
<file path=[Content_Types].xml><?xml version="1.0" encoding="utf-8"?>
<Types xmlns="http://schemas.openxmlformats.org/package/2006/content-types">
  <Default Extension="bin" ContentType="image/pn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media/image20.bin"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7" r:id="rId1"/>
  </p:sldMasterIdLst>
  <p:notesMasterIdLst>
    <p:notesMasterId r:id="rId51"/>
  </p:notesMasterIdLst>
  <p:handoutMasterIdLst>
    <p:handoutMasterId r:id="rId52"/>
  </p:handoutMasterIdLst>
  <p:sldIdLst>
    <p:sldId id="256" r:id="rId2"/>
    <p:sldId id="1936" r:id="rId3"/>
    <p:sldId id="268" r:id="rId4"/>
    <p:sldId id="1937" r:id="rId5"/>
    <p:sldId id="267" r:id="rId6"/>
    <p:sldId id="270" r:id="rId7"/>
    <p:sldId id="271" r:id="rId8"/>
    <p:sldId id="272" r:id="rId9"/>
    <p:sldId id="757" r:id="rId10"/>
    <p:sldId id="1735" r:id="rId11"/>
    <p:sldId id="1928" r:id="rId12"/>
    <p:sldId id="1929" r:id="rId13"/>
    <p:sldId id="1898" r:id="rId14"/>
    <p:sldId id="355" r:id="rId15"/>
    <p:sldId id="1923" r:id="rId16"/>
    <p:sldId id="1922" r:id="rId17"/>
    <p:sldId id="1924" r:id="rId18"/>
    <p:sldId id="1927" r:id="rId19"/>
    <p:sldId id="1930" r:id="rId20"/>
    <p:sldId id="357" r:id="rId21"/>
    <p:sldId id="1925" r:id="rId22"/>
    <p:sldId id="1926" r:id="rId23"/>
    <p:sldId id="358" r:id="rId24"/>
    <p:sldId id="1914" r:id="rId25"/>
    <p:sldId id="1915" r:id="rId26"/>
    <p:sldId id="1931" r:id="rId27"/>
    <p:sldId id="361" r:id="rId28"/>
    <p:sldId id="1907" r:id="rId29"/>
    <p:sldId id="1932" r:id="rId30"/>
    <p:sldId id="348" r:id="rId31"/>
    <p:sldId id="353" r:id="rId32"/>
    <p:sldId id="1908" r:id="rId33"/>
    <p:sldId id="1909" r:id="rId34"/>
    <p:sldId id="1906" r:id="rId35"/>
    <p:sldId id="1933" r:id="rId36"/>
    <p:sldId id="354" r:id="rId37"/>
    <p:sldId id="1919" r:id="rId38"/>
    <p:sldId id="1904" r:id="rId39"/>
    <p:sldId id="1899" r:id="rId40"/>
    <p:sldId id="1911" r:id="rId41"/>
    <p:sldId id="1905" r:id="rId42"/>
    <p:sldId id="1910" r:id="rId43"/>
    <p:sldId id="1921" r:id="rId44"/>
    <p:sldId id="1920" r:id="rId45"/>
    <p:sldId id="1900" r:id="rId46"/>
    <p:sldId id="1902" r:id="rId47"/>
    <p:sldId id="367" r:id="rId48"/>
    <p:sldId id="369" r:id="rId49"/>
    <p:sldId id="1934" r:id="rId50"/>
  </p:sldIdLst>
  <p:sldSz cx="9144000" cy="5143500" type="screen16x9"/>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7A5BF9EA-809D-4344-B64D-B654AA2EF345}">
          <p14:sldIdLst>
            <p14:sldId id="256"/>
            <p14:sldId id="1936"/>
            <p14:sldId id="268"/>
            <p14:sldId id="1937"/>
            <p14:sldId id="267"/>
            <p14:sldId id="270"/>
            <p14:sldId id="271"/>
            <p14:sldId id="272"/>
            <p14:sldId id="757"/>
            <p14:sldId id="1735"/>
            <p14:sldId id="1928"/>
            <p14:sldId id="1929"/>
            <p14:sldId id="1898"/>
            <p14:sldId id="355"/>
            <p14:sldId id="1923"/>
            <p14:sldId id="1922"/>
            <p14:sldId id="1924"/>
            <p14:sldId id="1927"/>
            <p14:sldId id="1930"/>
            <p14:sldId id="357"/>
            <p14:sldId id="1925"/>
            <p14:sldId id="1926"/>
            <p14:sldId id="358"/>
            <p14:sldId id="1914"/>
            <p14:sldId id="1915"/>
            <p14:sldId id="1931"/>
            <p14:sldId id="361"/>
            <p14:sldId id="1907"/>
            <p14:sldId id="1932"/>
            <p14:sldId id="348"/>
            <p14:sldId id="353"/>
            <p14:sldId id="1908"/>
            <p14:sldId id="1909"/>
            <p14:sldId id="1906"/>
            <p14:sldId id="1933"/>
            <p14:sldId id="354"/>
            <p14:sldId id="1919"/>
            <p14:sldId id="1904"/>
            <p14:sldId id="1899"/>
            <p14:sldId id="1911"/>
            <p14:sldId id="1905"/>
            <p14:sldId id="1910"/>
            <p14:sldId id="1921"/>
            <p14:sldId id="1920"/>
            <p14:sldId id="1900"/>
            <p14:sldId id="1902"/>
            <p14:sldId id="367"/>
            <p14:sldId id="369"/>
            <p14:sldId id="1934"/>
          </p14:sldIdLst>
        </p14:section>
      </p14:sectionLst>
    </p:ext>
    <p:ext uri="{EFAFB233-063F-42B5-8137-9DF3F51BA10A}">
      <p15:sldGuideLst xmlns:p15="http://schemas.microsoft.com/office/powerpoint/2012/main">
        <p15:guide id="1" orient="horz" pos="2981" userDrawn="1">
          <p15:clr>
            <a:srgbClr val="A4A3A4"/>
          </p15:clr>
        </p15:guide>
        <p15:guide id="2" orient="horz" pos="667" userDrawn="1">
          <p15:clr>
            <a:srgbClr val="A4A3A4"/>
          </p15:clr>
        </p15:guide>
        <p15:guide id="3" pos="279">
          <p15:clr>
            <a:srgbClr val="A4A3A4"/>
          </p15:clr>
        </p15:guide>
        <p15:guide id="4" pos="5570">
          <p15:clr>
            <a:srgbClr val="A4A3A4"/>
          </p15:clr>
        </p15:guide>
        <p15:guide id="5" pos="4332" userDrawn="1">
          <p15:clr>
            <a:srgbClr val="A4A3A4"/>
          </p15:clr>
        </p15:guide>
        <p15:guide id="6" pos="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145D74-18C8-BEA4-D012-F08D6590DE7D}" name="Ingrid Elisabeth Handeland" initials="IEH" userId="b4b20905d035a4b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AE8"/>
    <a:srgbClr val="111809"/>
    <a:srgbClr val="F8FAF9"/>
    <a:srgbClr val="F4F6F5"/>
    <a:srgbClr val="EEF2F1"/>
    <a:srgbClr val="F0E8D5"/>
    <a:srgbClr val="FCFAF6"/>
    <a:srgbClr val="F7F3E9"/>
    <a:srgbClr val="F0EEE4"/>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BA2D7A-2449-40ED-912F-01D137AA9229}" v="78" dt="2023-03-27T12:53:45.180"/>
  </p1510:revLst>
</p1510:revInfo>
</file>

<file path=ppt/tableStyles.xml><?xml version="1.0" encoding="utf-8"?>
<a:tblStyleLst xmlns:a="http://schemas.openxmlformats.org/drawingml/2006/main" def="{5C22544A-7EE6-4342-B048-85BDC9FD1C3A}">
  <a:tblStyle styleId="{5C22544A-7EE6-4342-B048-85BDC9FD1C3A}" styleName="Middels stil 2 - uthevingsfarg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Mørk stil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emastil 1 – uthev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66" autoAdjust="0"/>
    <p:restoredTop sz="50000" autoAdjust="0"/>
  </p:normalViewPr>
  <p:slideViewPr>
    <p:cSldViewPr snapToGrid="0" snapToObjects="1">
      <p:cViewPr varScale="1">
        <p:scale>
          <a:sx n="210" d="100"/>
          <a:sy n="210" d="100"/>
        </p:scale>
        <p:origin x="2922" y="150"/>
      </p:cViewPr>
      <p:guideLst>
        <p:guide orient="horz" pos="2981"/>
        <p:guide orient="horz" pos="667"/>
        <p:guide pos="279"/>
        <p:guide pos="5570"/>
        <p:guide pos="4332"/>
        <p:guide pos="816"/>
      </p:guideLst>
    </p:cSldViewPr>
  </p:slideViewPr>
  <p:outlineViewPr>
    <p:cViewPr>
      <p:scale>
        <a:sx n="33" d="100"/>
        <a:sy n="33" d="100"/>
      </p:scale>
      <p:origin x="0" y="57972"/>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3" y="3"/>
            <a:ext cx="2918831" cy="493315"/>
          </a:xfrm>
          <a:prstGeom prst="rect">
            <a:avLst/>
          </a:prstGeom>
        </p:spPr>
        <p:txBody>
          <a:bodyPr vert="horz" lIns="91425" tIns="45713" rIns="91425" bIns="45713" rtlCol="0"/>
          <a:lstStyle>
            <a:lvl1pPr algn="l">
              <a:defRPr sz="1200"/>
            </a:lvl1pPr>
          </a:lstStyle>
          <a:p>
            <a:endParaRPr lang="nb-NO"/>
          </a:p>
        </p:txBody>
      </p:sp>
      <p:sp>
        <p:nvSpPr>
          <p:cNvPr id="3" name="Plassholder for dato 2"/>
          <p:cNvSpPr>
            <a:spLocks noGrp="1"/>
          </p:cNvSpPr>
          <p:nvPr>
            <p:ph type="dt" sz="quarter" idx="1"/>
          </p:nvPr>
        </p:nvSpPr>
        <p:spPr>
          <a:xfrm>
            <a:off x="3815377" y="3"/>
            <a:ext cx="2918831" cy="493315"/>
          </a:xfrm>
          <a:prstGeom prst="rect">
            <a:avLst/>
          </a:prstGeom>
        </p:spPr>
        <p:txBody>
          <a:bodyPr vert="horz" lIns="91425" tIns="45713" rIns="91425" bIns="45713" rtlCol="0"/>
          <a:lstStyle>
            <a:lvl1pPr algn="r">
              <a:defRPr sz="1200"/>
            </a:lvl1pPr>
          </a:lstStyle>
          <a:p>
            <a:fld id="{6FE12E4F-7827-0740-9B2B-C5DA6D86F08C}" type="datetime1">
              <a:rPr lang="en-US" smtClean="0"/>
              <a:t>10/30/2023</a:t>
            </a:fld>
            <a:endParaRPr lang="nb-NO"/>
          </a:p>
        </p:txBody>
      </p:sp>
      <p:sp>
        <p:nvSpPr>
          <p:cNvPr id="4" name="Plassholder for bunntekst 3"/>
          <p:cNvSpPr>
            <a:spLocks noGrp="1"/>
          </p:cNvSpPr>
          <p:nvPr>
            <p:ph type="ftr" sz="quarter" idx="2"/>
          </p:nvPr>
        </p:nvSpPr>
        <p:spPr>
          <a:xfrm>
            <a:off x="3" y="9371287"/>
            <a:ext cx="2918831" cy="493315"/>
          </a:xfrm>
          <a:prstGeom prst="rect">
            <a:avLst/>
          </a:prstGeom>
        </p:spPr>
        <p:txBody>
          <a:bodyPr vert="horz" lIns="91425" tIns="45713" rIns="91425" bIns="45713" rtlCol="0" anchor="b"/>
          <a:lstStyle>
            <a:lvl1pPr algn="l">
              <a:defRPr sz="1200"/>
            </a:lvl1pPr>
          </a:lstStyle>
          <a:p>
            <a:endParaRPr lang="nb-NO"/>
          </a:p>
        </p:txBody>
      </p:sp>
      <p:sp>
        <p:nvSpPr>
          <p:cNvPr id="5" name="Plassholder for lysbildenummer 4"/>
          <p:cNvSpPr>
            <a:spLocks noGrp="1"/>
          </p:cNvSpPr>
          <p:nvPr>
            <p:ph type="sldNum" sz="quarter" idx="3"/>
          </p:nvPr>
        </p:nvSpPr>
        <p:spPr>
          <a:xfrm>
            <a:off x="3815377" y="9371287"/>
            <a:ext cx="2918831" cy="493315"/>
          </a:xfrm>
          <a:prstGeom prst="rect">
            <a:avLst/>
          </a:prstGeom>
        </p:spPr>
        <p:txBody>
          <a:bodyPr vert="horz" lIns="91425" tIns="45713" rIns="91425" bIns="45713" rtlCol="0" anchor="b"/>
          <a:lstStyle>
            <a:lvl1pPr algn="r">
              <a:defRPr sz="1200"/>
            </a:lvl1pPr>
          </a:lstStyle>
          <a:p>
            <a:fld id="{DB9BC574-0ED7-7C4F-A4C1-65E12B668C96}" type="slidenum">
              <a:rPr lang="nb-NO" smtClean="0"/>
              <a:t>‹#›</a:t>
            </a:fld>
            <a:endParaRPr lang="nb-NO"/>
          </a:p>
        </p:txBody>
      </p:sp>
    </p:spTree>
    <p:extLst>
      <p:ext uri="{BB962C8B-B14F-4D97-AF65-F5344CB8AC3E}">
        <p14:creationId xmlns:p14="http://schemas.microsoft.com/office/powerpoint/2010/main" val="136914098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0:54:01.186"/>
    </inkml:context>
    <inkml:brush xml:id="br0">
      <inkml:brushProperty name="width" value="0.05" units="cm"/>
      <inkml:brushProperty name="height" value="0.05" units="cm"/>
      <inkml:brushProperty name="color" value="#E71224"/>
    </inkml:brush>
  </inkml:definitions>
  <inkml:trace contextRef="#ctx0" brushRef="#br0">29 677 24575,'0'-277'0,"-1"263"0,0 0 0,-2 0 0,-6-26 0,5 26 0,1-1 0,0 1 0,-1-23 0,4 13 0,1-120 0,0 142 0,-1 1 0,0 0 0,1-1 0,-1 1 0,1-1 0,-1 1 0,1 0 0,-1 0 0,1-1 0,0 1 0,0 0 0,0 0 0,0 0 0,0 0 0,0 0 0,0 0 0,0 0 0,0 0 0,0 0 0,1 0 0,-1 1 0,0-1 0,0 0 0,1 1 0,-1-1 0,1 1 0,-1-1 0,0 1 0,3 0 0,5-2 0,0 1 0,1 1 0,14 0 0,-7 0 0,166-19 0,9 1 0,130 25 0,-191-2 0,363-2 0,-268-4 0,-21 14 0,6 1 0,-200-13 0,-1 0 0,1 1 0,-1 0 0,19 6 0,16 3 0,41 3 0,-85-14 0,1 0 0,-1 0 0,1 1 0,-1-1 0,1 0 0,-1 1 0,1-1 0,-1 1 0,0-1 0,1 1 0,-1 0 0,0-1 0,1 1 0,-1 0 0,0 0 0,0 0 0,0 0 0,0 0 0,1 0 0,-2 0 0,1 0 0,0 1 0,0-1 0,0 0 0,0 1 0,-1-1 0,1 0 0,-1 1 0,1-1 0,-1 1 0,0-1 0,1 1 0,-1-1 0,0 1 0,0-1 0,0 3 0,-1 5 0,0-1 0,-1 1 0,0-1 0,0 1 0,-5 10 0,2-6 0,-29 83 0,-20 68 0,38-108 0,4-18 0,-6 45 0,-1 15 0,11-60 0,1 1 0,-4 71 0,12-107 0,-1 1 0,-1-1 0,1 0 0,0 1 0,-1-1 0,1 0 0,-1 1 0,0-1 0,-3 6 0,3-8 0,0 0 0,0 0 0,0 1 0,0-1 0,0 0 0,0 0 0,-1 0 0,1 0 0,0-1 0,-1 1 0,1 0 0,0 0 0,-1-1 0,1 1 0,-1-1 0,1 1 0,-1-1 0,0 0 0,1 0 0,-1 1 0,1-1 0,-1 0 0,-2-1 0,-33-1 0,-72-16 0,76 12 0,-118-30 0,58 11 0,-292-47 0,210 57 0,127 13 0,24-1 0,-39-9 0,21 3 0,-7-1 0,19 4 0,-1 1 0,-36-2 0,-217 6 0,127 3 0,68-9 0,-2 0 0,75 7-1365,2 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0:54:07.171"/>
    </inkml:context>
    <inkml:brush xml:id="br0">
      <inkml:brushProperty name="width" value="0.05" units="cm"/>
      <inkml:brushProperty name="height" value="0.05" units="cm"/>
      <inkml:brushProperty name="color" value="#E71224"/>
    </inkml:brush>
  </inkml:definitions>
  <inkml:trace contextRef="#ctx0" brushRef="#br0">66 889 24575,'-11'-321'0,"9"206"0,1 5 0,-6 61 0,4 27 0,-1-27 0,4 16 0,-1 13 0,1 0 0,3-26 0,-3 44 0,1 0 0,-1 0 0,1 1 0,0-1 0,0 0 0,-1 0 0,1 0 0,0 1 0,1-1 0,-1 1 0,0-1 0,0 1 0,1-1 0,-1 1 0,1-1 0,-1 1 0,1 0 0,0 0 0,-1 0 0,1 0 0,0 0 0,0 0 0,0 1 0,0-1 0,-1 1 0,1-1 0,3 1 0,6-2 0,0 1 0,0 0 0,20 1 0,-17 1 0,112 6 0,-16-1 0,211-6 0,-247-5 0,-1-3 0,101-23 0,-128 20 0,-1 2 0,2 3 0,88-2 0,396 10 0,-528-3 0,0 2 0,0-1 0,0 0 0,0 0 0,0 1 0,0 0 0,0-1 0,-1 1 0,1 0 0,0 1 0,0-1 0,-1 0 0,1 1 0,-1-1 0,1 1 0,3 3 0,-3-2 0,-1 1 0,1-1 0,-1 1 0,1 0 0,-1 0 0,0 0 0,-1 0 0,1 0 0,-1 0 0,2 8 0,2 17 0,2 45 0,-5-57 0,0 100 0,-3-65 0,7 50 0,2 0 0,-7 124 0,-2-108 0,2-104 0,-1-8 0,0-1 0,0 1 0,0-1 0,0 1 0,-2 5 0,2-10 0,-1 0 0,1 0 0,-1 1 0,1-1 0,-1 0 0,1 0 0,-1 0 0,1 0 0,-1 0 0,0 0 0,0 0 0,0 0 0,0 0 0,1 0 0,-1-1 0,0 1 0,0 0 0,0 0 0,-1-1 0,1 1 0,0-1 0,0 1 0,0-1 0,0 1 0,0-1 0,-1 0 0,-1 1 0,-27 0 0,-1 0 0,0-2 0,-30-4 0,15-3 0,-67-18 0,29 5 0,6 1 0,49 12 0,0 1 0,0 1 0,0 1 0,-35 0 0,-256 7 0,304-1 0,-1 0 0,1 2 0,-21 5 0,17-3 0,-30 3 0,-4-5 0,-24 3 0,13 2 0,-10 3 0,-112 1 0,170-11 0,0 1 0,1 0 0,-1 1 0,-23 8 0,-24 4 0,30-9-88,6-1-550,-54 3-1,70-8-6187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0:54:13.677"/>
    </inkml:context>
    <inkml:brush xml:id="br0">
      <inkml:brushProperty name="width" value="0.05" units="cm"/>
      <inkml:brushProperty name="height" value="0.05" units="cm"/>
      <inkml:brushProperty name="color" value="#E71224"/>
    </inkml:brush>
  </inkml:definitions>
  <inkml:trace contextRef="#ctx0" brushRef="#br0">189 1564 24575,'-1'-5'0,"1"-1"0,-1 1 0,-1 0 0,1 0 0,-1 0 0,0 0 0,-4-7 0,0-3 0,-69-137 0,19 42 0,49 94 0,1 0 0,1 0 0,0-1 0,1 1 0,-2-29 0,3 13 0,3-1 0,2-34 0,-1 59 0,0 1 0,1-1 0,0 1 0,0-1 0,1 1 0,0 0 0,0 0 0,0 0 0,1 0 0,0 0 0,0 1 0,7-7 0,5-6 0,2 1 0,27-21 0,-19 16 0,-12 12 0,0 1 0,22-11 0,12-10 0,-25 16 0,0 1 0,0 1 0,39-14 0,-59 25 0,12-5 0,0-1 0,20-15 0,-22 14 0,0 0 0,1 1 0,18-8 0,-24 13 0,3-1 0,0 0 0,0-1 0,-1 0 0,1-1 0,-1 0 0,11-10 0,4-4 0,1 1 0,54-29 0,63-18 0,-79 41 0,81-19 0,70-5 0,-139 35 0,68-16 0,-43 2 0,82-25 0,63-11 0,-193 53 0,3-2 0,94-9 0,-15 19 0,-111 4 0,-1 1 0,1 1 0,38 11 0,167 48 0,-225-60 0,51 14 0,79 34 0,-110-38 0,164 71 0,-175-77 0,0 1 0,-1 1 0,0 0 0,0 1 0,-1 0 0,12 13 0,-12-11 0,0 1 0,0 1 0,-1 0 0,0 0 0,-1 1 0,9 18 0,-2 5 0,17 52 0,-13-27 0,12 35 0,-24-73 0,-1-1 0,8 46 0,-2 49 0,-7-61 0,6 26 0,-5-44 0,2 53 0,-10 188 0,-2-245 0,-1 0 0,-1-1 0,-2 0 0,-1 0 0,-26 63 0,15-54 0,-3-2 0,-41 63 0,-2 1 0,55-90 0,0-1 0,-1-1 0,0 0 0,-1-1 0,-14 12 0,14-13 0,-8 8 0,11-9 0,0-1 0,-1 0 0,0-1 0,0 0 0,-1-1 0,1 0 0,-2-1 0,-12 6 0,-12 0 0,-59 11 0,85-20 0,1 0 0,0 0 0,0 1 0,-14 8 0,12-6 0,-1-1 0,-12 5 0,-111 34 0,113-38 0,-1-1 0,0-1 0,-41 3 0,-72-8 0,57 0 0,-202 1 0,246 2 0,1 2 0,0 2 0,0 1 0,-34 11 0,-55 12 0,7-12 0,-48 9 0,-73 6 0,192-28 0,-63 3 0,-122-6 0,116-3 0,93 1 0,0-2 0,1 0 0,-1-1 0,-21-6 0,29 5 0,1-2 0,0 0 0,0 0 0,1-1 0,0 0 0,-13-11 0,1 0 0,12 9 0,0-1 0,1 0 0,0-1 0,1 0 0,0-1 0,-12-21 0,-9-11 0,11 15 0,-29-57 0,1-2 0,41 79 0,1 0 0,1 0 0,-1 0 0,1-1 0,1 1 0,0-1 0,0 0 0,-1-11 0,2 10 0,-1 0 0,-5-12 0,-4-20 0,8 28 0,-1 0 0,0 0 0,-1 0 0,-1 1 0,0-1 0,-12-15 0,-8-17 0,22 36 0,1 0 0,0 0 0,1 0 0,0 0 0,-1-16 0,-5-19 0,7 42-170,1 0-1,1 0 0,-1-1 1,0 1-1,1 0 0,0 0 1,0-5-1,2-1-6655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3" y="3"/>
            <a:ext cx="2918831" cy="493315"/>
          </a:xfrm>
          <a:prstGeom prst="rect">
            <a:avLst/>
          </a:prstGeom>
        </p:spPr>
        <p:txBody>
          <a:bodyPr vert="horz" lIns="91425" tIns="45713" rIns="91425" bIns="45713" rtlCol="0"/>
          <a:lstStyle>
            <a:lvl1pPr algn="l">
              <a:defRPr sz="1200"/>
            </a:lvl1pPr>
          </a:lstStyle>
          <a:p>
            <a:endParaRPr lang="nb-NO"/>
          </a:p>
        </p:txBody>
      </p:sp>
      <p:sp>
        <p:nvSpPr>
          <p:cNvPr id="3" name="Plassholder for dato 2"/>
          <p:cNvSpPr>
            <a:spLocks noGrp="1"/>
          </p:cNvSpPr>
          <p:nvPr>
            <p:ph type="dt" idx="1"/>
          </p:nvPr>
        </p:nvSpPr>
        <p:spPr>
          <a:xfrm>
            <a:off x="3815377" y="3"/>
            <a:ext cx="2918831" cy="493315"/>
          </a:xfrm>
          <a:prstGeom prst="rect">
            <a:avLst/>
          </a:prstGeom>
        </p:spPr>
        <p:txBody>
          <a:bodyPr vert="horz" lIns="91425" tIns="45713" rIns="91425" bIns="45713" rtlCol="0"/>
          <a:lstStyle>
            <a:lvl1pPr algn="r">
              <a:defRPr sz="1200"/>
            </a:lvl1pPr>
          </a:lstStyle>
          <a:p>
            <a:fld id="{6925C656-3F4B-FC44-92FF-148589D4FD75}" type="datetime1">
              <a:rPr lang="en-US" smtClean="0"/>
              <a:t>10/30/2023</a:t>
            </a:fld>
            <a:endParaRPr lang="nb-NO"/>
          </a:p>
        </p:txBody>
      </p:sp>
      <p:sp>
        <p:nvSpPr>
          <p:cNvPr id="4" name="Plassholder for lysbilde 3"/>
          <p:cNvSpPr>
            <a:spLocks noGrp="1" noRot="1" noChangeAspect="1"/>
          </p:cNvSpPr>
          <p:nvPr>
            <p:ph type="sldImg" idx="2"/>
          </p:nvPr>
        </p:nvSpPr>
        <p:spPr>
          <a:xfrm>
            <a:off x="77788" y="739775"/>
            <a:ext cx="6580187" cy="3702050"/>
          </a:xfrm>
          <a:prstGeom prst="rect">
            <a:avLst/>
          </a:prstGeom>
          <a:noFill/>
          <a:ln w="12700">
            <a:solidFill>
              <a:prstClr val="black"/>
            </a:solidFill>
          </a:ln>
        </p:spPr>
        <p:txBody>
          <a:bodyPr vert="horz" lIns="91425" tIns="45713" rIns="91425" bIns="45713" rtlCol="0" anchor="ctr"/>
          <a:lstStyle/>
          <a:p>
            <a:endParaRPr lang="nb-NO"/>
          </a:p>
        </p:txBody>
      </p:sp>
      <p:sp>
        <p:nvSpPr>
          <p:cNvPr id="5" name="Plassholder for notater 4"/>
          <p:cNvSpPr>
            <a:spLocks noGrp="1"/>
          </p:cNvSpPr>
          <p:nvPr>
            <p:ph type="body" sz="quarter" idx="3"/>
          </p:nvPr>
        </p:nvSpPr>
        <p:spPr>
          <a:xfrm>
            <a:off x="673577" y="4686503"/>
            <a:ext cx="5388610" cy="4439840"/>
          </a:xfrm>
          <a:prstGeom prst="rect">
            <a:avLst/>
          </a:prstGeom>
        </p:spPr>
        <p:txBody>
          <a:bodyPr vert="horz" lIns="91425" tIns="45713" rIns="91425" bIns="45713"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3" y="9371287"/>
            <a:ext cx="2918831" cy="493315"/>
          </a:xfrm>
          <a:prstGeom prst="rect">
            <a:avLst/>
          </a:prstGeom>
        </p:spPr>
        <p:txBody>
          <a:bodyPr vert="horz" lIns="91425" tIns="45713" rIns="91425" bIns="45713"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5377" y="9371287"/>
            <a:ext cx="2918831" cy="493315"/>
          </a:xfrm>
          <a:prstGeom prst="rect">
            <a:avLst/>
          </a:prstGeom>
        </p:spPr>
        <p:txBody>
          <a:bodyPr vert="horz" lIns="91425" tIns="45713" rIns="91425" bIns="45713" rtlCol="0" anchor="b"/>
          <a:lstStyle>
            <a:lvl1pPr algn="r">
              <a:defRPr sz="1200"/>
            </a:lvl1pPr>
          </a:lstStyle>
          <a:p>
            <a:fld id="{679EAC04-791F-3C41-B064-AE9A6C318FB3}" type="slidenum">
              <a:rPr lang="nb-NO" smtClean="0"/>
              <a:t>‹#›</a:t>
            </a:fld>
            <a:endParaRPr lang="nb-NO"/>
          </a:p>
        </p:txBody>
      </p:sp>
    </p:spTree>
    <p:extLst>
      <p:ext uri="{BB962C8B-B14F-4D97-AF65-F5344CB8AC3E}">
        <p14:creationId xmlns:p14="http://schemas.microsoft.com/office/powerpoint/2010/main" val="25097287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E211E3F-2223-0944-8E35-ECCB9DBF901F}" type="slidenum">
              <a:rPr lang="nb-NO" smtClean="0"/>
              <a:t>10</a:t>
            </a:fld>
            <a:endParaRPr lang="nb-NO"/>
          </a:p>
        </p:txBody>
      </p:sp>
    </p:spTree>
    <p:extLst>
      <p:ext uri="{BB962C8B-B14F-4D97-AF65-F5344CB8AC3E}">
        <p14:creationId xmlns:p14="http://schemas.microsoft.com/office/powerpoint/2010/main" val="1396660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E211E3F-2223-0944-8E35-ECCB9DBF901F}" type="slidenum">
              <a:rPr lang="nb-NO" smtClean="0"/>
              <a:t>38</a:t>
            </a:fld>
            <a:endParaRPr lang="nb-NO"/>
          </a:p>
        </p:txBody>
      </p:sp>
    </p:spTree>
    <p:extLst>
      <p:ext uri="{BB962C8B-B14F-4D97-AF65-F5344CB8AC3E}">
        <p14:creationId xmlns:p14="http://schemas.microsoft.com/office/powerpoint/2010/main" val="1392504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E211E3F-2223-0944-8E35-ECCB9DBF901F}" type="slidenum">
              <a:rPr lang="nb-NO" smtClean="0"/>
              <a:t>45</a:t>
            </a:fld>
            <a:endParaRPr lang="nb-NO"/>
          </a:p>
        </p:txBody>
      </p:sp>
    </p:spTree>
    <p:extLst>
      <p:ext uri="{BB962C8B-B14F-4D97-AF65-F5344CB8AC3E}">
        <p14:creationId xmlns:p14="http://schemas.microsoft.com/office/powerpoint/2010/main" val="1505574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E211E3F-2223-0944-8E35-ECCB9DBF901F}" type="slidenum">
              <a:rPr lang="nb-NO" smtClean="0"/>
              <a:t>46</a:t>
            </a:fld>
            <a:endParaRPr lang="nb-NO"/>
          </a:p>
        </p:txBody>
      </p:sp>
    </p:spTree>
    <p:extLst>
      <p:ext uri="{BB962C8B-B14F-4D97-AF65-F5344CB8AC3E}">
        <p14:creationId xmlns:p14="http://schemas.microsoft.com/office/powerpoint/2010/main" val="2312251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E211E3F-2223-0944-8E35-ECCB9DBF901F}" type="slidenum">
              <a:rPr lang="nb-NO" smtClean="0"/>
              <a:t>49</a:t>
            </a:fld>
            <a:endParaRPr lang="nb-NO"/>
          </a:p>
        </p:txBody>
      </p:sp>
    </p:spTree>
    <p:extLst>
      <p:ext uri="{BB962C8B-B14F-4D97-AF65-F5344CB8AC3E}">
        <p14:creationId xmlns:p14="http://schemas.microsoft.com/office/powerpoint/2010/main" val="4171623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toppjustert">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a:stretch>
            <a:fillRect/>
          </a:stretch>
        </p:blipFill>
        <p:spPr>
          <a:xfrm>
            <a:off x="7378963" y="0"/>
            <a:ext cx="1758584" cy="828000"/>
          </a:xfrm>
          <a:prstGeom prst="rect">
            <a:avLst/>
          </a:prstGeom>
        </p:spPr>
      </p:pic>
      <p:pic>
        <p:nvPicPr>
          <p:cNvPr id="13" name="Bilde 1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7" y="2586010"/>
            <a:ext cx="9142468" cy="2557490"/>
          </a:xfrm>
          <a:prstGeom prst="rect">
            <a:avLst/>
          </a:prstGeom>
        </p:spPr>
      </p:pic>
      <p:sp>
        <p:nvSpPr>
          <p:cNvPr id="2" name="Title 1"/>
          <p:cNvSpPr>
            <a:spLocks noGrp="1"/>
          </p:cNvSpPr>
          <p:nvPr>
            <p:ph type="ctrTitle"/>
          </p:nvPr>
        </p:nvSpPr>
        <p:spPr>
          <a:xfrm>
            <a:off x="344724" y="841773"/>
            <a:ext cx="6478212" cy="942604"/>
          </a:xfrm>
        </p:spPr>
        <p:txBody>
          <a:bodyPr anchor="b" anchorCtr="0">
            <a:normAutofit/>
          </a:bodyPr>
          <a:lstStyle>
            <a:lvl1pPr algn="l">
              <a:defRPr sz="3063"/>
            </a:lvl1pPr>
          </a:lstStyle>
          <a:p>
            <a:r>
              <a:rPr lang="nb-NO"/>
              <a:t>Klikk for å redigere tittelstil</a:t>
            </a:r>
            <a:endParaRPr lang="en-US" dirty="0"/>
          </a:p>
        </p:txBody>
      </p:sp>
      <p:sp>
        <p:nvSpPr>
          <p:cNvPr id="4" name="Plassholder for tekst 3"/>
          <p:cNvSpPr>
            <a:spLocks noGrp="1"/>
          </p:cNvSpPr>
          <p:nvPr>
            <p:ph type="body" sz="quarter" idx="10"/>
          </p:nvPr>
        </p:nvSpPr>
        <p:spPr>
          <a:xfrm>
            <a:off x="344724" y="246525"/>
            <a:ext cx="3224579" cy="362837"/>
          </a:xfrm>
        </p:spPr>
        <p:txBody>
          <a:bodyPr>
            <a:normAutofit/>
          </a:bodyPr>
          <a:lstStyle>
            <a:lvl1pPr marL="0" indent="0">
              <a:spcBef>
                <a:spcPts val="511"/>
              </a:spcBef>
              <a:buNone/>
              <a:defRPr sz="809">
                <a:latin typeface="Atlas Typewriter Light"/>
              </a:defRPr>
            </a:lvl1pPr>
            <a:lvl2pPr>
              <a:defRPr>
                <a:latin typeface="Atlas Typewriter Light"/>
              </a:defRPr>
            </a:lvl2pPr>
            <a:lvl3pPr>
              <a:defRPr>
                <a:latin typeface="Atlas Typewriter Light"/>
              </a:defRPr>
            </a:lvl3pPr>
            <a:lvl4pPr>
              <a:defRPr>
                <a:latin typeface="Atlas Typewriter Light"/>
              </a:defRPr>
            </a:lvl4pPr>
            <a:lvl5pPr>
              <a:defRPr>
                <a:latin typeface="Atlas Typewriter Light"/>
              </a:defRPr>
            </a:lvl5pPr>
          </a:lstStyle>
          <a:p>
            <a:pPr lvl="0"/>
            <a:r>
              <a:rPr lang="nb-NO"/>
              <a:t>Klikk for å redigere tekststiler i malen</a:t>
            </a:r>
          </a:p>
        </p:txBody>
      </p:sp>
      <p:sp>
        <p:nvSpPr>
          <p:cNvPr id="10" name="Plassholder for tekst 3"/>
          <p:cNvSpPr>
            <a:spLocks noGrp="1"/>
          </p:cNvSpPr>
          <p:nvPr>
            <p:ph type="body" sz="quarter" idx="11"/>
          </p:nvPr>
        </p:nvSpPr>
        <p:spPr>
          <a:xfrm>
            <a:off x="344724" y="1926334"/>
            <a:ext cx="6478212" cy="183284"/>
          </a:xfrm>
        </p:spPr>
        <p:txBody>
          <a:bodyPr>
            <a:normAutofit/>
          </a:bodyPr>
          <a:lstStyle>
            <a:lvl1pPr marL="0" indent="0">
              <a:spcBef>
                <a:spcPts val="0"/>
              </a:spcBef>
              <a:buNone/>
              <a:defRPr sz="1191">
                <a:latin typeface="+mj-lt"/>
              </a:defRPr>
            </a:lvl1pPr>
            <a:lvl2pPr>
              <a:defRPr>
                <a:latin typeface="Atlas Typewriter Light"/>
              </a:defRPr>
            </a:lvl2pPr>
            <a:lvl3pPr>
              <a:defRPr>
                <a:latin typeface="Atlas Typewriter Light"/>
              </a:defRPr>
            </a:lvl3pPr>
            <a:lvl4pPr>
              <a:defRPr>
                <a:latin typeface="Atlas Typewriter Light"/>
              </a:defRPr>
            </a:lvl4pPr>
            <a:lvl5pPr>
              <a:defRPr>
                <a:latin typeface="Atlas Typewriter Light"/>
              </a:defRPr>
            </a:lvl5pPr>
          </a:lstStyle>
          <a:p>
            <a:pPr lvl="0"/>
            <a:r>
              <a:rPr lang="nb-NO"/>
              <a:t>Klikk for å redigere tekststiler i malen</a:t>
            </a:r>
          </a:p>
        </p:txBody>
      </p:sp>
    </p:spTree>
    <p:extLst>
      <p:ext uri="{BB962C8B-B14F-4D97-AF65-F5344CB8AC3E}">
        <p14:creationId xmlns:p14="http://schemas.microsoft.com/office/powerpoint/2010/main" val="2836746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 innhold og bilde (venstre)">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stretch>
            <a:fillRect/>
          </a:stretch>
        </p:blipFill>
        <p:spPr>
          <a:xfrm>
            <a:off x="7347064" y="4291540"/>
            <a:ext cx="1758584" cy="828000"/>
          </a:xfrm>
          <a:prstGeom prst="rect">
            <a:avLst/>
          </a:prstGeom>
        </p:spPr>
      </p:pic>
      <p:sp>
        <p:nvSpPr>
          <p:cNvPr id="2" name="Title 1"/>
          <p:cNvSpPr>
            <a:spLocks noGrp="1"/>
          </p:cNvSpPr>
          <p:nvPr>
            <p:ph type="title"/>
          </p:nvPr>
        </p:nvSpPr>
        <p:spPr>
          <a:xfrm>
            <a:off x="4769837" y="540873"/>
            <a:ext cx="4029440" cy="405843"/>
          </a:xfrm>
        </p:spPr>
        <p:txBody>
          <a:bodyPr/>
          <a:lstStyle/>
          <a:p>
            <a:r>
              <a:rPr lang="nb-NO"/>
              <a:t>Klikk for å redigere tittelstil</a:t>
            </a:r>
            <a:endParaRPr lang="en-US" dirty="0"/>
          </a:p>
        </p:txBody>
      </p:sp>
      <p:sp>
        <p:nvSpPr>
          <p:cNvPr id="4" name="Date Placeholder 3"/>
          <p:cNvSpPr>
            <a:spLocks noGrp="1"/>
          </p:cNvSpPr>
          <p:nvPr>
            <p:ph type="dt" sz="half" idx="10"/>
          </p:nvPr>
        </p:nvSpPr>
        <p:spPr/>
        <p:txBody>
          <a:bodyPr/>
          <a:lstStyle/>
          <a:p>
            <a:fld id="{FDBF4F2E-F0FB-4E94-9565-341E061CDFCB}" type="datetime1">
              <a:rPr lang="nb-NO" smtClean="0"/>
              <a:t>30.10.2023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83DB580-0514-4D1A-BBFA-A50D0028E127}" type="slidenum">
              <a:rPr lang="nb-NO" smtClean="0"/>
              <a:t>‹#›</a:t>
            </a:fld>
            <a:endParaRPr lang="nb-NO"/>
          </a:p>
        </p:txBody>
      </p:sp>
      <p:sp>
        <p:nvSpPr>
          <p:cNvPr id="7" name="Content Placeholder 2"/>
          <p:cNvSpPr>
            <a:spLocks noGrp="1"/>
          </p:cNvSpPr>
          <p:nvPr>
            <p:ph idx="13"/>
          </p:nvPr>
        </p:nvSpPr>
        <p:spPr>
          <a:xfrm>
            <a:off x="4769837" y="1215448"/>
            <a:ext cx="4029440" cy="290482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Plassholder for bilde 8"/>
          <p:cNvSpPr>
            <a:spLocks noGrp="1"/>
          </p:cNvSpPr>
          <p:nvPr>
            <p:ph type="pic" sz="quarter" idx="14"/>
          </p:nvPr>
        </p:nvSpPr>
        <p:spPr>
          <a:xfrm>
            <a:off x="344724" y="459451"/>
            <a:ext cx="3408937" cy="4043168"/>
          </a:xfrm>
          <a:solidFill>
            <a:schemeClr val="bg1">
              <a:lumMod val="85000"/>
            </a:schemeClr>
          </a:solidFill>
        </p:spPr>
        <p:txBody>
          <a:bodyPr tIns="720000" anchor="t" anchorCtr="1">
            <a:normAutofit/>
          </a:bodyPr>
          <a:lstStyle>
            <a:lvl1pPr marL="0" indent="0">
              <a:buNone/>
              <a:defRPr sz="1021">
                <a:solidFill>
                  <a:schemeClr val="bg1">
                    <a:lumMod val="50000"/>
                  </a:schemeClr>
                </a:solidFill>
              </a:defRPr>
            </a:lvl1pPr>
          </a:lstStyle>
          <a:p>
            <a:r>
              <a:rPr lang="nb-NO"/>
              <a:t>Klikk ikonet for å legge til et bilde</a:t>
            </a:r>
          </a:p>
        </p:txBody>
      </p:sp>
      <p:sp>
        <p:nvSpPr>
          <p:cNvPr id="8" name="Plassholder for tekst 7"/>
          <p:cNvSpPr>
            <a:spLocks noGrp="1"/>
          </p:cNvSpPr>
          <p:nvPr>
            <p:ph type="body" sz="quarter" idx="15" hasCustomPrompt="1"/>
          </p:nvPr>
        </p:nvSpPr>
        <p:spPr>
          <a:xfrm>
            <a:off x="344724" y="4553139"/>
            <a:ext cx="3408937" cy="204754"/>
          </a:xfrm>
        </p:spPr>
        <p:txBody>
          <a:bodyPr>
            <a:normAutofit/>
          </a:bodyPr>
          <a:lstStyle>
            <a:lvl1pPr marL="0" indent="0">
              <a:buNone/>
              <a:defRPr sz="809">
                <a:latin typeface="Atlas Typewriter Light" panose="02000000000000000000"/>
              </a:defRPr>
            </a:lvl1pPr>
          </a:lstStyle>
          <a:p>
            <a:pPr lvl="0"/>
            <a:r>
              <a:rPr lang="nb-NO" dirty="0"/>
              <a:t>Fotokreditt</a:t>
            </a:r>
          </a:p>
        </p:txBody>
      </p:sp>
    </p:spTree>
    <p:extLst>
      <p:ext uri="{BB962C8B-B14F-4D97-AF65-F5344CB8AC3E}">
        <p14:creationId xmlns:p14="http://schemas.microsoft.com/office/powerpoint/2010/main" val="3058620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8F9306-3DD3-49CD-99E3-5D21A1F568C3}" type="datetime1">
              <a:rPr lang="nb-NO" smtClean="0"/>
              <a:t>30.10.2023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83DB580-0514-4D1A-BBFA-A50D0028E127}" type="slidenum">
              <a:rPr lang="nb-NO" smtClean="0"/>
              <a:t>‹#›</a:t>
            </a:fld>
            <a:endParaRPr lang="nb-NO"/>
          </a:p>
        </p:txBody>
      </p:sp>
      <p:sp>
        <p:nvSpPr>
          <p:cNvPr id="9" name="Plassholder for bilde 8"/>
          <p:cNvSpPr>
            <a:spLocks noGrp="1"/>
          </p:cNvSpPr>
          <p:nvPr>
            <p:ph type="pic" sz="quarter" idx="14"/>
          </p:nvPr>
        </p:nvSpPr>
        <p:spPr>
          <a:xfrm>
            <a:off x="343387" y="344588"/>
            <a:ext cx="8457228" cy="3890018"/>
          </a:xfrm>
          <a:solidFill>
            <a:schemeClr val="bg1">
              <a:lumMod val="85000"/>
            </a:schemeClr>
          </a:solidFill>
        </p:spPr>
        <p:txBody>
          <a:bodyPr tIns="720000" anchor="t" anchorCtr="1">
            <a:normAutofit/>
          </a:bodyPr>
          <a:lstStyle>
            <a:lvl1pPr marL="0" indent="0">
              <a:buNone/>
              <a:defRPr sz="1021">
                <a:solidFill>
                  <a:schemeClr val="bg1">
                    <a:lumMod val="50000"/>
                  </a:schemeClr>
                </a:solidFill>
              </a:defRPr>
            </a:lvl1pPr>
          </a:lstStyle>
          <a:p>
            <a:r>
              <a:rPr lang="nb-NO"/>
              <a:t>Klikk ikonet for å legge til et bilde</a:t>
            </a:r>
          </a:p>
        </p:txBody>
      </p:sp>
    </p:spTree>
    <p:extLst>
      <p:ext uri="{BB962C8B-B14F-4D97-AF65-F5344CB8AC3E}">
        <p14:creationId xmlns:p14="http://schemas.microsoft.com/office/powerpoint/2010/main" val="1704992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5" name="Date Placeholder 4"/>
          <p:cNvSpPr>
            <a:spLocks noGrp="1"/>
          </p:cNvSpPr>
          <p:nvPr>
            <p:ph type="dt" sz="half" idx="10"/>
          </p:nvPr>
        </p:nvSpPr>
        <p:spPr/>
        <p:txBody>
          <a:bodyPr/>
          <a:lstStyle/>
          <a:p>
            <a:fld id="{097C41B4-35D5-44F1-B64C-BFE18830C281}" type="datetime1">
              <a:rPr lang="nb-NO" smtClean="0"/>
              <a:t>30.10.2023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83DB580-0514-4D1A-BBFA-A50D0028E127}" type="slidenum">
              <a:rPr lang="nb-NO" smtClean="0"/>
              <a:t>‹#›</a:t>
            </a:fld>
            <a:endParaRPr lang="nb-NO"/>
          </a:p>
        </p:txBody>
      </p:sp>
      <p:sp>
        <p:nvSpPr>
          <p:cNvPr id="8" name="Content Placeholder 2"/>
          <p:cNvSpPr>
            <a:spLocks noGrp="1"/>
          </p:cNvSpPr>
          <p:nvPr>
            <p:ph idx="1"/>
          </p:nvPr>
        </p:nvSpPr>
        <p:spPr>
          <a:xfrm>
            <a:off x="4769837" y="1215448"/>
            <a:ext cx="4029440" cy="290482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Content Placeholder 2"/>
          <p:cNvSpPr>
            <a:spLocks noGrp="1"/>
          </p:cNvSpPr>
          <p:nvPr>
            <p:ph idx="13"/>
          </p:nvPr>
        </p:nvSpPr>
        <p:spPr>
          <a:xfrm>
            <a:off x="344724" y="1215448"/>
            <a:ext cx="4029440" cy="290482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850614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4724" y="1178136"/>
            <a:ext cx="4029440" cy="314201"/>
          </a:xfrm>
        </p:spPr>
        <p:txBody>
          <a:bodyPr wrap="square" anchor="b">
            <a:normAutofit/>
          </a:bodyPr>
          <a:lstStyle>
            <a:lvl1pPr marL="0" indent="0">
              <a:buNone/>
              <a:defRPr sz="2042" b="0">
                <a:latin typeface="Atlas Grotesk Regular" pitchFamily="50" charset="0"/>
              </a:defRPr>
            </a:lvl1pPr>
            <a:lvl2pPr marL="342794" indent="0">
              <a:buNone/>
              <a:defRPr sz="1499" b="1"/>
            </a:lvl2pPr>
            <a:lvl3pPr marL="685588" indent="0">
              <a:buNone/>
              <a:defRPr sz="1350" b="1"/>
            </a:lvl3pPr>
            <a:lvl4pPr marL="1028381" indent="0">
              <a:buNone/>
              <a:defRPr sz="1200" b="1"/>
            </a:lvl4pPr>
            <a:lvl5pPr marL="1371175" indent="0">
              <a:buNone/>
              <a:defRPr sz="1200" b="1"/>
            </a:lvl5pPr>
            <a:lvl6pPr marL="1713968" indent="0">
              <a:buNone/>
              <a:defRPr sz="1200" b="1"/>
            </a:lvl6pPr>
            <a:lvl7pPr marL="2056763" indent="0">
              <a:buNone/>
              <a:defRPr sz="1200" b="1"/>
            </a:lvl7pPr>
            <a:lvl8pPr marL="2399556" indent="0">
              <a:buNone/>
              <a:defRPr sz="1200" b="1"/>
            </a:lvl8pPr>
            <a:lvl9pPr marL="2742350" indent="0">
              <a:buNone/>
              <a:defRPr sz="1200" b="1"/>
            </a:lvl9pPr>
          </a:lstStyle>
          <a:p>
            <a:pPr lvl="0"/>
            <a:r>
              <a:rPr lang="nb-NO"/>
              <a:t>Klikk for å redigere tekststiler i malen</a:t>
            </a:r>
          </a:p>
        </p:txBody>
      </p:sp>
      <p:sp>
        <p:nvSpPr>
          <p:cNvPr id="5" name="Text Placeholder 4"/>
          <p:cNvSpPr>
            <a:spLocks noGrp="1"/>
          </p:cNvSpPr>
          <p:nvPr>
            <p:ph type="body" sz="quarter" idx="3"/>
          </p:nvPr>
        </p:nvSpPr>
        <p:spPr>
          <a:xfrm>
            <a:off x="4769836" y="1178136"/>
            <a:ext cx="4029440" cy="314201"/>
          </a:xfrm>
        </p:spPr>
        <p:txBody>
          <a:bodyPr wrap="square" anchor="b">
            <a:normAutofit/>
          </a:bodyPr>
          <a:lstStyle>
            <a:lvl1pPr marL="0" indent="0">
              <a:buNone/>
              <a:defRPr sz="2042" b="0">
                <a:latin typeface="Atlas Grotesk Regular" pitchFamily="50" charset="0"/>
              </a:defRPr>
            </a:lvl1pPr>
            <a:lvl2pPr marL="342794" indent="0">
              <a:buNone/>
              <a:defRPr sz="1499" b="1"/>
            </a:lvl2pPr>
            <a:lvl3pPr marL="685588" indent="0">
              <a:buNone/>
              <a:defRPr sz="1350" b="1"/>
            </a:lvl3pPr>
            <a:lvl4pPr marL="1028381" indent="0">
              <a:buNone/>
              <a:defRPr sz="1200" b="1"/>
            </a:lvl4pPr>
            <a:lvl5pPr marL="1371175" indent="0">
              <a:buNone/>
              <a:defRPr sz="1200" b="1"/>
            </a:lvl5pPr>
            <a:lvl6pPr marL="1713968" indent="0">
              <a:buNone/>
              <a:defRPr sz="1200" b="1"/>
            </a:lvl6pPr>
            <a:lvl7pPr marL="2056763" indent="0">
              <a:buNone/>
              <a:defRPr sz="1200" b="1"/>
            </a:lvl7pPr>
            <a:lvl8pPr marL="2399556" indent="0">
              <a:buNone/>
              <a:defRPr sz="1200" b="1"/>
            </a:lvl8pPr>
            <a:lvl9pPr marL="2742350" indent="0">
              <a:buNone/>
              <a:defRPr sz="1200"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165B062D-3963-4B9D-B68D-D28AC1E5B1C1}" type="datetime1">
              <a:rPr lang="nb-NO" smtClean="0"/>
              <a:t>30.10.2023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C83DB580-0514-4D1A-BBFA-A50D0028E127}"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endParaRPr lang="nb-NO" dirty="0"/>
          </a:p>
        </p:txBody>
      </p:sp>
      <p:sp>
        <p:nvSpPr>
          <p:cNvPr id="11" name="Content Placeholder 2"/>
          <p:cNvSpPr>
            <a:spLocks noGrp="1"/>
          </p:cNvSpPr>
          <p:nvPr>
            <p:ph idx="13"/>
          </p:nvPr>
        </p:nvSpPr>
        <p:spPr>
          <a:xfrm>
            <a:off x="4769837" y="1601041"/>
            <a:ext cx="4029440" cy="25192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2" name="Content Placeholder 2"/>
          <p:cNvSpPr>
            <a:spLocks noGrp="1"/>
          </p:cNvSpPr>
          <p:nvPr>
            <p:ph idx="14"/>
          </p:nvPr>
        </p:nvSpPr>
        <p:spPr>
          <a:xfrm>
            <a:off x="344724" y="1601041"/>
            <a:ext cx="4029440" cy="25192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4283699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Avslutnin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571724"/>
            <a:ext cx="9144000" cy="2571776"/>
          </a:xfrm>
          <a:prstGeom prst="rect">
            <a:avLst/>
          </a:prstGeom>
        </p:spPr>
      </p:pic>
      <p:pic>
        <p:nvPicPr>
          <p:cNvPr id="7" name="Bild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98117" y="634621"/>
            <a:ext cx="3746611" cy="1724736"/>
          </a:xfrm>
          <a:prstGeom prst="rect">
            <a:avLst/>
          </a:prstGeom>
        </p:spPr>
      </p:pic>
    </p:spTree>
    <p:extLst>
      <p:ext uri="{BB962C8B-B14F-4D97-AF65-F5344CB8AC3E}">
        <p14:creationId xmlns:p14="http://schemas.microsoft.com/office/powerpoint/2010/main" val="1553678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Avslutning">
    <p:spTree>
      <p:nvGrpSpPr>
        <p:cNvPr id="1" name=""/>
        <p:cNvGrpSpPr/>
        <p:nvPr/>
      </p:nvGrpSpPr>
      <p:grpSpPr>
        <a:xfrm>
          <a:off x="0" y="0"/>
          <a:ext cx="0" cy="0"/>
          <a:chOff x="0" y="0"/>
          <a:chExt cx="0" cy="0"/>
        </a:xfrm>
      </p:grpSpPr>
      <p:pic>
        <p:nvPicPr>
          <p:cNvPr id="6" name="Bilde 5"/>
          <p:cNvPicPr>
            <a:picLocks noChangeAspect="1"/>
          </p:cNvPicPr>
          <p:nvPr userDrawn="1"/>
        </p:nvPicPr>
        <p:blipFill rotWithShape="1">
          <a:blip r:embed="rId2"/>
          <a:srcRect l="7983"/>
          <a:stretch/>
        </p:blipFill>
        <p:spPr>
          <a:xfrm>
            <a:off x="0" y="0"/>
            <a:ext cx="9144000" cy="5147132"/>
          </a:xfrm>
          <a:prstGeom prst="rect">
            <a:avLst/>
          </a:prstGeom>
        </p:spPr>
      </p:pic>
      <p:pic>
        <p:nvPicPr>
          <p:cNvPr id="8" name="Picture 7" descr="scree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a:effectLst>
            <a:outerShdw blurRad="50800" dist="50800" dir="5400000" algn="ctr" rotWithShape="0">
              <a:srgbClr val="000000">
                <a:alpha val="0"/>
              </a:srgbClr>
            </a:outerShdw>
          </a:effectLst>
        </p:spPr>
      </p:pic>
      <p:pic>
        <p:nvPicPr>
          <p:cNvPr id="5" name="Bilde 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2571724"/>
            <a:ext cx="9144000" cy="2571776"/>
          </a:xfrm>
          <a:prstGeom prst="rect">
            <a:avLst/>
          </a:prstGeom>
        </p:spPr>
      </p:pic>
      <p:pic>
        <p:nvPicPr>
          <p:cNvPr id="9" name="Bilde 8"/>
          <p:cNvPicPr>
            <a:picLocks noChangeAspect="1"/>
          </p:cNvPicPr>
          <p:nvPr userDrawn="1"/>
        </p:nvPicPr>
        <p:blipFill>
          <a:blip r:embed="rId5"/>
          <a:stretch>
            <a:fillRect/>
          </a:stretch>
        </p:blipFill>
        <p:spPr>
          <a:xfrm>
            <a:off x="5562600" y="634622"/>
            <a:ext cx="2882128" cy="630274"/>
          </a:xfrm>
          <a:prstGeom prst="rect">
            <a:avLst/>
          </a:prstGeom>
        </p:spPr>
      </p:pic>
    </p:spTree>
    <p:extLst>
      <p:ext uri="{BB962C8B-B14F-4D97-AF65-F5344CB8AC3E}">
        <p14:creationId xmlns:p14="http://schemas.microsoft.com/office/powerpoint/2010/main" val="1688275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7B83EF5A-D3E8-4EF1-9673-6B8BBCB2702E}" type="datetime1">
              <a:rPr lang="nb-NO" smtClean="0"/>
              <a:t>30.10.2023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C83DB580-0514-4D1A-BBFA-A50D0028E127}" type="slidenum">
              <a:rPr lang="nb-NO" smtClean="0"/>
              <a:t>‹#›</a:t>
            </a:fld>
            <a:endParaRPr lang="nb-NO"/>
          </a:p>
        </p:txBody>
      </p:sp>
    </p:spTree>
    <p:extLst>
      <p:ext uri="{BB962C8B-B14F-4D97-AF65-F5344CB8AC3E}">
        <p14:creationId xmlns:p14="http://schemas.microsoft.com/office/powerpoint/2010/main" val="4021499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C393D-E791-4855-93F0-850B96C28A6B}" type="datetime1">
              <a:rPr lang="nb-NO" smtClean="0"/>
              <a:t>30.10.2023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C83DB580-0514-4D1A-BBFA-A50D0028E127}" type="slidenum">
              <a:rPr lang="nb-NO" smtClean="0"/>
              <a:t>‹#›</a:t>
            </a:fld>
            <a:endParaRPr lang="nb-NO"/>
          </a:p>
        </p:txBody>
      </p:sp>
    </p:spTree>
    <p:extLst>
      <p:ext uri="{BB962C8B-B14F-4D97-AF65-F5344CB8AC3E}">
        <p14:creationId xmlns:p14="http://schemas.microsoft.com/office/powerpoint/2010/main" val="1685585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1_Deloverskrift">
    <p:bg>
      <p:bgPr>
        <a:solidFill>
          <a:srgbClr val="9F469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23887" y="2314576"/>
            <a:ext cx="5491163" cy="1107281"/>
          </a:xfrm>
        </p:spPr>
        <p:txBody>
          <a:bodyPr anchor="b">
            <a:noAutofit/>
          </a:bodyPr>
          <a:lstStyle>
            <a:lvl1pPr>
              <a:defRPr sz="2999" b="1">
                <a:solidFill>
                  <a:schemeClr val="bg1"/>
                </a:solidFill>
                <a:latin typeface="Helvetica Neue"/>
              </a:defRPr>
            </a:lvl1pPr>
          </a:lstStyle>
          <a:p>
            <a:r>
              <a:rPr lang="nb-NO" dirty="0"/>
              <a:t>Klikk for å redigere tittelstil</a:t>
            </a:r>
          </a:p>
        </p:txBody>
      </p:sp>
      <p:sp>
        <p:nvSpPr>
          <p:cNvPr id="3" name="Plassholder for tekst 2"/>
          <p:cNvSpPr>
            <a:spLocks noGrp="1"/>
          </p:cNvSpPr>
          <p:nvPr>
            <p:ph type="body" idx="1"/>
          </p:nvPr>
        </p:nvSpPr>
        <p:spPr>
          <a:xfrm>
            <a:off x="623888" y="3442099"/>
            <a:ext cx="7886700" cy="1125140"/>
          </a:xfrm>
        </p:spPr>
        <p:txBody>
          <a:bodyPr/>
          <a:lstStyle>
            <a:lvl1pPr marL="0" indent="0">
              <a:buNone/>
              <a:defRPr sz="1799">
                <a:solidFill>
                  <a:schemeClr val="tx1">
                    <a:tint val="75000"/>
                  </a:schemeClr>
                </a:solidFill>
              </a:defRPr>
            </a:lvl1pPr>
            <a:lvl2pPr marL="342794" indent="0">
              <a:buNone/>
              <a:defRPr sz="1499">
                <a:solidFill>
                  <a:schemeClr val="tx1">
                    <a:tint val="75000"/>
                  </a:schemeClr>
                </a:solidFill>
              </a:defRPr>
            </a:lvl2pPr>
            <a:lvl3pPr marL="685588" indent="0">
              <a:buNone/>
              <a:defRPr sz="1350">
                <a:solidFill>
                  <a:schemeClr val="tx1">
                    <a:tint val="75000"/>
                  </a:schemeClr>
                </a:solidFill>
              </a:defRPr>
            </a:lvl3pPr>
            <a:lvl4pPr marL="1028381" indent="0">
              <a:buNone/>
              <a:defRPr sz="1200">
                <a:solidFill>
                  <a:schemeClr val="tx1">
                    <a:tint val="75000"/>
                  </a:schemeClr>
                </a:solidFill>
              </a:defRPr>
            </a:lvl4pPr>
            <a:lvl5pPr marL="1371175" indent="0">
              <a:buNone/>
              <a:defRPr sz="1200">
                <a:solidFill>
                  <a:schemeClr val="tx1">
                    <a:tint val="75000"/>
                  </a:schemeClr>
                </a:solidFill>
              </a:defRPr>
            </a:lvl5pPr>
            <a:lvl6pPr marL="1713968" indent="0">
              <a:buNone/>
              <a:defRPr sz="1200">
                <a:solidFill>
                  <a:schemeClr val="tx1">
                    <a:tint val="75000"/>
                  </a:schemeClr>
                </a:solidFill>
              </a:defRPr>
            </a:lvl6pPr>
            <a:lvl7pPr marL="2056763" indent="0">
              <a:buNone/>
              <a:defRPr sz="1200">
                <a:solidFill>
                  <a:schemeClr val="tx1">
                    <a:tint val="75000"/>
                  </a:schemeClr>
                </a:solidFill>
              </a:defRPr>
            </a:lvl7pPr>
            <a:lvl8pPr marL="2399556" indent="0">
              <a:buNone/>
              <a:defRPr sz="1200">
                <a:solidFill>
                  <a:schemeClr val="tx1">
                    <a:tint val="75000"/>
                  </a:schemeClr>
                </a:solidFill>
              </a:defRPr>
            </a:lvl8pPr>
            <a:lvl9pPr marL="2742350" indent="0">
              <a:buNone/>
              <a:defRPr sz="1200">
                <a:solidFill>
                  <a:schemeClr val="tx1">
                    <a:tint val="75000"/>
                  </a:schemeClr>
                </a:solidFill>
              </a:defRPr>
            </a:lvl9pPr>
          </a:lstStyle>
          <a:p>
            <a:pPr lvl="0"/>
            <a:r>
              <a:rPr lang="nb-NO"/>
              <a:t>Rediger tekststiler i malen</a:t>
            </a:r>
          </a:p>
        </p:txBody>
      </p:sp>
    </p:spTree>
    <p:extLst>
      <p:ext uri="{BB962C8B-B14F-4D97-AF65-F5344CB8AC3E}">
        <p14:creationId xmlns:p14="http://schemas.microsoft.com/office/powerpoint/2010/main" val="2208918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Oransje kapittel, skilleark, sitat">
    <p:bg>
      <p:bgPr>
        <a:solidFill>
          <a:srgbClr val="9F469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94197" y="2899740"/>
            <a:ext cx="5192216" cy="968154"/>
          </a:xfrm>
        </p:spPr>
        <p:txBody>
          <a:bodyPr/>
          <a:lstStyle>
            <a:lvl1pPr>
              <a:defRPr>
                <a:solidFill>
                  <a:schemeClr val="bg1"/>
                </a:solidFill>
              </a:defRPr>
            </a:lvl1pPr>
          </a:lstStyle>
          <a:p>
            <a:r>
              <a:rPr lang="nb-NO" dirty="0"/>
              <a:t>Klikk for å redigere tittelstil</a:t>
            </a:r>
          </a:p>
        </p:txBody>
      </p:sp>
    </p:spTree>
    <p:extLst>
      <p:ext uri="{BB962C8B-B14F-4D97-AF65-F5344CB8AC3E}">
        <p14:creationId xmlns:p14="http://schemas.microsoft.com/office/powerpoint/2010/main" val="206513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tellysbilde toppjustert">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a:stretch>
            <a:fillRect/>
          </a:stretch>
        </p:blipFill>
        <p:spPr>
          <a:xfrm>
            <a:off x="767" y="0"/>
            <a:ext cx="9144000" cy="4736241"/>
          </a:xfrm>
          <a:prstGeom prst="rect">
            <a:avLst/>
          </a:prstGeom>
        </p:spPr>
      </p:pic>
      <p:pic>
        <p:nvPicPr>
          <p:cNvPr id="9" name="Picture 7" descr="scree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67" y="0"/>
            <a:ext cx="9144000" cy="5143500"/>
          </a:xfrm>
          <a:prstGeom prst="rect">
            <a:avLst/>
          </a:prstGeom>
          <a:effectLst>
            <a:outerShdw blurRad="50800" dist="50800" dir="5400000" algn="ctr" rotWithShape="0">
              <a:srgbClr val="000000">
                <a:alpha val="0"/>
              </a:srgbClr>
            </a:outerShdw>
          </a:effectLst>
        </p:spPr>
      </p:pic>
      <p:pic>
        <p:nvPicPr>
          <p:cNvPr id="13" name="Bild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67" y="2586010"/>
            <a:ext cx="9142468" cy="2557490"/>
          </a:xfrm>
          <a:prstGeom prst="rect">
            <a:avLst/>
          </a:prstGeom>
        </p:spPr>
      </p:pic>
      <p:sp>
        <p:nvSpPr>
          <p:cNvPr id="2" name="Title 1"/>
          <p:cNvSpPr>
            <a:spLocks noGrp="1"/>
          </p:cNvSpPr>
          <p:nvPr>
            <p:ph type="ctrTitle"/>
          </p:nvPr>
        </p:nvSpPr>
        <p:spPr>
          <a:xfrm>
            <a:off x="344724" y="841773"/>
            <a:ext cx="6478212" cy="942604"/>
          </a:xfrm>
        </p:spPr>
        <p:txBody>
          <a:bodyPr anchor="b" anchorCtr="0">
            <a:normAutofit/>
          </a:bodyPr>
          <a:lstStyle>
            <a:lvl1pPr algn="l">
              <a:defRPr sz="3063"/>
            </a:lvl1pPr>
          </a:lstStyle>
          <a:p>
            <a:r>
              <a:rPr lang="nb-NO"/>
              <a:t>Klikk for å redigere tittelstil</a:t>
            </a:r>
            <a:endParaRPr lang="en-US" dirty="0"/>
          </a:p>
        </p:txBody>
      </p:sp>
      <p:sp>
        <p:nvSpPr>
          <p:cNvPr id="4" name="Plassholder for tekst 3"/>
          <p:cNvSpPr>
            <a:spLocks noGrp="1"/>
          </p:cNvSpPr>
          <p:nvPr>
            <p:ph type="body" sz="quarter" idx="10"/>
          </p:nvPr>
        </p:nvSpPr>
        <p:spPr>
          <a:xfrm>
            <a:off x="344724" y="246525"/>
            <a:ext cx="3224579" cy="362837"/>
          </a:xfrm>
        </p:spPr>
        <p:txBody>
          <a:bodyPr>
            <a:normAutofit/>
          </a:bodyPr>
          <a:lstStyle>
            <a:lvl1pPr marL="0" indent="0">
              <a:spcBef>
                <a:spcPts val="511"/>
              </a:spcBef>
              <a:buNone/>
              <a:defRPr sz="809">
                <a:latin typeface="Atlas Typewriter Light"/>
              </a:defRPr>
            </a:lvl1pPr>
            <a:lvl2pPr>
              <a:defRPr>
                <a:latin typeface="Atlas Typewriter Light"/>
              </a:defRPr>
            </a:lvl2pPr>
            <a:lvl3pPr>
              <a:defRPr>
                <a:latin typeface="Atlas Typewriter Light"/>
              </a:defRPr>
            </a:lvl3pPr>
            <a:lvl4pPr>
              <a:defRPr>
                <a:latin typeface="Atlas Typewriter Light"/>
              </a:defRPr>
            </a:lvl4pPr>
            <a:lvl5pPr>
              <a:defRPr>
                <a:latin typeface="Atlas Typewriter Light"/>
              </a:defRPr>
            </a:lvl5pPr>
          </a:lstStyle>
          <a:p>
            <a:pPr lvl="0"/>
            <a:r>
              <a:rPr lang="nb-NO"/>
              <a:t>Klikk for å redigere tekststiler i malen</a:t>
            </a:r>
          </a:p>
        </p:txBody>
      </p:sp>
      <p:sp>
        <p:nvSpPr>
          <p:cNvPr id="10" name="Plassholder for tekst 3"/>
          <p:cNvSpPr>
            <a:spLocks noGrp="1"/>
          </p:cNvSpPr>
          <p:nvPr>
            <p:ph type="body" sz="quarter" idx="11"/>
          </p:nvPr>
        </p:nvSpPr>
        <p:spPr>
          <a:xfrm>
            <a:off x="344724" y="1926334"/>
            <a:ext cx="6478212" cy="183284"/>
          </a:xfrm>
        </p:spPr>
        <p:txBody>
          <a:bodyPr>
            <a:normAutofit/>
          </a:bodyPr>
          <a:lstStyle>
            <a:lvl1pPr marL="0" indent="0">
              <a:spcBef>
                <a:spcPts val="0"/>
              </a:spcBef>
              <a:buNone/>
              <a:defRPr sz="1191">
                <a:latin typeface="+mj-lt"/>
              </a:defRPr>
            </a:lvl1pPr>
            <a:lvl2pPr>
              <a:defRPr>
                <a:latin typeface="Atlas Typewriter Light"/>
              </a:defRPr>
            </a:lvl2pPr>
            <a:lvl3pPr>
              <a:defRPr>
                <a:latin typeface="Atlas Typewriter Light"/>
              </a:defRPr>
            </a:lvl3pPr>
            <a:lvl4pPr>
              <a:defRPr>
                <a:latin typeface="Atlas Typewriter Light"/>
              </a:defRPr>
            </a:lvl4pPr>
            <a:lvl5pPr>
              <a:defRPr>
                <a:latin typeface="Atlas Typewriter Light"/>
              </a:defRPr>
            </a:lvl5pPr>
          </a:lstStyle>
          <a:p>
            <a:pPr lvl="0"/>
            <a:r>
              <a:rPr lang="nb-NO"/>
              <a:t>Klikk for å redigere tekststiler i malen</a:t>
            </a:r>
          </a:p>
        </p:txBody>
      </p:sp>
      <p:pic>
        <p:nvPicPr>
          <p:cNvPr id="5" name="Bild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0743" y="185380"/>
            <a:ext cx="1619175" cy="354087"/>
          </a:xfrm>
          <a:prstGeom prst="rect">
            <a:avLst/>
          </a:prstGeom>
        </p:spPr>
      </p:pic>
    </p:spTree>
    <p:extLst>
      <p:ext uri="{BB962C8B-B14F-4D97-AF65-F5344CB8AC3E}">
        <p14:creationId xmlns:p14="http://schemas.microsoft.com/office/powerpoint/2010/main" val="362915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tellysbilde toppjustert">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a:stretch>
            <a:fillRect/>
          </a:stretch>
        </p:blipFill>
        <p:spPr>
          <a:xfrm>
            <a:off x="767" y="0"/>
            <a:ext cx="9144000" cy="4736241"/>
          </a:xfrm>
          <a:prstGeom prst="rect">
            <a:avLst/>
          </a:prstGeom>
        </p:spPr>
      </p:pic>
      <p:pic>
        <p:nvPicPr>
          <p:cNvPr id="9" name="Picture 7" descr="scree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67" y="0"/>
            <a:ext cx="9144000" cy="5143500"/>
          </a:xfrm>
          <a:prstGeom prst="rect">
            <a:avLst/>
          </a:prstGeom>
          <a:effectLst>
            <a:outerShdw blurRad="50800" dist="50800" dir="5400000" algn="ctr" rotWithShape="0">
              <a:srgbClr val="000000">
                <a:alpha val="0"/>
              </a:srgbClr>
            </a:outerShdw>
          </a:effectLst>
        </p:spPr>
      </p:pic>
      <p:pic>
        <p:nvPicPr>
          <p:cNvPr id="13" name="Bild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67" y="2586010"/>
            <a:ext cx="9142468" cy="2557490"/>
          </a:xfrm>
          <a:prstGeom prst="rect">
            <a:avLst/>
          </a:prstGeom>
        </p:spPr>
      </p:pic>
      <p:sp>
        <p:nvSpPr>
          <p:cNvPr id="2" name="Title 1"/>
          <p:cNvSpPr>
            <a:spLocks noGrp="1"/>
          </p:cNvSpPr>
          <p:nvPr>
            <p:ph type="ctrTitle"/>
          </p:nvPr>
        </p:nvSpPr>
        <p:spPr>
          <a:xfrm>
            <a:off x="344724" y="841773"/>
            <a:ext cx="6478212" cy="942604"/>
          </a:xfrm>
        </p:spPr>
        <p:txBody>
          <a:bodyPr anchor="b" anchorCtr="0">
            <a:normAutofit/>
          </a:bodyPr>
          <a:lstStyle>
            <a:lvl1pPr algn="l">
              <a:defRPr sz="3063"/>
            </a:lvl1pPr>
          </a:lstStyle>
          <a:p>
            <a:r>
              <a:rPr lang="nb-NO"/>
              <a:t>Klikk for å redigere tittelstil</a:t>
            </a:r>
            <a:endParaRPr lang="en-US" dirty="0"/>
          </a:p>
        </p:txBody>
      </p:sp>
      <p:sp>
        <p:nvSpPr>
          <p:cNvPr id="4" name="Plassholder for tekst 3"/>
          <p:cNvSpPr>
            <a:spLocks noGrp="1"/>
          </p:cNvSpPr>
          <p:nvPr>
            <p:ph type="body" sz="quarter" idx="10"/>
          </p:nvPr>
        </p:nvSpPr>
        <p:spPr>
          <a:xfrm>
            <a:off x="344724" y="246525"/>
            <a:ext cx="3224579" cy="362837"/>
          </a:xfrm>
        </p:spPr>
        <p:txBody>
          <a:bodyPr>
            <a:normAutofit/>
          </a:bodyPr>
          <a:lstStyle>
            <a:lvl1pPr marL="0" indent="0">
              <a:spcBef>
                <a:spcPts val="511"/>
              </a:spcBef>
              <a:buNone/>
              <a:defRPr sz="809">
                <a:latin typeface="Atlas Typewriter Light"/>
              </a:defRPr>
            </a:lvl1pPr>
            <a:lvl2pPr>
              <a:defRPr>
                <a:latin typeface="Atlas Typewriter Light"/>
              </a:defRPr>
            </a:lvl2pPr>
            <a:lvl3pPr>
              <a:defRPr>
                <a:latin typeface="Atlas Typewriter Light"/>
              </a:defRPr>
            </a:lvl3pPr>
            <a:lvl4pPr>
              <a:defRPr>
                <a:latin typeface="Atlas Typewriter Light"/>
              </a:defRPr>
            </a:lvl4pPr>
            <a:lvl5pPr>
              <a:defRPr>
                <a:latin typeface="Atlas Typewriter Light"/>
              </a:defRPr>
            </a:lvl5pPr>
          </a:lstStyle>
          <a:p>
            <a:pPr lvl="0"/>
            <a:r>
              <a:rPr lang="nb-NO"/>
              <a:t>Klikk for å redigere tekststiler i malen</a:t>
            </a:r>
          </a:p>
        </p:txBody>
      </p:sp>
      <p:sp>
        <p:nvSpPr>
          <p:cNvPr id="10" name="Plassholder for tekst 3"/>
          <p:cNvSpPr>
            <a:spLocks noGrp="1"/>
          </p:cNvSpPr>
          <p:nvPr>
            <p:ph type="body" sz="quarter" idx="11"/>
          </p:nvPr>
        </p:nvSpPr>
        <p:spPr>
          <a:xfrm>
            <a:off x="344724" y="1926334"/>
            <a:ext cx="6478212" cy="183284"/>
          </a:xfrm>
        </p:spPr>
        <p:txBody>
          <a:bodyPr>
            <a:normAutofit/>
          </a:bodyPr>
          <a:lstStyle>
            <a:lvl1pPr marL="0" indent="0">
              <a:spcBef>
                <a:spcPts val="0"/>
              </a:spcBef>
              <a:buNone/>
              <a:defRPr sz="1191">
                <a:latin typeface="+mj-lt"/>
              </a:defRPr>
            </a:lvl1pPr>
            <a:lvl2pPr>
              <a:defRPr>
                <a:latin typeface="Atlas Typewriter Light"/>
              </a:defRPr>
            </a:lvl2pPr>
            <a:lvl3pPr>
              <a:defRPr>
                <a:latin typeface="Atlas Typewriter Light"/>
              </a:defRPr>
            </a:lvl3pPr>
            <a:lvl4pPr>
              <a:defRPr>
                <a:latin typeface="Atlas Typewriter Light"/>
              </a:defRPr>
            </a:lvl4pPr>
            <a:lvl5pPr>
              <a:defRPr>
                <a:latin typeface="Atlas Typewriter Light"/>
              </a:defRPr>
            </a:lvl5pPr>
          </a:lstStyle>
          <a:p>
            <a:pPr lvl="0"/>
            <a:r>
              <a:rPr lang="nb-NO"/>
              <a:t>Klikk for å redigere tekststiler i malen</a:t>
            </a:r>
          </a:p>
        </p:txBody>
      </p:sp>
    </p:spTree>
    <p:extLst>
      <p:ext uri="{BB962C8B-B14F-4D97-AF65-F5344CB8AC3E}">
        <p14:creationId xmlns:p14="http://schemas.microsoft.com/office/powerpoint/2010/main" val="179199845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tellysbilde toppjustert">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a:stretch>
            <a:fillRect/>
          </a:stretch>
        </p:blipFill>
        <p:spPr>
          <a:xfrm>
            <a:off x="767" y="0"/>
            <a:ext cx="9144000" cy="4736241"/>
          </a:xfrm>
          <a:prstGeom prst="rect">
            <a:avLst/>
          </a:prstGeom>
        </p:spPr>
      </p:pic>
      <p:pic>
        <p:nvPicPr>
          <p:cNvPr id="9" name="Picture 7" descr="scree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a:effectLst>
            <a:outerShdw blurRad="50800" dist="50800" dir="5400000" algn="ctr" rotWithShape="0">
              <a:srgbClr val="000000">
                <a:alpha val="0"/>
              </a:srgbClr>
            </a:outerShdw>
          </a:effectLst>
        </p:spPr>
      </p:pic>
      <p:pic>
        <p:nvPicPr>
          <p:cNvPr id="13" name="Bild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67" y="2586010"/>
            <a:ext cx="9142468" cy="2557490"/>
          </a:xfrm>
          <a:prstGeom prst="rect">
            <a:avLst/>
          </a:prstGeom>
        </p:spPr>
      </p:pic>
      <p:sp>
        <p:nvSpPr>
          <p:cNvPr id="2" name="Title 1"/>
          <p:cNvSpPr>
            <a:spLocks noGrp="1"/>
          </p:cNvSpPr>
          <p:nvPr>
            <p:ph type="ctrTitle"/>
          </p:nvPr>
        </p:nvSpPr>
        <p:spPr>
          <a:xfrm>
            <a:off x="344724" y="841773"/>
            <a:ext cx="6478212" cy="942604"/>
          </a:xfrm>
        </p:spPr>
        <p:txBody>
          <a:bodyPr anchor="b" anchorCtr="0">
            <a:normAutofit/>
          </a:bodyPr>
          <a:lstStyle>
            <a:lvl1pPr algn="l">
              <a:defRPr sz="3063"/>
            </a:lvl1pPr>
          </a:lstStyle>
          <a:p>
            <a:r>
              <a:rPr lang="nb-NO"/>
              <a:t>Klikk for å redigere tittelstil</a:t>
            </a:r>
            <a:endParaRPr lang="en-US" dirty="0"/>
          </a:p>
        </p:txBody>
      </p:sp>
      <p:sp>
        <p:nvSpPr>
          <p:cNvPr id="4" name="Plassholder for tekst 3"/>
          <p:cNvSpPr>
            <a:spLocks noGrp="1"/>
          </p:cNvSpPr>
          <p:nvPr>
            <p:ph type="body" sz="quarter" idx="10"/>
          </p:nvPr>
        </p:nvSpPr>
        <p:spPr>
          <a:xfrm>
            <a:off x="344724" y="246525"/>
            <a:ext cx="3224579" cy="362837"/>
          </a:xfrm>
        </p:spPr>
        <p:txBody>
          <a:bodyPr>
            <a:normAutofit/>
          </a:bodyPr>
          <a:lstStyle>
            <a:lvl1pPr marL="0" indent="0">
              <a:spcBef>
                <a:spcPts val="511"/>
              </a:spcBef>
              <a:buNone/>
              <a:defRPr sz="809">
                <a:latin typeface="Atlas Typewriter Light"/>
              </a:defRPr>
            </a:lvl1pPr>
            <a:lvl2pPr>
              <a:defRPr>
                <a:latin typeface="Atlas Typewriter Light"/>
              </a:defRPr>
            </a:lvl2pPr>
            <a:lvl3pPr>
              <a:defRPr>
                <a:latin typeface="Atlas Typewriter Light"/>
              </a:defRPr>
            </a:lvl3pPr>
            <a:lvl4pPr>
              <a:defRPr>
                <a:latin typeface="Atlas Typewriter Light"/>
              </a:defRPr>
            </a:lvl4pPr>
            <a:lvl5pPr>
              <a:defRPr>
                <a:latin typeface="Atlas Typewriter Light"/>
              </a:defRPr>
            </a:lvl5pPr>
          </a:lstStyle>
          <a:p>
            <a:pPr lvl="0"/>
            <a:r>
              <a:rPr lang="nb-NO"/>
              <a:t>Klikk for å redigere tekststiler i malen</a:t>
            </a:r>
          </a:p>
        </p:txBody>
      </p:sp>
      <p:sp>
        <p:nvSpPr>
          <p:cNvPr id="10" name="Plassholder for tekst 3"/>
          <p:cNvSpPr>
            <a:spLocks noGrp="1"/>
          </p:cNvSpPr>
          <p:nvPr>
            <p:ph type="body" sz="quarter" idx="11"/>
          </p:nvPr>
        </p:nvSpPr>
        <p:spPr>
          <a:xfrm>
            <a:off x="344724" y="1926334"/>
            <a:ext cx="6478212" cy="183284"/>
          </a:xfrm>
        </p:spPr>
        <p:txBody>
          <a:bodyPr>
            <a:normAutofit/>
          </a:bodyPr>
          <a:lstStyle>
            <a:lvl1pPr marL="0" indent="0">
              <a:spcBef>
                <a:spcPts val="0"/>
              </a:spcBef>
              <a:buNone/>
              <a:defRPr sz="1191">
                <a:latin typeface="+mj-lt"/>
              </a:defRPr>
            </a:lvl1pPr>
            <a:lvl2pPr>
              <a:defRPr>
                <a:latin typeface="Atlas Typewriter Light"/>
              </a:defRPr>
            </a:lvl2pPr>
            <a:lvl3pPr>
              <a:defRPr>
                <a:latin typeface="Atlas Typewriter Light"/>
              </a:defRPr>
            </a:lvl3pPr>
            <a:lvl4pPr>
              <a:defRPr>
                <a:latin typeface="Atlas Typewriter Light"/>
              </a:defRPr>
            </a:lvl4pPr>
            <a:lvl5pPr>
              <a:defRPr>
                <a:latin typeface="Atlas Typewriter Light"/>
              </a:defRPr>
            </a:lvl5pPr>
          </a:lstStyle>
          <a:p>
            <a:pPr lvl="0"/>
            <a:r>
              <a:rPr lang="nb-NO"/>
              <a:t>Klikk for å redigere tekststiler i malen</a:t>
            </a:r>
          </a:p>
        </p:txBody>
      </p:sp>
    </p:spTree>
    <p:extLst>
      <p:ext uri="{BB962C8B-B14F-4D97-AF65-F5344CB8AC3E}">
        <p14:creationId xmlns:p14="http://schemas.microsoft.com/office/powerpoint/2010/main" val="238998363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tellysbilde toppjustert">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a:srcRect l="7983"/>
          <a:stretch/>
        </p:blipFill>
        <p:spPr>
          <a:xfrm>
            <a:off x="0" y="0"/>
            <a:ext cx="9144000" cy="5147132"/>
          </a:xfrm>
          <a:prstGeom prst="rect">
            <a:avLst/>
          </a:prstGeom>
        </p:spPr>
      </p:pic>
      <p:pic>
        <p:nvPicPr>
          <p:cNvPr id="7" name="Bilde 6"/>
          <p:cNvPicPr>
            <a:picLocks noChangeAspect="1"/>
          </p:cNvPicPr>
          <p:nvPr userDrawn="1"/>
        </p:nvPicPr>
        <p:blipFill>
          <a:blip r:embed="rId3"/>
          <a:stretch>
            <a:fillRect/>
          </a:stretch>
        </p:blipFill>
        <p:spPr>
          <a:xfrm>
            <a:off x="7378963" y="0"/>
            <a:ext cx="1758584" cy="828000"/>
          </a:xfrm>
          <a:prstGeom prst="rect">
            <a:avLst/>
          </a:prstGeom>
        </p:spPr>
      </p:pic>
      <p:pic>
        <p:nvPicPr>
          <p:cNvPr id="13" name="Bild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67" y="2586010"/>
            <a:ext cx="9142468" cy="2557490"/>
          </a:xfrm>
          <a:prstGeom prst="rect">
            <a:avLst/>
          </a:prstGeom>
        </p:spPr>
      </p:pic>
      <p:sp>
        <p:nvSpPr>
          <p:cNvPr id="2" name="Title 1"/>
          <p:cNvSpPr>
            <a:spLocks noGrp="1"/>
          </p:cNvSpPr>
          <p:nvPr>
            <p:ph type="ctrTitle"/>
          </p:nvPr>
        </p:nvSpPr>
        <p:spPr>
          <a:xfrm>
            <a:off x="344724" y="841773"/>
            <a:ext cx="6478212" cy="942604"/>
          </a:xfrm>
        </p:spPr>
        <p:txBody>
          <a:bodyPr anchor="b" anchorCtr="0">
            <a:normAutofit/>
          </a:bodyPr>
          <a:lstStyle>
            <a:lvl1pPr algn="l">
              <a:defRPr sz="3063"/>
            </a:lvl1pPr>
          </a:lstStyle>
          <a:p>
            <a:r>
              <a:rPr lang="nb-NO" dirty="0"/>
              <a:t>Klikk for å redigere tittelstil</a:t>
            </a:r>
            <a:endParaRPr lang="en-US" dirty="0"/>
          </a:p>
        </p:txBody>
      </p:sp>
      <p:sp>
        <p:nvSpPr>
          <p:cNvPr id="4" name="Plassholder for tekst 3"/>
          <p:cNvSpPr>
            <a:spLocks noGrp="1"/>
          </p:cNvSpPr>
          <p:nvPr>
            <p:ph type="body" sz="quarter" idx="10"/>
          </p:nvPr>
        </p:nvSpPr>
        <p:spPr>
          <a:xfrm>
            <a:off x="344724" y="246525"/>
            <a:ext cx="3224579" cy="362837"/>
          </a:xfrm>
        </p:spPr>
        <p:txBody>
          <a:bodyPr>
            <a:normAutofit/>
          </a:bodyPr>
          <a:lstStyle>
            <a:lvl1pPr marL="0" indent="0">
              <a:spcBef>
                <a:spcPts val="511"/>
              </a:spcBef>
              <a:buNone/>
              <a:defRPr sz="809">
                <a:latin typeface="Atlas Typewriter Light"/>
              </a:defRPr>
            </a:lvl1pPr>
            <a:lvl2pPr>
              <a:defRPr>
                <a:latin typeface="Atlas Typewriter Light"/>
              </a:defRPr>
            </a:lvl2pPr>
            <a:lvl3pPr>
              <a:defRPr>
                <a:latin typeface="Atlas Typewriter Light"/>
              </a:defRPr>
            </a:lvl3pPr>
            <a:lvl4pPr>
              <a:defRPr>
                <a:latin typeface="Atlas Typewriter Light"/>
              </a:defRPr>
            </a:lvl4pPr>
            <a:lvl5pPr>
              <a:defRPr>
                <a:latin typeface="Atlas Typewriter Light"/>
              </a:defRPr>
            </a:lvl5pPr>
          </a:lstStyle>
          <a:p>
            <a:pPr lvl="0"/>
            <a:r>
              <a:rPr lang="nb-NO"/>
              <a:t>Klikk for å redigere tekststiler i malen</a:t>
            </a:r>
          </a:p>
        </p:txBody>
      </p:sp>
      <p:sp>
        <p:nvSpPr>
          <p:cNvPr id="10" name="Plassholder for tekst 3"/>
          <p:cNvSpPr>
            <a:spLocks noGrp="1"/>
          </p:cNvSpPr>
          <p:nvPr>
            <p:ph type="body" sz="quarter" idx="11"/>
          </p:nvPr>
        </p:nvSpPr>
        <p:spPr>
          <a:xfrm>
            <a:off x="344724" y="1926334"/>
            <a:ext cx="6478212" cy="183284"/>
          </a:xfrm>
        </p:spPr>
        <p:txBody>
          <a:bodyPr>
            <a:normAutofit/>
          </a:bodyPr>
          <a:lstStyle>
            <a:lvl1pPr marL="0" indent="0">
              <a:spcBef>
                <a:spcPts val="0"/>
              </a:spcBef>
              <a:buNone/>
              <a:defRPr sz="1191">
                <a:latin typeface="+mj-lt"/>
              </a:defRPr>
            </a:lvl1pPr>
            <a:lvl2pPr>
              <a:defRPr>
                <a:latin typeface="Atlas Typewriter Light"/>
              </a:defRPr>
            </a:lvl2pPr>
            <a:lvl3pPr>
              <a:defRPr>
                <a:latin typeface="Atlas Typewriter Light"/>
              </a:defRPr>
            </a:lvl3pPr>
            <a:lvl4pPr>
              <a:defRPr>
                <a:latin typeface="Atlas Typewriter Light"/>
              </a:defRPr>
            </a:lvl4pPr>
            <a:lvl5pPr>
              <a:defRPr>
                <a:latin typeface="Atlas Typewriter Light"/>
              </a:defRPr>
            </a:lvl5pPr>
          </a:lstStyle>
          <a:p>
            <a:pPr lvl="0"/>
            <a:r>
              <a:rPr lang="nb-NO"/>
              <a:t>Klikk for å redigere tekststiler i malen</a:t>
            </a:r>
          </a:p>
        </p:txBody>
      </p:sp>
    </p:spTree>
    <p:extLst>
      <p:ext uri="{BB962C8B-B14F-4D97-AF65-F5344CB8AC3E}">
        <p14:creationId xmlns:p14="http://schemas.microsoft.com/office/powerpoint/2010/main" val="222211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lysbilde bunnjustert">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a:stretch>
            <a:fillRect/>
          </a:stretch>
        </p:blipFill>
        <p:spPr>
          <a:xfrm>
            <a:off x="7347064" y="4291540"/>
            <a:ext cx="1758584" cy="828000"/>
          </a:xfrm>
          <a:prstGeom prst="rect">
            <a:avLst/>
          </a:prstGeom>
        </p:spPr>
      </p:pic>
      <p:pic>
        <p:nvPicPr>
          <p:cNvPr id="12" name="Bilde 1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7" y="1"/>
            <a:ext cx="9142468" cy="2553620"/>
          </a:xfrm>
          <a:prstGeom prst="rect">
            <a:avLst/>
          </a:prstGeom>
        </p:spPr>
      </p:pic>
      <p:sp>
        <p:nvSpPr>
          <p:cNvPr id="2" name="Title 1"/>
          <p:cNvSpPr>
            <a:spLocks noGrp="1"/>
          </p:cNvSpPr>
          <p:nvPr>
            <p:ph type="ctrTitle"/>
          </p:nvPr>
        </p:nvSpPr>
        <p:spPr>
          <a:xfrm>
            <a:off x="344724" y="2835085"/>
            <a:ext cx="6478212" cy="942604"/>
          </a:xfrm>
        </p:spPr>
        <p:txBody>
          <a:bodyPr anchor="b" anchorCtr="0">
            <a:normAutofit/>
          </a:bodyPr>
          <a:lstStyle>
            <a:lvl1pPr algn="l">
              <a:defRPr sz="3063"/>
            </a:lvl1pPr>
          </a:lstStyle>
          <a:p>
            <a:r>
              <a:rPr lang="nb-NO"/>
              <a:t>Klikk for å redigere tittelstil</a:t>
            </a:r>
            <a:endParaRPr lang="en-US" dirty="0"/>
          </a:p>
        </p:txBody>
      </p:sp>
      <p:sp>
        <p:nvSpPr>
          <p:cNvPr id="5" name="Plassholder for tekst 3"/>
          <p:cNvSpPr>
            <a:spLocks noGrp="1"/>
          </p:cNvSpPr>
          <p:nvPr>
            <p:ph type="body" sz="quarter" idx="11"/>
          </p:nvPr>
        </p:nvSpPr>
        <p:spPr>
          <a:xfrm>
            <a:off x="344724" y="4009388"/>
            <a:ext cx="6478212" cy="549852"/>
          </a:xfrm>
        </p:spPr>
        <p:txBody>
          <a:bodyPr>
            <a:normAutofit/>
          </a:bodyPr>
          <a:lstStyle>
            <a:lvl1pPr marL="0" indent="0">
              <a:spcBef>
                <a:spcPts val="0"/>
              </a:spcBef>
              <a:buNone/>
              <a:defRPr sz="1191">
                <a:latin typeface="+mj-lt"/>
              </a:defRPr>
            </a:lvl1pPr>
            <a:lvl2pPr>
              <a:defRPr>
                <a:latin typeface="Atlas Typewriter Light"/>
              </a:defRPr>
            </a:lvl2pPr>
            <a:lvl3pPr>
              <a:defRPr>
                <a:latin typeface="Atlas Typewriter Light"/>
              </a:defRPr>
            </a:lvl3pPr>
            <a:lvl4pPr>
              <a:defRPr>
                <a:latin typeface="Atlas Typewriter Light"/>
              </a:defRPr>
            </a:lvl4pPr>
            <a:lvl5pPr>
              <a:defRPr>
                <a:latin typeface="Atlas Typewriter Light"/>
              </a:defRPr>
            </a:lvl5pPr>
          </a:lstStyle>
          <a:p>
            <a:pPr lvl="0"/>
            <a:r>
              <a:rPr lang="nb-NO"/>
              <a:t>Klikk for å redigere tekststiler i malen</a:t>
            </a:r>
          </a:p>
        </p:txBody>
      </p:sp>
    </p:spTree>
    <p:extLst>
      <p:ext uri="{BB962C8B-B14F-4D97-AF65-F5344CB8AC3E}">
        <p14:creationId xmlns:p14="http://schemas.microsoft.com/office/powerpoint/2010/main" val="3874822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a:t>Klikk for å redigere tittelstil</a:t>
            </a:r>
            <a:endParaRPr lang="nb-NO" dirty="0"/>
          </a:p>
        </p:txBody>
      </p:sp>
      <p:sp>
        <p:nvSpPr>
          <p:cNvPr id="9" name="Plassholder for tekst 8"/>
          <p:cNvSpPr>
            <a:spLocks noGrp="1"/>
          </p:cNvSpPr>
          <p:nvPr>
            <p:ph type="body" sz="quarter" idx="10"/>
          </p:nvPr>
        </p:nvSpPr>
        <p:spPr>
          <a:xfrm>
            <a:off x="344724" y="1248505"/>
            <a:ext cx="4227276" cy="157101"/>
          </a:xfrm>
        </p:spPr>
        <p:txBody>
          <a:bodyPr wrap="square" anchor="b" anchorCtr="0">
            <a:normAutofit/>
          </a:bodyPr>
          <a:lstStyle>
            <a:lvl1pPr marL="0" indent="0">
              <a:spcBef>
                <a:spcPts val="0"/>
              </a:spcBef>
              <a:buNone/>
              <a:defRPr sz="1021">
                <a:latin typeface="Atlas Typewriter Light" panose="02000000000000000000" pitchFamily="50" charset="0"/>
              </a:defRPr>
            </a:lvl1pPr>
          </a:lstStyle>
          <a:p>
            <a:pPr lvl="0"/>
            <a:r>
              <a:rPr lang="nb-NO"/>
              <a:t>Klikk for å redigere tekststiler i malen</a:t>
            </a:r>
          </a:p>
        </p:txBody>
      </p:sp>
      <p:sp>
        <p:nvSpPr>
          <p:cNvPr id="12" name="Plassholder for tekst 8"/>
          <p:cNvSpPr>
            <a:spLocks noGrp="1"/>
          </p:cNvSpPr>
          <p:nvPr>
            <p:ph type="body" sz="quarter" idx="11"/>
          </p:nvPr>
        </p:nvSpPr>
        <p:spPr>
          <a:xfrm>
            <a:off x="344724" y="1468924"/>
            <a:ext cx="4227276" cy="314201"/>
          </a:xfrm>
        </p:spPr>
        <p:txBody>
          <a:bodyPr wrap="square" anchor="t" anchorCtr="0">
            <a:normAutofit/>
          </a:bodyPr>
          <a:lstStyle>
            <a:lvl1pPr marL="0" indent="0">
              <a:spcBef>
                <a:spcPts val="0"/>
              </a:spcBef>
              <a:buNone/>
              <a:defRPr sz="2042">
                <a:latin typeface="Atlas Grotesk Regular" pitchFamily="50" charset="0"/>
              </a:defRPr>
            </a:lvl1pPr>
          </a:lstStyle>
          <a:p>
            <a:pPr lvl="0"/>
            <a:r>
              <a:rPr lang="nb-NO"/>
              <a:t>Klikk for å redigere tekststiler i malen</a:t>
            </a:r>
          </a:p>
        </p:txBody>
      </p:sp>
      <p:sp>
        <p:nvSpPr>
          <p:cNvPr id="16" name="Plassholder for tekst 8"/>
          <p:cNvSpPr>
            <a:spLocks noGrp="1"/>
          </p:cNvSpPr>
          <p:nvPr>
            <p:ph type="body" sz="quarter" idx="12"/>
          </p:nvPr>
        </p:nvSpPr>
        <p:spPr>
          <a:xfrm>
            <a:off x="344724" y="2112485"/>
            <a:ext cx="4227276" cy="157101"/>
          </a:xfrm>
        </p:spPr>
        <p:txBody>
          <a:bodyPr wrap="square" anchor="b" anchorCtr="0">
            <a:normAutofit/>
          </a:bodyPr>
          <a:lstStyle>
            <a:lvl1pPr marL="0" indent="0">
              <a:spcBef>
                <a:spcPts val="0"/>
              </a:spcBef>
              <a:buNone/>
              <a:defRPr sz="1021">
                <a:latin typeface="Atlas Typewriter Light" panose="02000000000000000000" pitchFamily="50" charset="0"/>
              </a:defRPr>
            </a:lvl1pPr>
          </a:lstStyle>
          <a:p>
            <a:pPr lvl="0"/>
            <a:r>
              <a:rPr lang="nb-NO"/>
              <a:t>Klikk for å redigere tekststiler i malen</a:t>
            </a:r>
          </a:p>
        </p:txBody>
      </p:sp>
      <p:sp>
        <p:nvSpPr>
          <p:cNvPr id="17" name="Plassholder for tekst 8"/>
          <p:cNvSpPr>
            <a:spLocks noGrp="1"/>
          </p:cNvSpPr>
          <p:nvPr>
            <p:ph type="body" sz="quarter" idx="13"/>
          </p:nvPr>
        </p:nvSpPr>
        <p:spPr>
          <a:xfrm>
            <a:off x="344724" y="2332904"/>
            <a:ext cx="4227276" cy="942604"/>
          </a:xfrm>
        </p:spPr>
        <p:txBody>
          <a:bodyPr wrap="square" anchor="t" anchorCtr="0">
            <a:normAutofit/>
          </a:bodyPr>
          <a:lstStyle>
            <a:lvl1pPr marL="0" indent="0">
              <a:spcBef>
                <a:spcPts val="0"/>
              </a:spcBef>
              <a:buNone/>
              <a:defRPr sz="2042">
                <a:latin typeface="Atlas Grotesk Regular" pitchFamily="50" charset="0"/>
              </a:defRPr>
            </a:lvl1pPr>
          </a:lstStyle>
          <a:p>
            <a:pPr lvl="0"/>
            <a:r>
              <a:rPr lang="nb-NO"/>
              <a:t>Klikk for å redigere tekststiler i malen</a:t>
            </a:r>
          </a:p>
        </p:txBody>
      </p:sp>
    </p:spTree>
    <p:extLst>
      <p:ext uri="{BB962C8B-B14F-4D97-AF65-F5344CB8AC3E}">
        <p14:creationId xmlns:p14="http://schemas.microsoft.com/office/powerpoint/2010/main" val="4179029363"/>
      </p:ext>
    </p:extLst>
  </p:cSld>
  <p:clrMapOvr>
    <a:masterClrMapping/>
  </p:clrMapOvr>
  <p:extLst>
    <p:ext uri="{DCECCB84-F9BA-43D5-87BE-67443E8EF086}">
      <p15:sldGuideLst xmlns:p15="http://schemas.microsoft.com/office/powerpoint/2012/main">
        <p15:guide id="1" orient="horz" pos="3808">
          <p15:clr>
            <a:srgbClr val="FBAE40"/>
          </p15:clr>
        </p15:guide>
        <p15:guide id="2" pos="67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Klikk for å redigere tittelstil</a:t>
            </a:r>
            <a:endParaRPr lang="en-US" dirty="0"/>
          </a:p>
        </p:txBody>
      </p:sp>
      <p:sp>
        <p:nvSpPr>
          <p:cNvPr id="3" name="Content Placeholder 2"/>
          <p:cNvSpPr>
            <a:spLocks noGrp="1"/>
          </p:cNvSpPr>
          <p:nvPr>
            <p:ph idx="1"/>
          </p:nvPr>
        </p:nvSpPr>
        <p:spPr/>
        <p:txBody>
          <a:bodyPr/>
          <a:lstStyle>
            <a:lvl1pPr>
              <a:defRPr sz="1532"/>
            </a:lvl1pPr>
            <a:lvl2pPr>
              <a:defRPr sz="1361"/>
            </a:lvl2pPr>
            <a:lvl3pPr>
              <a:defRPr sz="1191"/>
            </a:lvl3pPr>
            <a:lvl4pPr>
              <a:defRPr sz="1021"/>
            </a:lvl4pPr>
            <a:lvl5pPr>
              <a:defRPr sz="1021"/>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918BF845-C978-44F7-9A3C-078BE423F570}" type="datetime1">
              <a:rPr lang="nb-NO" smtClean="0"/>
              <a:t>30.10.2023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83DB580-0514-4D1A-BBFA-A50D0028E127}" type="slidenum">
              <a:rPr lang="nb-NO" smtClean="0"/>
              <a:t>‹#›</a:t>
            </a:fld>
            <a:endParaRPr lang="nb-NO"/>
          </a:p>
        </p:txBody>
      </p:sp>
    </p:spTree>
    <p:extLst>
      <p:ext uri="{BB962C8B-B14F-4D97-AF65-F5344CB8AC3E}">
        <p14:creationId xmlns:p14="http://schemas.microsoft.com/office/powerpoint/2010/main" val="438455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innhold og bilde (høyre)">
    <p:spTree>
      <p:nvGrpSpPr>
        <p:cNvPr id="1" name=""/>
        <p:cNvGrpSpPr/>
        <p:nvPr/>
      </p:nvGrpSpPr>
      <p:grpSpPr>
        <a:xfrm>
          <a:off x="0" y="0"/>
          <a:ext cx="0" cy="0"/>
          <a:chOff x="0" y="0"/>
          <a:chExt cx="0" cy="0"/>
        </a:xfrm>
      </p:grpSpPr>
      <p:sp>
        <p:nvSpPr>
          <p:cNvPr id="2" name="Title 1"/>
          <p:cNvSpPr>
            <a:spLocks noGrp="1"/>
          </p:cNvSpPr>
          <p:nvPr>
            <p:ph type="title"/>
          </p:nvPr>
        </p:nvSpPr>
        <p:spPr>
          <a:xfrm>
            <a:off x="344724" y="540873"/>
            <a:ext cx="4029440" cy="405843"/>
          </a:xfrm>
        </p:spPr>
        <p:txBody>
          <a:bodyPr/>
          <a:lstStyle/>
          <a:p>
            <a:r>
              <a:rPr lang="nb-NO"/>
              <a:t>Klikk for å redigere tittelstil</a:t>
            </a:r>
            <a:endParaRPr lang="en-US" dirty="0"/>
          </a:p>
        </p:txBody>
      </p:sp>
      <p:sp>
        <p:nvSpPr>
          <p:cNvPr id="4" name="Date Placeholder 3"/>
          <p:cNvSpPr>
            <a:spLocks noGrp="1"/>
          </p:cNvSpPr>
          <p:nvPr>
            <p:ph type="dt" sz="half" idx="10"/>
          </p:nvPr>
        </p:nvSpPr>
        <p:spPr/>
        <p:txBody>
          <a:bodyPr/>
          <a:lstStyle/>
          <a:p>
            <a:fld id="{6255C3F5-31CA-4B86-98A2-F9FB2E891331}" type="datetime1">
              <a:rPr lang="nb-NO" smtClean="0"/>
              <a:t>30.10.2023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83DB580-0514-4D1A-BBFA-A50D0028E127}" type="slidenum">
              <a:rPr lang="nb-NO" smtClean="0"/>
              <a:t>‹#›</a:t>
            </a:fld>
            <a:endParaRPr lang="nb-NO"/>
          </a:p>
        </p:txBody>
      </p:sp>
      <p:sp>
        <p:nvSpPr>
          <p:cNvPr id="7" name="Content Placeholder 2"/>
          <p:cNvSpPr>
            <a:spLocks noGrp="1"/>
          </p:cNvSpPr>
          <p:nvPr>
            <p:ph idx="13"/>
          </p:nvPr>
        </p:nvSpPr>
        <p:spPr>
          <a:xfrm>
            <a:off x="344724" y="1215448"/>
            <a:ext cx="4029440" cy="290482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Plassholder for bilde 8"/>
          <p:cNvSpPr>
            <a:spLocks noGrp="1"/>
          </p:cNvSpPr>
          <p:nvPr>
            <p:ph type="pic" sz="quarter" idx="14"/>
          </p:nvPr>
        </p:nvSpPr>
        <p:spPr>
          <a:xfrm>
            <a:off x="5390340" y="459451"/>
            <a:ext cx="3408937" cy="4043168"/>
          </a:xfrm>
          <a:solidFill>
            <a:schemeClr val="bg1">
              <a:lumMod val="85000"/>
            </a:schemeClr>
          </a:solidFill>
        </p:spPr>
        <p:txBody>
          <a:bodyPr tIns="720000" anchor="t" anchorCtr="1">
            <a:normAutofit/>
          </a:bodyPr>
          <a:lstStyle>
            <a:lvl1pPr marL="0" indent="0">
              <a:buNone/>
              <a:defRPr sz="1021">
                <a:solidFill>
                  <a:schemeClr val="bg1">
                    <a:lumMod val="50000"/>
                  </a:schemeClr>
                </a:solidFill>
              </a:defRPr>
            </a:lvl1pPr>
          </a:lstStyle>
          <a:p>
            <a:r>
              <a:rPr lang="nb-NO"/>
              <a:t>Klikk ikonet for å legge til et bilde</a:t>
            </a:r>
          </a:p>
        </p:txBody>
      </p:sp>
      <p:sp>
        <p:nvSpPr>
          <p:cNvPr id="8" name="Plassholder for tekst 7"/>
          <p:cNvSpPr>
            <a:spLocks noGrp="1"/>
          </p:cNvSpPr>
          <p:nvPr>
            <p:ph type="body" sz="quarter" idx="15" hasCustomPrompt="1"/>
          </p:nvPr>
        </p:nvSpPr>
        <p:spPr>
          <a:xfrm>
            <a:off x="5390340" y="4553139"/>
            <a:ext cx="3408937" cy="204754"/>
          </a:xfrm>
        </p:spPr>
        <p:txBody>
          <a:bodyPr>
            <a:normAutofit/>
          </a:bodyPr>
          <a:lstStyle>
            <a:lvl1pPr marL="0" indent="0">
              <a:buNone/>
              <a:defRPr sz="809">
                <a:latin typeface="Atlas Typewriter Light" panose="02000000000000000000"/>
              </a:defRPr>
            </a:lvl1pPr>
          </a:lstStyle>
          <a:p>
            <a:pPr lvl="0"/>
            <a:r>
              <a:rPr lang="nb-NO" dirty="0"/>
              <a:t>Fotokreditt</a:t>
            </a:r>
          </a:p>
        </p:txBody>
      </p:sp>
    </p:spTree>
    <p:extLst>
      <p:ext uri="{BB962C8B-B14F-4D97-AF65-F5344CB8AC3E}">
        <p14:creationId xmlns:p14="http://schemas.microsoft.com/office/powerpoint/2010/main" val="840843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1"/>
          <a:stretch>
            <a:fillRect/>
          </a:stretch>
        </p:blipFill>
        <p:spPr>
          <a:xfrm>
            <a:off x="173992" y="4227526"/>
            <a:ext cx="1529203" cy="720000"/>
          </a:xfrm>
          <a:prstGeom prst="rect">
            <a:avLst/>
          </a:prstGeom>
        </p:spPr>
      </p:pic>
      <p:sp>
        <p:nvSpPr>
          <p:cNvPr id="2" name="Title Placeholder 1"/>
          <p:cNvSpPr>
            <a:spLocks noGrp="1"/>
          </p:cNvSpPr>
          <p:nvPr>
            <p:ph type="title"/>
          </p:nvPr>
        </p:nvSpPr>
        <p:spPr>
          <a:xfrm>
            <a:off x="344725" y="540873"/>
            <a:ext cx="8454552" cy="405843"/>
          </a:xfrm>
          <a:prstGeom prst="rect">
            <a:avLst/>
          </a:prstGeom>
        </p:spPr>
        <p:txBody>
          <a:bodyPr vert="horz" lIns="0" tIns="0" rIns="0" bIns="0" rtlCol="0" anchor="t" anchorCtr="0">
            <a:normAutofit/>
          </a:bodyPr>
          <a:lstStyle/>
          <a:p>
            <a:r>
              <a:rPr lang="nb-NO"/>
              <a:t>Klikk for å redigere tittelstil</a:t>
            </a:r>
            <a:endParaRPr lang="en-US" dirty="0"/>
          </a:p>
        </p:txBody>
      </p:sp>
      <p:sp>
        <p:nvSpPr>
          <p:cNvPr id="3" name="Text Placeholder 2"/>
          <p:cNvSpPr>
            <a:spLocks noGrp="1"/>
          </p:cNvSpPr>
          <p:nvPr>
            <p:ph type="body" idx="1"/>
          </p:nvPr>
        </p:nvSpPr>
        <p:spPr>
          <a:xfrm>
            <a:off x="344725" y="1215448"/>
            <a:ext cx="8454552" cy="2904821"/>
          </a:xfrm>
          <a:prstGeom prst="rect">
            <a:avLst/>
          </a:prstGeom>
        </p:spPr>
        <p:txBody>
          <a:bodyPr vert="horz" lIns="0" tIns="0" rIns="0" bIns="0" rtlCol="0" anchor="t" anchorCtr="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344724" y="4869837"/>
            <a:ext cx="1532107" cy="138445"/>
          </a:xfrm>
          <a:prstGeom prst="rect">
            <a:avLst/>
          </a:prstGeom>
        </p:spPr>
        <p:txBody>
          <a:bodyPr vert="horz" lIns="0" tIns="0" rIns="0" bIns="0" rtlCol="0" anchor="t" anchorCtr="0">
            <a:normAutofit/>
          </a:bodyPr>
          <a:lstStyle>
            <a:lvl1pPr algn="l">
              <a:lnSpc>
                <a:spcPct val="100000"/>
              </a:lnSpc>
              <a:spcBef>
                <a:spcPts val="0"/>
              </a:spcBef>
              <a:defRPr sz="900">
                <a:solidFill>
                  <a:schemeClr val="tx1"/>
                </a:solidFill>
              </a:defRPr>
            </a:lvl1pPr>
          </a:lstStyle>
          <a:p>
            <a:fld id="{4FD75FB1-CECC-4BCD-B653-1731E6D8F6D2}" type="datetime1">
              <a:rPr lang="nb-NO" smtClean="0"/>
              <a:t>30.10.2023</a:t>
            </a:fld>
            <a:endParaRPr lang="nb-NO"/>
          </a:p>
        </p:txBody>
      </p:sp>
      <p:sp>
        <p:nvSpPr>
          <p:cNvPr id="5" name="Footer Placeholder 4"/>
          <p:cNvSpPr>
            <a:spLocks noGrp="1"/>
          </p:cNvSpPr>
          <p:nvPr>
            <p:ph type="ftr" sz="quarter" idx="3"/>
          </p:nvPr>
        </p:nvSpPr>
        <p:spPr>
          <a:xfrm>
            <a:off x="2656868" y="4869837"/>
            <a:ext cx="3830266" cy="138445"/>
          </a:xfrm>
          <a:prstGeom prst="rect">
            <a:avLst/>
          </a:prstGeom>
        </p:spPr>
        <p:txBody>
          <a:bodyPr vert="horz" lIns="0" tIns="0" rIns="0" bIns="0" rtlCol="0" anchor="t" anchorCtr="0">
            <a:normAutofit/>
          </a:bodyPr>
          <a:lstStyle>
            <a:lvl1pPr algn="ctr">
              <a:lnSpc>
                <a:spcPct val="100000"/>
              </a:lnSpc>
              <a:spcBef>
                <a:spcPts val="0"/>
              </a:spcBef>
              <a:defRPr sz="900">
                <a:solidFill>
                  <a:schemeClr val="tx1"/>
                </a:solidFill>
              </a:defRPr>
            </a:lvl1pPr>
          </a:lstStyle>
          <a:p>
            <a:endParaRPr lang="nb-NO"/>
          </a:p>
        </p:txBody>
      </p:sp>
      <p:sp>
        <p:nvSpPr>
          <p:cNvPr id="6" name="Slide Number Placeholder 5"/>
          <p:cNvSpPr>
            <a:spLocks noGrp="1"/>
          </p:cNvSpPr>
          <p:nvPr>
            <p:ph type="sldNum" sz="quarter" idx="4"/>
          </p:nvPr>
        </p:nvSpPr>
        <p:spPr>
          <a:xfrm>
            <a:off x="8339645" y="4869837"/>
            <a:ext cx="459632" cy="138445"/>
          </a:xfrm>
          <a:prstGeom prst="rect">
            <a:avLst/>
          </a:prstGeom>
        </p:spPr>
        <p:txBody>
          <a:bodyPr vert="horz" lIns="0" tIns="0" rIns="0" bIns="0" rtlCol="0" anchor="t" anchorCtr="0">
            <a:normAutofit/>
          </a:bodyPr>
          <a:lstStyle>
            <a:lvl1pPr algn="r">
              <a:lnSpc>
                <a:spcPct val="100000"/>
              </a:lnSpc>
              <a:spcBef>
                <a:spcPts val="0"/>
              </a:spcBef>
              <a:defRPr sz="900">
                <a:solidFill>
                  <a:schemeClr val="tx1">
                    <a:lumMod val="75000"/>
                    <a:lumOff val="25000"/>
                  </a:schemeClr>
                </a:solidFill>
              </a:defRPr>
            </a:lvl1pPr>
          </a:lstStyle>
          <a:p>
            <a:fld id="{C83DB580-0514-4D1A-BBFA-A50D0028E127}" type="slidenum">
              <a:rPr lang="nb-NO" smtClean="0"/>
              <a:pPr/>
              <a:t>‹#›</a:t>
            </a:fld>
            <a:endParaRPr lang="nb-NO"/>
          </a:p>
        </p:txBody>
      </p:sp>
    </p:spTree>
    <p:extLst>
      <p:ext uri="{BB962C8B-B14F-4D97-AF65-F5344CB8AC3E}">
        <p14:creationId xmlns:p14="http://schemas.microsoft.com/office/powerpoint/2010/main" val="3243668258"/>
      </p:ext>
    </p:extLst>
  </p:cSld>
  <p:clrMap bg1="lt1" tx1="dk1" bg2="lt2" tx2="dk2" accent1="accent1" accent2="accent2" accent3="accent3" accent4="accent4" accent5="accent5" accent6="accent6" hlink="hlink" folHlink="folHlink"/>
  <p:sldLayoutIdLst>
    <p:sldLayoutId id="2147483728" r:id="rId1"/>
    <p:sldLayoutId id="2147483746" r:id="rId2"/>
    <p:sldLayoutId id="2147483744" r:id="rId3"/>
    <p:sldLayoutId id="2147483745" r:id="rId4"/>
    <p:sldLayoutId id="2147483743"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47" r:id="rId15"/>
    <p:sldLayoutId id="2147483738" r:id="rId16"/>
    <p:sldLayoutId id="2147483739" r:id="rId17"/>
    <p:sldLayoutId id="2147483741" r:id="rId18"/>
    <p:sldLayoutId id="2147483742" r:id="rId19"/>
  </p:sldLayoutIdLst>
  <p:hf hdr="0" ftr="0" dt="0"/>
  <p:txStyles>
    <p:titleStyle>
      <a:lvl1pPr algn="l" defTabSz="685588" rtl="0" eaLnBrk="1" latinLnBrk="0" hangingPunct="1">
        <a:lnSpc>
          <a:spcPct val="100000"/>
        </a:lnSpc>
        <a:spcBef>
          <a:spcPts val="0"/>
        </a:spcBef>
        <a:buNone/>
        <a:defRPr sz="2638" b="1" kern="1200">
          <a:solidFill>
            <a:schemeClr val="tx1"/>
          </a:solidFill>
          <a:latin typeface="+mj-lt"/>
          <a:ea typeface="+mj-ea"/>
          <a:cs typeface="+mj-cs"/>
        </a:defRPr>
      </a:lvl1pPr>
    </p:titleStyle>
    <p:bodyStyle>
      <a:lvl1pPr marL="214402" indent="-214402" algn="l" defTabSz="685588" rtl="0" eaLnBrk="1" latinLnBrk="0" hangingPunct="1">
        <a:lnSpc>
          <a:spcPct val="100000"/>
        </a:lnSpc>
        <a:spcBef>
          <a:spcPts val="1021"/>
        </a:spcBef>
        <a:buFont typeface="Arial" panose="020B0604020202020204" pitchFamily="34" charset="0"/>
        <a:buChar char="•"/>
        <a:defRPr sz="1361" kern="1200">
          <a:solidFill>
            <a:schemeClr val="tx1"/>
          </a:solidFill>
          <a:latin typeface="+mn-lt"/>
          <a:ea typeface="+mn-ea"/>
          <a:cs typeface="+mn-cs"/>
        </a:defRPr>
      </a:lvl1pPr>
      <a:lvl2pPr marL="336917" indent="-122516" algn="l" defTabSz="685588" rtl="0" eaLnBrk="1" latinLnBrk="0" hangingPunct="1">
        <a:lnSpc>
          <a:spcPct val="100000"/>
        </a:lnSpc>
        <a:spcBef>
          <a:spcPts val="0"/>
        </a:spcBef>
        <a:buFont typeface="Arial" panose="020B0604020202020204" pitchFamily="34" charset="0"/>
        <a:buChar char="•"/>
        <a:defRPr sz="1191" kern="1200">
          <a:solidFill>
            <a:schemeClr val="tx1"/>
          </a:solidFill>
          <a:latin typeface="+mn-lt"/>
          <a:ea typeface="+mn-ea"/>
          <a:cs typeface="+mn-cs"/>
        </a:defRPr>
      </a:lvl2pPr>
      <a:lvl3pPr marL="459432" indent="-122516" algn="l" defTabSz="685588" rtl="0" eaLnBrk="1" latinLnBrk="0" hangingPunct="1">
        <a:lnSpc>
          <a:spcPct val="100000"/>
        </a:lnSpc>
        <a:spcBef>
          <a:spcPts val="0"/>
        </a:spcBef>
        <a:buFont typeface="Arial" panose="020B0604020202020204" pitchFamily="34" charset="0"/>
        <a:buChar char="•"/>
        <a:defRPr sz="1021" kern="1200">
          <a:solidFill>
            <a:schemeClr val="tx1"/>
          </a:solidFill>
          <a:latin typeface="+mn-lt"/>
          <a:ea typeface="+mn-ea"/>
          <a:cs typeface="+mn-cs"/>
        </a:defRPr>
      </a:lvl3pPr>
      <a:lvl4pPr marL="581948" indent="-122516" algn="l" defTabSz="685588" rtl="0" eaLnBrk="1" latinLnBrk="0" hangingPunct="1">
        <a:lnSpc>
          <a:spcPct val="100000"/>
        </a:lnSpc>
        <a:spcBef>
          <a:spcPts val="0"/>
        </a:spcBef>
        <a:buFont typeface="Arial" panose="020B0604020202020204" pitchFamily="34" charset="0"/>
        <a:buChar char="•"/>
        <a:defRPr sz="936" kern="1200">
          <a:solidFill>
            <a:schemeClr val="tx1"/>
          </a:solidFill>
          <a:latin typeface="+mn-lt"/>
          <a:ea typeface="+mn-ea"/>
          <a:cs typeface="+mn-cs"/>
        </a:defRPr>
      </a:lvl4pPr>
      <a:lvl5pPr marL="704462" indent="-122516" algn="l" defTabSz="685588" rtl="0" eaLnBrk="1" latinLnBrk="0" hangingPunct="1">
        <a:lnSpc>
          <a:spcPct val="100000"/>
        </a:lnSpc>
        <a:spcBef>
          <a:spcPts val="0"/>
        </a:spcBef>
        <a:buFont typeface="Arial" panose="020B0604020202020204" pitchFamily="34" charset="0"/>
        <a:buChar char="•"/>
        <a:defRPr sz="851" kern="1200">
          <a:solidFill>
            <a:schemeClr val="tx1"/>
          </a:solidFill>
          <a:latin typeface="+mn-lt"/>
          <a:ea typeface="+mn-ea"/>
          <a:cs typeface="+mn-cs"/>
        </a:defRPr>
      </a:lvl5pPr>
      <a:lvl6pPr marL="1885366" indent="-171397" algn="l" defTabSz="68558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159" indent="-171397" algn="l" defTabSz="68558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953" indent="-171397" algn="l" defTabSz="68558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747" indent="-171397" algn="l" defTabSz="68558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588" rtl="0" eaLnBrk="1" latinLnBrk="0" hangingPunct="1">
        <a:defRPr sz="1350" kern="1200">
          <a:solidFill>
            <a:schemeClr val="tx1"/>
          </a:solidFill>
          <a:latin typeface="+mn-lt"/>
          <a:ea typeface="+mn-ea"/>
          <a:cs typeface="+mn-cs"/>
        </a:defRPr>
      </a:lvl1pPr>
      <a:lvl2pPr marL="342794" algn="l" defTabSz="685588" rtl="0" eaLnBrk="1" latinLnBrk="0" hangingPunct="1">
        <a:defRPr sz="1350" kern="1200">
          <a:solidFill>
            <a:schemeClr val="tx1"/>
          </a:solidFill>
          <a:latin typeface="+mn-lt"/>
          <a:ea typeface="+mn-ea"/>
          <a:cs typeface="+mn-cs"/>
        </a:defRPr>
      </a:lvl2pPr>
      <a:lvl3pPr marL="685588" algn="l" defTabSz="685588" rtl="0" eaLnBrk="1" latinLnBrk="0" hangingPunct="1">
        <a:defRPr sz="1350" kern="1200">
          <a:solidFill>
            <a:schemeClr val="tx1"/>
          </a:solidFill>
          <a:latin typeface="+mn-lt"/>
          <a:ea typeface="+mn-ea"/>
          <a:cs typeface="+mn-cs"/>
        </a:defRPr>
      </a:lvl3pPr>
      <a:lvl4pPr marL="1028381" algn="l" defTabSz="685588" rtl="0" eaLnBrk="1" latinLnBrk="0" hangingPunct="1">
        <a:defRPr sz="1350" kern="1200">
          <a:solidFill>
            <a:schemeClr val="tx1"/>
          </a:solidFill>
          <a:latin typeface="+mn-lt"/>
          <a:ea typeface="+mn-ea"/>
          <a:cs typeface="+mn-cs"/>
        </a:defRPr>
      </a:lvl4pPr>
      <a:lvl5pPr marL="1371175" algn="l" defTabSz="685588" rtl="0" eaLnBrk="1" latinLnBrk="0" hangingPunct="1">
        <a:defRPr sz="1350" kern="1200">
          <a:solidFill>
            <a:schemeClr val="tx1"/>
          </a:solidFill>
          <a:latin typeface="+mn-lt"/>
          <a:ea typeface="+mn-ea"/>
          <a:cs typeface="+mn-cs"/>
        </a:defRPr>
      </a:lvl5pPr>
      <a:lvl6pPr marL="1713968" algn="l" defTabSz="685588" rtl="0" eaLnBrk="1" latinLnBrk="0" hangingPunct="1">
        <a:defRPr sz="1350" kern="1200">
          <a:solidFill>
            <a:schemeClr val="tx1"/>
          </a:solidFill>
          <a:latin typeface="+mn-lt"/>
          <a:ea typeface="+mn-ea"/>
          <a:cs typeface="+mn-cs"/>
        </a:defRPr>
      </a:lvl6pPr>
      <a:lvl7pPr marL="2056763" algn="l" defTabSz="685588" rtl="0" eaLnBrk="1" latinLnBrk="0" hangingPunct="1">
        <a:defRPr sz="1350" kern="1200">
          <a:solidFill>
            <a:schemeClr val="tx1"/>
          </a:solidFill>
          <a:latin typeface="+mn-lt"/>
          <a:ea typeface="+mn-ea"/>
          <a:cs typeface="+mn-cs"/>
        </a:defRPr>
      </a:lvl7pPr>
      <a:lvl8pPr marL="2399556" algn="l" defTabSz="685588" rtl="0" eaLnBrk="1" latinLnBrk="0" hangingPunct="1">
        <a:defRPr sz="1350" kern="1200">
          <a:solidFill>
            <a:schemeClr val="tx1"/>
          </a:solidFill>
          <a:latin typeface="+mn-lt"/>
          <a:ea typeface="+mn-ea"/>
          <a:cs typeface="+mn-cs"/>
        </a:defRPr>
      </a:lvl8pPr>
      <a:lvl9pPr marL="2742350" algn="l" defTabSz="685588"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17.png"/><Relationship Id="rId3" Type="http://schemas.openxmlformats.org/officeDocument/2006/relationships/image" Target="../media/image10.bin"/><Relationship Id="rId7" Type="http://schemas.openxmlformats.org/officeDocument/2006/relationships/image" Target="../media/image14.bin"/><Relationship Id="rId12" Type="http://schemas.openxmlformats.org/officeDocument/2006/relationships/customXml" Target="../ink/ink3.xml"/><Relationship Id="rId2" Type="http://schemas.openxmlformats.org/officeDocument/2006/relationships/image" Target="../media/image9.bin"/><Relationship Id="rId1" Type="http://schemas.openxmlformats.org/officeDocument/2006/relationships/slideLayout" Target="../slideLayouts/slideLayout14.xml"/><Relationship Id="rId6" Type="http://schemas.openxmlformats.org/officeDocument/2006/relationships/image" Target="../media/image13.bin"/><Relationship Id="rId11" Type="http://schemas.openxmlformats.org/officeDocument/2006/relationships/image" Target="../media/image16.png"/><Relationship Id="rId5" Type="http://schemas.openxmlformats.org/officeDocument/2006/relationships/image" Target="../media/image12.bin"/><Relationship Id="rId10" Type="http://schemas.openxmlformats.org/officeDocument/2006/relationships/customXml" Target="../ink/ink2.xml"/><Relationship Id="rId4" Type="http://schemas.openxmlformats.org/officeDocument/2006/relationships/image" Target="../media/image11.bin"/><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bin"/><Relationship Id="rId7" Type="http://schemas.openxmlformats.org/officeDocument/2006/relationships/image" Target="../media/image14.bin"/><Relationship Id="rId2" Type="http://schemas.openxmlformats.org/officeDocument/2006/relationships/image" Target="../media/image9.bin"/><Relationship Id="rId1" Type="http://schemas.openxmlformats.org/officeDocument/2006/relationships/slideLayout" Target="../slideLayouts/slideLayout14.xml"/><Relationship Id="rId6" Type="http://schemas.openxmlformats.org/officeDocument/2006/relationships/image" Target="../media/image13.bin"/><Relationship Id="rId5" Type="http://schemas.openxmlformats.org/officeDocument/2006/relationships/image" Target="../media/image43.bin"/><Relationship Id="rId4" Type="http://schemas.openxmlformats.org/officeDocument/2006/relationships/image" Target="../media/image42.bin"/></Relationships>
</file>

<file path=ppt/slides/_rels/slide15.xml.rels><?xml version="1.0" encoding="UTF-8" standalone="yes"?>
<Relationships xmlns="http://schemas.openxmlformats.org/package/2006/relationships"><Relationship Id="rId3" Type="http://schemas.openxmlformats.org/officeDocument/2006/relationships/image" Target="../media/image44.bin"/><Relationship Id="rId7" Type="http://schemas.openxmlformats.org/officeDocument/2006/relationships/image" Target="../media/image14.bin"/><Relationship Id="rId2" Type="http://schemas.openxmlformats.org/officeDocument/2006/relationships/image" Target="../media/image9.bin"/><Relationship Id="rId1" Type="http://schemas.openxmlformats.org/officeDocument/2006/relationships/slideLayout" Target="../slideLayouts/slideLayout14.xml"/><Relationship Id="rId6" Type="http://schemas.openxmlformats.org/officeDocument/2006/relationships/image" Target="../media/image13.bin"/><Relationship Id="rId5" Type="http://schemas.openxmlformats.org/officeDocument/2006/relationships/image" Target="../media/image46.bin"/><Relationship Id="rId4" Type="http://schemas.openxmlformats.org/officeDocument/2006/relationships/image" Target="../media/image45.bin"/></Relationships>
</file>

<file path=ppt/slides/_rels/slide16.xml.rels><?xml version="1.0" encoding="UTF-8" standalone="yes"?>
<Relationships xmlns="http://schemas.openxmlformats.org/package/2006/relationships"><Relationship Id="rId3" Type="http://schemas.openxmlformats.org/officeDocument/2006/relationships/image" Target="../media/image47.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14.bin"/><Relationship Id="rId4" Type="http://schemas.openxmlformats.org/officeDocument/2006/relationships/image" Target="../media/image48.bin"/></Relationships>
</file>

<file path=ppt/slides/_rels/slide17.xml.rels><?xml version="1.0" encoding="UTF-8" standalone="yes"?>
<Relationships xmlns="http://schemas.openxmlformats.org/package/2006/relationships"><Relationship Id="rId3" Type="http://schemas.openxmlformats.org/officeDocument/2006/relationships/image" Target="../media/image49.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14.bin"/><Relationship Id="rId4" Type="http://schemas.openxmlformats.org/officeDocument/2006/relationships/image" Target="../media/image50.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5.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17.bin"/><Relationship Id="rId4" Type="http://schemas.openxmlformats.org/officeDocument/2006/relationships/image" Target="../media/image16.bin"/></Relationships>
</file>

<file path=ppt/slides/_rels/slide20.xml.rels><?xml version="1.0" encoding="UTF-8" standalone="yes"?>
<Relationships xmlns="http://schemas.openxmlformats.org/package/2006/relationships"><Relationship Id="rId3" Type="http://schemas.openxmlformats.org/officeDocument/2006/relationships/image" Target="../media/image51.bin"/><Relationship Id="rId7" Type="http://schemas.openxmlformats.org/officeDocument/2006/relationships/image" Target="../media/image54.bin"/><Relationship Id="rId2" Type="http://schemas.openxmlformats.org/officeDocument/2006/relationships/image" Target="../media/image9.bin"/><Relationship Id="rId1" Type="http://schemas.openxmlformats.org/officeDocument/2006/relationships/slideLayout" Target="../slideLayouts/slideLayout14.xml"/><Relationship Id="rId6" Type="http://schemas.openxmlformats.org/officeDocument/2006/relationships/image" Target="../media/image13.bin"/><Relationship Id="rId5" Type="http://schemas.openxmlformats.org/officeDocument/2006/relationships/image" Target="../media/image53.bin"/><Relationship Id="rId4" Type="http://schemas.openxmlformats.org/officeDocument/2006/relationships/image" Target="../media/image52.bin"/></Relationships>
</file>

<file path=ppt/slides/_rels/slide21.xml.rels><?xml version="1.0" encoding="UTF-8" standalone="yes"?>
<Relationships xmlns="http://schemas.openxmlformats.org/package/2006/relationships"><Relationship Id="rId3" Type="http://schemas.openxmlformats.org/officeDocument/2006/relationships/image" Target="../media/image55.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21.bin"/><Relationship Id="rId4" Type="http://schemas.openxmlformats.org/officeDocument/2006/relationships/image" Target="../media/image48.bin"/></Relationships>
</file>

<file path=ppt/slides/_rels/slide22.xml.rels><?xml version="1.0" encoding="UTF-8" standalone="yes"?>
<Relationships xmlns="http://schemas.openxmlformats.org/package/2006/relationships"><Relationship Id="rId3" Type="http://schemas.openxmlformats.org/officeDocument/2006/relationships/image" Target="../media/image56.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21.bin"/><Relationship Id="rId4" Type="http://schemas.openxmlformats.org/officeDocument/2006/relationships/image" Target="../media/image48.bin"/></Relationships>
</file>

<file path=ppt/slides/_rels/slide23.xml.rels><?xml version="1.0" encoding="UTF-8" standalone="yes"?>
<Relationships xmlns="http://schemas.openxmlformats.org/package/2006/relationships"><Relationship Id="rId3" Type="http://schemas.openxmlformats.org/officeDocument/2006/relationships/image" Target="../media/image57.bin"/><Relationship Id="rId2" Type="http://schemas.openxmlformats.org/officeDocument/2006/relationships/image" Target="../media/image9.bin"/><Relationship Id="rId1" Type="http://schemas.openxmlformats.org/officeDocument/2006/relationships/slideLayout" Target="../slideLayouts/slideLayout14.xml"/><Relationship Id="rId6" Type="http://schemas.openxmlformats.org/officeDocument/2006/relationships/image" Target="../media/image24.bin"/><Relationship Id="rId5" Type="http://schemas.openxmlformats.org/officeDocument/2006/relationships/hyperlink" Target="#page=7146a945-8fb4-44dc-bb0d-825ce955fb21"/><Relationship Id="rId4" Type="http://schemas.openxmlformats.org/officeDocument/2006/relationships/image" Target="../media/image58.bin"/></Relationships>
</file>

<file path=ppt/slides/_rels/slide24.xml.rels><?xml version="1.0" encoding="UTF-8" standalone="yes"?>
<Relationships xmlns="http://schemas.openxmlformats.org/package/2006/relationships"><Relationship Id="rId8" Type="http://schemas.openxmlformats.org/officeDocument/2006/relationships/image" Target="../media/image24.bin"/><Relationship Id="rId3" Type="http://schemas.openxmlformats.org/officeDocument/2006/relationships/image" Target="../media/image59.bin"/><Relationship Id="rId7" Type="http://schemas.openxmlformats.org/officeDocument/2006/relationships/hyperlink" Target="#page=7146a945-8fb4-44dc-bb0d-825ce955fb21"/><Relationship Id="rId2" Type="http://schemas.openxmlformats.org/officeDocument/2006/relationships/image" Target="../media/image9.bin"/><Relationship Id="rId1" Type="http://schemas.openxmlformats.org/officeDocument/2006/relationships/slideLayout" Target="../slideLayouts/slideLayout14.xml"/><Relationship Id="rId6" Type="http://schemas.openxmlformats.org/officeDocument/2006/relationships/hyperlink" Target="#page=759eda53-f14b-46c6-9e8e-045864384be5"/><Relationship Id="rId5" Type="http://schemas.openxmlformats.org/officeDocument/2006/relationships/hyperlink" Target="#page=2ced2ea2-6004-4406-90c6-ce980a09a073"/><Relationship Id="rId4" Type="http://schemas.openxmlformats.org/officeDocument/2006/relationships/image" Target="../media/image58.bin"/></Relationships>
</file>

<file path=ppt/slides/_rels/slide25.xml.rels><?xml version="1.0" encoding="UTF-8" standalone="yes"?>
<Relationships xmlns="http://schemas.openxmlformats.org/package/2006/relationships"><Relationship Id="rId8" Type="http://schemas.openxmlformats.org/officeDocument/2006/relationships/image" Target="../media/image24.bin"/><Relationship Id="rId3" Type="http://schemas.openxmlformats.org/officeDocument/2006/relationships/image" Target="../media/image60.bin"/><Relationship Id="rId7" Type="http://schemas.openxmlformats.org/officeDocument/2006/relationships/hyperlink" Target="#page=7146a945-8fb4-44dc-bb0d-825ce955fb21"/><Relationship Id="rId2" Type="http://schemas.openxmlformats.org/officeDocument/2006/relationships/image" Target="../media/image9.bin"/><Relationship Id="rId1" Type="http://schemas.openxmlformats.org/officeDocument/2006/relationships/slideLayout" Target="../slideLayouts/slideLayout14.xml"/><Relationship Id="rId6" Type="http://schemas.openxmlformats.org/officeDocument/2006/relationships/hyperlink" Target="#page=759eda53-f14b-46c6-9e8e-045864384be5"/><Relationship Id="rId5" Type="http://schemas.openxmlformats.org/officeDocument/2006/relationships/hyperlink" Target="#page=2ced2ea2-6004-4406-90c6-ce980a09a073"/><Relationship Id="rId4" Type="http://schemas.openxmlformats.org/officeDocument/2006/relationships/image" Target="../media/image58.bin"/></Relationships>
</file>

<file path=ppt/slides/_rels/slide26.xml.rels><?xml version="1.0" encoding="UTF-8" standalone="yes"?>
<Relationships xmlns="http://schemas.openxmlformats.org/package/2006/relationships"><Relationship Id="rId8" Type="http://schemas.openxmlformats.org/officeDocument/2006/relationships/image" Target="../media/image24.bin"/><Relationship Id="rId3" Type="http://schemas.openxmlformats.org/officeDocument/2006/relationships/image" Target="../media/image61.bin"/><Relationship Id="rId7" Type="http://schemas.openxmlformats.org/officeDocument/2006/relationships/hyperlink" Target="#page=7146a945-8fb4-44dc-bb0d-825ce955fb21"/><Relationship Id="rId2" Type="http://schemas.openxmlformats.org/officeDocument/2006/relationships/image" Target="../media/image9.bin"/><Relationship Id="rId1" Type="http://schemas.openxmlformats.org/officeDocument/2006/relationships/slideLayout" Target="../slideLayouts/slideLayout14.xml"/><Relationship Id="rId6" Type="http://schemas.openxmlformats.org/officeDocument/2006/relationships/hyperlink" Target="#page=759eda53-f14b-46c6-9e8e-045864384be5"/><Relationship Id="rId5" Type="http://schemas.openxmlformats.org/officeDocument/2006/relationships/hyperlink" Target="#page=2ced2ea2-6004-4406-90c6-ce980a09a073"/><Relationship Id="rId4" Type="http://schemas.openxmlformats.org/officeDocument/2006/relationships/image" Target="../media/image58.bin"/></Relationships>
</file>

<file path=ppt/slides/_rels/slide27.xml.rels><?xml version="1.0" encoding="UTF-8" standalone="yes"?>
<Relationships xmlns="http://schemas.openxmlformats.org/package/2006/relationships"><Relationship Id="rId3" Type="http://schemas.openxmlformats.org/officeDocument/2006/relationships/image" Target="../media/image62.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24.bin"/><Relationship Id="rId4" Type="http://schemas.openxmlformats.org/officeDocument/2006/relationships/image" Target="../media/image63.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image" Target="../media/image18.bin"/><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64.bin"/><Relationship Id="rId7" Type="http://schemas.openxmlformats.org/officeDocument/2006/relationships/image" Target="../media/image67.bin"/><Relationship Id="rId2" Type="http://schemas.openxmlformats.org/officeDocument/2006/relationships/image" Target="../media/image9.bin"/><Relationship Id="rId1" Type="http://schemas.openxmlformats.org/officeDocument/2006/relationships/slideLayout" Target="../slideLayouts/slideLayout14.xml"/><Relationship Id="rId6" Type="http://schemas.openxmlformats.org/officeDocument/2006/relationships/image" Target="../media/image50.bin"/><Relationship Id="rId5" Type="http://schemas.openxmlformats.org/officeDocument/2006/relationships/image" Target="../media/image66.bin"/><Relationship Id="rId4" Type="http://schemas.openxmlformats.org/officeDocument/2006/relationships/image" Target="../media/image65.bin"/></Relationships>
</file>

<file path=ppt/slides/_rels/slide31.xml.rels><?xml version="1.0" encoding="UTF-8" standalone="yes"?>
<Relationships xmlns="http://schemas.openxmlformats.org/package/2006/relationships"><Relationship Id="rId3" Type="http://schemas.openxmlformats.org/officeDocument/2006/relationships/image" Target="../media/image68.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17.bin"/><Relationship Id="rId4" Type="http://schemas.openxmlformats.org/officeDocument/2006/relationships/image" Target="../media/image13.bin"/></Relationships>
</file>

<file path=ppt/slides/_rels/slide32.xml.rels><?xml version="1.0" encoding="UTF-8" standalone="yes"?>
<Relationships xmlns="http://schemas.openxmlformats.org/package/2006/relationships"><Relationship Id="rId3" Type="http://schemas.openxmlformats.org/officeDocument/2006/relationships/image" Target="../media/image69.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17.bin"/><Relationship Id="rId4" Type="http://schemas.openxmlformats.org/officeDocument/2006/relationships/image" Target="../media/image70.bin"/></Relationships>
</file>

<file path=ppt/slides/_rels/slide33.xml.rels><?xml version="1.0" encoding="UTF-8" standalone="yes"?>
<Relationships xmlns="http://schemas.openxmlformats.org/package/2006/relationships"><Relationship Id="rId3" Type="http://schemas.openxmlformats.org/officeDocument/2006/relationships/image" Target="../media/image69.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17.bin"/><Relationship Id="rId4" Type="http://schemas.openxmlformats.org/officeDocument/2006/relationships/image" Target="../media/image71.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2.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33.bin"/><Relationship Id="rId4" Type="http://schemas.openxmlformats.org/officeDocument/2006/relationships/image" Target="../media/image13.bin"/></Relationships>
</file>

<file path=ppt/slides/_rels/slide37.xml.rels><?xml version="1.0" encoding="UTF-8" standalone="yes"?>
<Relationships xmlns="http://schemas.openxmlformats.org/package/2006/relationships"><Relationship Id="rId3" Type="http://schemas.openxmlformats.org/officeDocument/2006/relationships/image" Target="../media/image15.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17.bin"/><Relationship Id="rId4" Type="http://schemas.openxmlformats.org/officeDocument/2006/relationships/image" Target="../media/image73.bin"/></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24.bin"/><Relationship Id="rId13" Type="http://schemas.openxmlformats.org/officeDocument/2006/relationships/image" Target="../media/image29.bin"/><Relationship Id="rId18" Type="http://schemas.openxmlformats.org/officeDocument/2006/relationships/image" Target="../media/image33.bin"/><Relationship Id="rId3" Type="http://schemas.openxmlformats.org/officeDocument/2006/relationships/image" Target="../media/image20.bin"/><Relationship Id="rId7" Type="http://schemas.openxmlformats.org/officeDocument/2006/relationships/image" Target="../media/image14.bin"/><Relationship Id="rId12" Type="http://schemas.openxmlformats.org/officeDocument/2006/relationships/image" Target="../media/image28.bin"/><Relationship Id="rId17" Type="http://schemas.openxmlformats.org/officeDocument/2006/relationships/image" Target="../media/image17.bin"/><Relationship Id="rId2" Type="http://schemas.openxmlformats.org/officeDocument/2006/relationships/image" Target="../media/image18.bin"/><Relationship Id="rId16" Type="http://schemas.openxmlformats.org/officeDocument/2006/relationships/image" Target="../media/image32.bin"/><Relationship Id="rId1" Type="http://schemas.openxmlformats.org/officeDocument/2006/relationships/slideLayout" Target="../slideLayouts/slideLayout16.xml"/><Relationship Id="rId6" Type="http://schemas.openxmlformats.org/officeDocument/2006/relationships/image" Target="../media/image23.bin"/><Relationship Id="rId11" Type="http://schemas.openxmlformats.org/officeDocument/2006/relationships/image" Target="../media/image27.bin"/><Relationship Id="rId5" Type="http://schemas.openxmlformats.org/officeDocument/2006/relationships/image" Target="../media/image22.bin"/><Relationship Id="rId15" Type="http://schemas.openxmlformats.org/officeDocument/2006/relationships/image" Target="../media/image31.bin"/><Relationship Id="rId10" Type="http://schemas.openxmlformats.org/officeDocument/2006/relationships/image" Target="../media/image26.bin"/><Relationship Id="rId19" Type="http://schemas.openxmlformats.org/officeDocument/2006/relationships/image" Target="../media/image34.bin"/><Relationship Id="rId4" Type="http://schemas.openxmlformats.org/officeDocument/2006/relationships/image" Target="../media/image21.bin"/><Relationship Id="rId9" Type="http://schemas.openxmlformats.org/officeDocument/2006/relationships/image" Target="../media/image25.bin"/><Relationship Id="rId14" Type="http://schemas.openxmlformats.org/officeDocument/2006/relationships/image" Target="../media/image30.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5.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17.bin"/><Relationship Id="rId4" Type="http://schemas.openxmlformats.org/officeDocument/2006/relationships/image" Target="../media/image75.bin"/></Relationships>
</file>

<file path=ppt/slides/_rels/slide42.xml.rels><?xml version="1.0" encoding="UTF-8" standalone="yes"?>
<Relationships xmlns="http://schemas.openxmlformats.org/package/2006/relationships"><Relationship Id="rId3" Type="http://schemas.openxmlformats.org/officeDocument/2006/relationships/image" Target="../media/image15.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17.bin"/><Relationship Id="rId4" Type="http://schemas.openxmlformats.org/officeDocument/2006/relationships/image" Target="../media/image76.bin"/></Relationships>
</file>

<file path=ppt/slides/_rels/slide43.xml.rels><?xml version="1.0" encoding="UTF-8" standalone="yes"?>
<Relationships xmlns="http://schemas.openxmlformats.org/package/2006/relationships"><Relationship Id="rId3" Type="http://schemas.openxmlformats.org/officeDocument/2006/relationships/image" Target="../media/image15.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17.bin"/><Relationship Id="rId4" Type="http://schemas.openxmlformats.org/officeDocument/2006/relationships/image" Target="../media/image77.bin"/></Relationships>
</file>

<file path=ppt/slides/_rels/slide44.xml.rels><?xml version="1.0" encoding="UTF-8" standalone="yes"?>
<Relationships xmlns="http://schemas.openxmlformats.org/package/2006/relationships"><Relationship Id="rId3" Type="http://schemas.openxmlformats.org/officeDocument/2006/relationships/image" Target="../media/image15.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17.bin"/><Relationship Id="rId4" Type="http://schemas.openxmlformats.org/officeDocument/2006/relationships/image" Target="../media/image78.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9.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34.bin"/><Relationship Id="rId4" Type="http://schemas.openxmlformats.org/officeDocument/2006/relationships/image" Target="../media/image50.bin"/></Relationships>
</file>

<file path=ppt/slides/_rels/slide48.xml.rels><?xml version="1.0" encoding="UTF-8" standalone="yes"?>
<Relationships xmlns="http://schemas.openxmlformats.org/package/2006/relationships"><Relationship Id="rId3" Type="http://schemas.openxmlformats.org/officeDocument/2006/relationships/image" Target="../media/image80.bin"/><Relationship Id="rId2" Type="http://schemas.openxmlformats.org/officeDocument/2006/relationships/image" Target="../media/image9.bin"/><Relationship Id="rId1" Type="http://schemas.openxmlformats.org/officeDocument/2006/relationships/slideLayout" Target="../slideLayouts/slideLayout14.xml"/><Relationship Id="rId5" Type="http://schemas.openxmlformats.org/officeDocument/2006/relationships/image" Target="../media/image34.bin"/><Relationship Id="rId4" Type="http://schemas.openxmlformats.org/officeDocument/2006/relationships/image" Target="../media/image81.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5.bin"/><Relationship Id="rId2" Type="http://schemas.openxmlformats.org/officeDocument/2006/relationships/image" Target="../media/image18.bin"/><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6.bin"/><Relationship Id="rId2" Type="http://schemas.openxmlformats.org/officeDocument/2006/relationships/image" Target="../media/image18.bin"/><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7.bin"/><Relationship Id="rId2" Type="http://schemas.openxmlformats.org/officeDocument/2006/relationships/image" Target="../media/image18.bin"/><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8.bin"/><Relationship Id="rId2" Type="http://schemas.openxmlformats.org/officeDocument/2006/relationships/image" Target="../media/image18.bin"/><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37959ae7-bd4f-4952-91bc-9d19670e2818 picture"/>
          <p:cNvPicPr>
            <a:picLocks noChangeAspect="1"/>
          </p:cNvPicPr>
          <p:nvPr/>
        </p:nvPicPr>
        <p:blipFill>
          <a:blip r:embed="rId2" cstate="print"/>
          <a:stretch>
            <a:fillRect/>
          </a:stretch>
        </p:blipFill>
        <p:spPr>
          <a:xfrm>
            <a:off x="0" y="9218"/>
            <a:ext cx="9148758" cy="5123875"/>
          </a:xfrm>
          <a:prstGeom prst="rect">
            <a:avLst/>
          </a:prstGeom>
        </p:spPr>
      </p:pic>
      <p:sp>
        <p:nvSpPr>
          <p:cNvPr id="3" name="combo_publikum_Alder" descr="a6ea9479-3015-44be-a6ce-008dcfd3cf62 combo_publikum_Alder"/>
          <p:cNvSpPr/>
          <p:nvPr/>
        </p:nvSpPr>
        <p:spPr>
          <a:xfrm>
            <a:off x="7996242" y="48021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4" name="Shape" descr="8b0ff44e-df8c-4aab-8409-cf1961cdb218 Shape"/>
          <p:cNvSpPr/>
          <p:nvPr/>
        </p:nvSpPr>
        <p:spPr>
          <a:xfrm flipH="1" flipV="1">
            <a:off x="7792858" y="187625"/>
            <a:ext cx="7136" cy="520951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5" name="Filtersegment" descr="f90918b1-9598-41d8-997c-393dd1e254e3 Filtersegment"/>
          <p:cNvSpPr/>
          <p:nvPr/>
        </p:nvSpPr>
        <p:spPr>
          <a:xfrm>
            <a:off x="7785721" y="166216"/>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6" name="combo_publikum_Gender" descr="3d8ffd12-18a1-4a80-a9c1-a07806670082 combo_publikum_Gender"/>
          <p:cNvSpPr/>
          <p:nvPr/>
        </p:nvSpPr>
        <p:spPr>
          <a:xfrm>
            <a:off x="7996242" y="68579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7" name="combo_publikum_Region" descr="37f29585-1511-4c96-8282-b0eb190788fc combo_publikum_Region"/>
          <p:cNvSpPr/>
          <p:nvPr/>
        </p:nvSpPr>
        <p:spPr>
          <a:xfrm>
            <a:off x="7996242" y="89136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_publikum_Q11" descr="fc590df3-09aa-4db6-a900-42b9ef9fd45a combo_publikum_Q11"/>
          <p:cNvSpPr/>
          <p:nvPr/>
        </p:nvSpPr>
        <p:spPr>
          <a:xfrm>
            <a:off x="7996242" y="130251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9" name="combo_publikum_inntekt" descr="596534a4-8cc5-4b32-9699-a1d83e75552e combo_publikum_inntekt"/>
          <p:cNvSpPr/>
          <p:nvPr/>
        </p:nvSpPr>
        <p:spPr>
          <a:xfrm>
            <a:off x="7996242" y="150809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0" name="combo_publikum_Q15" descr="18a8c83a-b3e8-44cb-9224-e4365f072162 combo_publikum_Q15"/>
          <p:cNvSpPr/>
          <p:nvPr/>
        </p:nvSpPr>
        <p:spPr>
          <a:xfrm>
            <a:off x="7996242" y="171367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1" name="combo_publikum_Q7real" descr="3924c3ab-a9f6-4f16-b01c-3de341911d1e combo_publikum_Q7real"/>
          <p:cNvSpPr/>
          <p:nvPr/>
        </p:nvSpPr>
        <p:spPr>
          <a:xfrm>
            <a:off x="7996242" y="191924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combo_publikum_Q9real" descr="91917dca-184f-4123-a4ac-3bd4a74ba205 combo_publikum_Q9real"/>
          <p:cNvSpPr/>
          <p:nvPr/>
        </p:nvSpPr>
        <p:spPr>
          <a:xfrm>
            <a:off x="7996242" y="2124822"/>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3" name="combo_publikum_gloregion" descr="38946bc2-606c-4c5a-859a-400a2dd5e162 combo_publikum_gloregion"/>
          <p:cNvSpPr/>
          <p:nvPr/>
        </p:nvSpPr>
        <p:spPr>
          <a:xfrm>
            <a:off x="7996242" y="233039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4" name="combo_publikum_minoritet" descr="98a97a7d-c665-46fe-9dc5-531f79db63b6 combo_publikum_minoritet"/>
          <p:cNvSpPr/>
          <p:nvPr/>
        </p:nvSpPr>
        <p:spPr>
          <a:xfrm>
            <a:off x="7996242" y="253597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combo_publikum_Q17_Q18" descr="2f240133-a23f-4cb8-b9e6-622e06c11f2a combo_publikum_Q17_Q18"/>
          <p:cNvSpPr/>
          <p:nvPr/>
        </p:nvSpPr>
        <p:spPr>
          <a:xfrm>
            <a:off x="7996242" y="274155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6" name="combo_publikum_Q17b" descr="7ba7847d-297b-4c49-95da-6b94d500600b combo_publikum_Q17b"/>
          <p:cNvSpPr/>
          <p:nvPr/>
        </p:nvSpPr>
        <p:spPr>
          <a:xfrm>
            <a:off x="7996242" y="294712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7" name="&lt; Tilbake" descr="3650538e-fcfc-4a83-b4bc-6a16524d44ea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18" name="List.box" descr="61e65386-52ea-4a96-ae7a-ac797e6d579f List.box"/>
          <p:cNvSpPr/>
          <p:nvPr/>
        </p:nvSpPr>
        <p:spPr>
          <a:xfrm>
            <a:off x="8064038" y="3372864"/>
            <a:ext cx="763586" cy="235498"/>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2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19" name="(empty)" descr="d9bb8de6-e431-40d2-8daf-bb9fec455275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0" name="Shape" descr="39dace80-627f-4572-8a95-41ab6d424bd0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21" name="PUBLIKUM" descr="78e3ddf7-6884-4156-a15c-921da7162e61 PUBLIKUM"/>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PUBLIKUM</a:t>
            </a:r>
          </a:p>
        </p:txBody>
      </p:sp>
      <p:sp>
        <p:nvSpPr>
          <p:cNvPr id="22" name="combo_publikum_region21" descr="f927598a-7c79-4472-96c0-d71e4882fdfc combo_publikum_region21"/>
          <p:cNvSpPr/>
          <p:nvPr/>
        </p:nvSpPr>
        <p:spPr>
          <a:xfrm>
            <a:off x="7996242" y="1096942"/>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sp>
        <p:nvSpPr>
          <p:cNvPr id="23" name="(empty)" descr="89bdf937-738b-4bc9-b2df-27bebb864628 (empty)"/>
          <p:cNvSpPr/>
          <p:nvPr/>
        </p:nvSpPr>
        <p:spPr>
          <a:xfrm>
            <a:off x="214090" y="216171"/>
            <a:ext cx="7357542" cy="428179"/>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4" name="Kjønn, alder &amp; ge..." descr="aeb1f75b-d01c-4f5e-a9c7-5c714d3dc716 Kjønn, alder &amp; ge..."/>
          <p:cNvSpPr/>
          <p:nvPr/>
        </p:nvSpPr>
        <p:spPr>
          <a:xfrm>
            <a:off x="321134" y="273262"/>
            <a:ext cx="1855442" cy="145617"/>
          </a:xfrm>
          <a:prstGeom prst="rect">
            <a:avLst/>
          </a:prstGeom>
          <a:solidFill>
            <a:srgbClr val="FFFFFF">
              <a:alpha val="0"/>
            </a:srgbClr>
          </a:solidFill>
        </p:spPr>
        <p:txBody>
          <a:bodyPr lIns="0" tIns="0" rIns="0" bIns="0" anchor="t">
            <a:spAutoFit/>
          </a:bodyPr>
          <a:lstStyle/>
          <a:p>
            <a:pPr>
              <a:lnSpc>
                <a:spcPct val="114583"/>
              </a:lnSpc>
            </a:pPr>
            <a:r>
              <a:rPr sz="899" dirty="0">
                <a:solidFill>
                  <a:srgbClr val="FFFFFF"/>
                </a:solidFill>
                <a:latin typeface="Arial"/>
              </a:rPr>
              <a:t>Kjønn, alder &amp; geografi</a:t>
            </a:r>
          </a:p>
        </p:txBody>
      </p:sp>
      <p:sp>
        <p:nvSpPr>
          <p:cNvPr id="25" name="(empty)" descr="2efddbfd-86ab-46c2-b832-49d4d2709f60 (empty)"/>
          <p:cNvSpPr/>
          <p:nvPr/>
        </p:nvSpPr>
        <p:spPr>
          <a:xfrm>
            <a:off x="213010" y="851303"/>
            <a:ext cx="3625249" cy="1919669"/>
          </a:xfrm>
          <a:prstGeom prst="rect">
            <a:avLst/>
          </a:prstGeom>
          <a:solidFill>
            <a:srgbClr val="FFFFFF">
              <a:alpha val="14902"/>
            </a:srgbClr>
          </a:solidFill>
        </p:spPr>
        <p:txBody>
          <a:bodyPr lIns="71363" tIns="71363" rIns="71363" bIns="71363" anchor="ctr">
            <a:noAutofit/>
          </a:bodyPr>
          <a:lstStyle/>
          <a:p>
            <a:pPr algn="ctr">
              <a:lnSpc>
                <a:spcPct val="114583"/>
              </a:lnSpc>
            </a:pPr>
            <a:r>
              <a:rPr sz="1049" dirty="0">
                <a:solidFill>
                  <a:srgbClr val="FFFFFF"/>
                </a:solidFill>
                <a:latin typeface="Open Sans"/>
              </a:rPr>
              <a:t>﻿</a:t>
            </a:r>
          </a:p>
        </p:txBody>
      </p:sp>
      <p:pic>
        <p:nvPicPr>
          <p:cNvPr id="26" name="viz.37" descr="64532185-c851-4c23-88b0-86ce85e12ff7 viz.37"/>
          <p:cNvPicPr>
            <a:picLocks noChangeAspect="1"/>
          </p:cNvPicPr>
          <p:nvPr/>
        </p:nvPicPr>
        <p:blipFill>
          <a:blip r:embed="rId3" cstate="print"/>
          <a:stretch>
            <a:fillRect/>
          </a:stretch>
        </p:blipFill>
        <p:spPr>
          <a:xfrm>
            <a:off x="712552" y="1093938"/>
            <a:ext cx="2676119" cy="1648489"/>
          </a:xfrm>
          <a:prstGeom prst="rect">
            <a:avLst/>
          </a:prstGeom>
        </p:spPr>
      </p:pic>
      <p:sp>
        <p:nvSpPr>
          <p:cNvPr id="27" name="(empty)" descr="b82e8e91-8e6b-4055-a57b-046b2a72f779 (empty)"/>
          <p:cNvSpPr/>
          <p:nvPr/>
        </p:nvSpPr>
        <p:spPr>
          <a:xfrm>
            <a:off x="214629" y="2999728"/>
            <a:ext cx="7357542" cy="1905396"/>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8" name="(empty)" descr="1ab79bc2-857e-469b-bd3a-bacbc690e2ac (empty)"/>
          <p:cNvSpPr/>
          <p:nvPr/>
        </p:nvSpPr>
        <p:spPr>
          <a:xfrm>
            <a:off x="4052348" y="858439"/>
            <a:ext cx="3518204" cy="1912533"/>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pic>
        <p:nvPicPr>
          <p:cNvPr id="29" name="viz.38" descr="73a70005-68eb-42f4-a37e-799fc2362391 viz.38"/>
          <p:cNvPicPr>
            <a:picLocks noChangeAspect="1"/>
          </p:cNvPicPr>
          <p:nvPr/>
        </p:nvPicPr>
        <p:blipFill>
          <a:blip r:embed="rId4" cstate="print"/>
          <a:stretch>
            <a:fillRect/>
          </a:stretch>
        </p:blipFill>
        <p:spPr>
          <a:xfrm>
            <a:off x="712552" y="3095567"/>
            <a:ext cx="5944552" cy="1741261"/>
          </a:xfrm>
          <a:prstGeom prst="rect">
            <a:avLst/>
          </a:prstGeom>
        </p:spPr>
      </p:pic>
      <p:sp>
        <p:nvSpPr>
          <p:cNvPr id="30" name="Hvordan vil du be..." descr="51751fa8-2783-4096-81ed-02a54f330706 Hvordan vil du be..."/>
          <p:cNvSpPr/>
          <p:nvPr/>
        </p:nvSpPr>
        <p:spPr>
          <a:xfrm>
            <a:off x="335407" y="958348"/>
            <a:ext cx="1691307"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Hvordan vil du beskrive deg selv?</a:t>
            </a:r>
          </a:p>
        </p:txBody>
      </p:sp>
      <p:sp>
        <p:nvSpPr>
          <p:cNvPr id="31" name="Bor du i Norge?" descr="27bba667-c467-48ac-8c14-c1a9f9cd346d Bor du i Norge?"/>
          <p:cNvSpPr/>
          <p:nvPr/>
        </p:nvSpPr>
        <p:spPr>
          <a:xfrm>
            <a:off x="4160472" y="951211"/>
            <a:ext cx="670814"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Bor du i Norge?</a:t>
            </a:r>
          </a:p>
        </p:txBody>
      </p:sp>
      <p:sp>
        <p:nvSpPr>
          <p:cNvPr id="32" name="Hvilket år er du ..." descr="35db3bf6-d0c4-4bad-bb5d-6db67f82d6fb Hvilket år er du ..."/>
          <p:cNvSpPr/>
          <p:nvPr/>
        </p:nvSpPr>
        <p:spPr>
          <a:xfrm>
            <a:off x="321135" y="3095567"/>
            <a:ext cx="2262212"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Hvilket år er du født? </a:t>
            </a:r>
          </a:p>
        </p:txBody>
      </p:sp>
      <p:sp>
        <p:nvSpPr>
          <p:cNvPr id="33" name="calc.99" descr="46958d83-d079-4225-a029-a9aaf78bde17 calc.99"/>
          <p:cNvSpPr/>
          <p:nvPr/>
        </p:nvSpPr>
        <p:spPr>
          <a:xfrm>
            <a:off x="2148031" y="958347"/>
            <a:ext cx="1584262" cy="171272"/>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1656</a:t>
            </a:r>
          </a:p>
        </p:txBody>
      </p:sp>
      <p:sp>
        <p:nvSpPr>
          <p:cNvPr id="34" name="calc.100" descr="78475078-e021-4672-a3ad-0e5f1f02dcf7 calc.100"/>
          <p:cNvSpPr/>
          <p:nvPr/>
        </p:nvSpPr>
        <p:spPr>
          <a:xfrm>
            <a:off x="5858916" y="3095567"/>
            <a:ext cx="1598535" cy="171272"/>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1656</a:t>
            </a:r>
          </a:p>
        </p:txBody>
      </p:sp>
      <p:sp>
        <p:nvSpPr>
          <p:cNvPr id="35" name="calc.101" descr="79cf9c91-6817-4c12-8813-1e695ff5ea03 calc.101"/>
          <p:cNvSpPr/>
          <p:nvPr/>
        </p:nvSpPr>
        <p:spPr>
          <a:xfrm>
            <a:off x="5994506" y="965484"/>
            <a:ext cx="1462945" cy="171272"/>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1656</a:t>
            </a:r>
          </a:p>
        </p:txBody>
      </p:sp>
      <p:pic>
        <p:nvPicPr>
          <p:cNvPr id="36" name="viz.39" descr="1a31575b-7547-4690-925b-3a54ea1e1d28 viz.39"/>
          <p:cNvPicPr>
            <a:picLocks noChangeAspect="1"/>
          </p:cNvPicPr>
          <p:nvPr/>
        </p:nvPicPr>
        <p:blipFill>
          <a:blip r:embed="rId5" cstate="print"/>
          <a:stretch>
            <a:fillRect/>
          </a:stretch>
        </p:blipFill>
        <p:spPr>
          <a:xfrm>
            <a:off x="4395971" y="1097505"/>
            <a:ext cx="2925890" cy="1641353"/>
          </a:xfrm>
          <a:prstGeom prst="rect">
            <a:avLst/>
          </a:prstGeom>
        </p:spPr>
      </p:pic>
      <p:pic>
        <p:nvPicPr>
          <p:cNvPr id="37" name="1-1" descr="cb1781aa-95f9-42d4-9b22-04569376cb0b 1-1"/>
          <p:cNvPicPr>
            <a:picLocks noChangeAspect="1"/>
          </p:cNvPicPr>
          <p:nvPr/>
        </p:nvPicPr>
        <p:blipFill>
          <a:blip r:embed="rId6" cstate="print"/>
          <a:stretch>
            <a:fillRect/>
          </a:stretch>
        </p:blipFill>
        <p:spPr>
          <a:xfrm>
            <a:off x="-299725" y="101990"/>
            <a:ext cx="299725" cy="5031103"/>
          </a:xfrm>
          <a:prstGeom prst="rect">
            <a:avLst/>
          </a:prstGeom>
        </p:spPr>
      </p:pic>
      <p:sp>
        <p:nvSpPr>
          <p:cNvPr id="38" name="KJØNN, ALDER &amp; GE..." descr="53876621-8a5d-4ce5-b985-0a77677aef25 KJØNN, ALDER &amp; GE..."/>
          <p:cNvSpPr/>
          <p:nvPr/>
        </p:nvSpPr>
        <p:spPr>
          <a:xfrm rot="16200000">
            <a:off x="-2337238" y="2530702"/>
            <a:ext cx="4388835"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rPr>
              <a:t>KJØNN, ALDER &amp; GEOGRAFI</a:t>
            </a:r>
          </a:p>
        </p:txBody>
      </p:sp>
      <p:sp>
        <p:nvSpPr>
          <p:cNvPr id="39" name="Kjønn, alder &amp; ge..." descr="92d6eaf3-a5d0-4f1a-88c4-b935103a0772 Kjønn, alder &amp; ge..."/>
          <p:cNvSpPr/>
          <p:nvPr/>
        </p:nvSpPr>
        <p:spPr>
          <a:xfrm>
            <a:off x="7999811" y="4640687"/>
            <a:ext cx="913448" cy="2654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Kjønn, alder </a:t>
            </a:r>
          </a:p>
          <a:p>
            <a:pPr algn="ctr">
              <a:lnSpc>
                <a:spcPct val="114583"/>
              </a:lnSpc>
            </a:pPr>
            <a:r>
              <a:rPr sz="749" dirty="0">
                <a:solidFill>
                  <a:srgbClr val="FFFFFF"/>
                </a:solidFill>
                <a:latin typeface="Arial"/>
              </a:rPr>
              <a:t>&amp; geografi</a:t>
            </a:r>
          </a:p>
        </p:txBody>
      </p:sp>
      <p:pic>
        <p:nvPicPr>
          <p:cNvPr id="40" name="arc" descr="72f94ecb-9202-4a95-a520-dcb98b3ff422 arc"/>
          <p:cNvPicPr>
            <a:picLocks noChangeAspect="1"/>
          </p:cNvPicPr>
          <p:nvPr/>
        </p:nvPicPr>
        <p:blipFill>
          <a:blip r:embed="rId7" cstate="print"/>
          <a:stretch>
            <a:fillRect/>
          </a:stretch>
        </p:blipFill>
        <p:spPr>
          <a:xfrm>
            <a:off x="8206764" y="4005555"/>
            <a:ext cx="456724" cy="456724"/>
          </a:xfrm>
          <a:prstGeom prst="rect">
            <a:avLst/>
          </a:prstGeom>
        </p:spPr>
      </p:pic>
      <p:sp>
        <p:nvSpPr>
          <p:cNvPr id="41" name="calc.1" descr="134c827e-8333-4dfe-8266-6351210097b6 calc.1"/>
          <p:cNvSpPr/>
          <p:nvPr/>
        </p:nvSpPr>
        <p:spPr>
          <a:xfrm>
            <a:off x="6494048" y="4501529"/>
            <a:ext cx="963403" cy="677950"/>
          </a:xfrm>
          <a:prstGeom prst="rect">
            <a:avLst/>
          </a:prstGeom>
          <a:noFill/>
        </p:spPr>
        <p:txBody>
          <a:bodyPr lIns="0" tIns="11418" rIns="0" bIns="0" anchor="t">
            <a:noAutofit/>
          </a:bodyPr>
          <a:lstStyle/>
          <a:p>
            <a:pPr algn="r">
              <a:buNone/>
              <a:defRPr sz="2400" b="1" i="0" u="none" strike="noStrike" kern="1200" baseline="0">
                <a:solidFill>
                  <a:srgbClr val="FFFFFF"/>
                </a:solidFill>
                <a:latin typeface="Arial"/>
                <a:ea typeface="+mn-ea"/>
                <a:cs typeface="+mn-cs"/>
              </a:defRPr>
            </a:pPr>
            <a:r>
              <a:rPr sz="1798"/>
              <a:t>57</a:t>
            </a:r>
          </a:p>
        </p:txBody>
      </p:sp>
      <p:sp>
        <p:nvSpPr>
          <p:cNvPr id="42" name="Gjennomsnittsalder:" descr="53c86dde-3492-4cfd-8ac9-de260841464c Gjennomsnittsalder:"/>
          <p:cNvSpPr/>
          <p:nvPr/>
        </p:nvSpPr>
        <p:spPr>
          <a:xfrm>
            <a:off x="6244277" y="4158986"/>
            <a:ext cx="1213174" cy="312509"/>
          </a:xfrm>
          <a:prstGeom prst="rect">
            <a:avLst/>
          </a:prstGeom>
          <a:noFill/>
        </p:spPr>
        <p:txBody>
          <a:bodyPr lIns="0" tIns="11418" rIns="0" bIns="0" anchor="t">
            <a:spAutoFit/>
          </a:bodyPr>
          <a:lstStyle/>
          <a:p>
            <a:pPr algn="r">
              <a:lnSpc>
                <a:spcPct val="114583"/>
              </a:lnSpc>
            </a:pPr>
            <a:r>
              <a:rPr sz="1049" dirty="0">
                <a:solidFill>
                  <a:srgbClr val="FFFFFF"/>
                </a:solidFill>
                <a:latin typeface="Open Sans"/>
              </a:rPr>
              <a:t>﻿</a:t>
            </a:r>
          </a:p>
          <a:p>
            <a:pPr algn="r"/>
            <a:r>
              <a:rPr sz="749" dirty="0">
                <a:solidFill>
                  <a:srgbClr val="FFFFFF"/>
                </a:solidFill>
                <a:latin typeface="Arial"/>
              </a:rPr>
              <a:t>Gjennomsnittsalder:</a:t>
            </a:r>
          </a:p>
        </p:txBody>
      </p:sp>
      <p:sp>
        <p:nvSpPr>
          <p:cNvPr id="43" name="comboarray.8" descr="6a6a3ed6-18fa-430f-9c69-5029d3ed1cb0 comboarray.8"/>
          <p:cNvSpPr/>
          <p:nvPr/>
        </p:nvSpPr>
        <p:spPr>
          <a:xfrm>
            <a:off x="328270" y="465942"/>
            <a:ext cx="7122044" cy="271180"/>
          </a:xfrm>
          <a:prstGeom prst="rect">
            <a:avLst/>
          </a:prstGeom>
          <a:noFill/>
        </p:spPr>
        <p:txBody>
          <a:bodyPr lIns="0" tIns="11418" rIns="0" bIns="0" anchor="t">
            <a:noAutofit/>
          </a:bodyPr>
          <a:lstStyle/>
          <a:p>
            <a:pPr algn="l">
              <a:buNone/>
              <a:defRPr sz="800" b="0" i="0" u="none" strike="noStrike" kern="1200" baseline="0">
                <a:solidFill>
                  <a:srgbClr val="FFFFFF"/>
                </a:solidFill>
                <a:latin typeface="Arial"/>
                <a:ea typeface="+mn-ea"/>
                <a:cs typeface="+mn-cs"/>
              </a:defRPr>
            </a:pPr>
            <a:r>
              <a:rPr sz="599"/>
              <a:t>Valgt dato: fra 2022-01-01 til 2023-12-31 Det Norske Teatret</a:t>
            </a:r>
          </a:p>
        </p:txBody>
      </p:sp>
      <mc:AlternateContent xmlns:mc="http://schemas.openxmlformats.org/markup-compatibility/2006" xmlns:p14="http://schemas.microsoft.com/office/powerpoint/2010/main">
        <mc:Choice Requires="p14">
          <p:contentPart p14:bwMode="auto" r:id="rId8">
            <p14:nvContentPartPr>
              <p14:cNvPr id="45" name="Håndskrift 44">
                <a:extLst>
                  <a:ext uri="{FF2B5EF4-FFF2-40B4-BE49-F238E27FC236}">
                    <a16:creationId xmlns:a16="http://schemas.microsoft.com/office/drawing/2014/main" id="{0C5FBA08-05A5-2D1D-3D72-3A6A19398A71}"/>
                  </a:ext>
                </a:extLst>
              </p14:cNvPr>
              <p14:cNvContentPartPr/>
              <p14:nvPr/>
            </p14:nvContentPartPr>
            <p14:xfrm>
              <a:off x="1723290" y="385207"/>
              <a:ext cx="829080" cy="349560"/>
            </p14:xfrm>
          </p:contentPart>
        </mc:Choice>
        <mc:Fallback xmlns="">
          <p:pic>
            <p:nvPicPr>
              <p:cNvPr id="45" name="Håndskrift 44">
                <a:extLst>
                  <a:ext uri="{FF2B5EF4-FFF2-40B4-BE49-F238E27FC236}">
                    <a16:creationId xmlns:a16="http://schemas.microsoft.com/office/drawing/2014/main" id="{0C5FBA08-05A5-2D1D-3D72-3A6A19398A71}"/>
                  </a:ext>
                </a:extLst>
              </p:cNvPr>
              <p:cNvPicPr/>
              <p:nvPr/>
            </p:nvPicPr>
            <p:blipFill>
              <a:blip r:embed="rId9"/>
              <a:stretch>
                <a:fillRect/>
              </a:stretch>
            </p:blipFill>
            <p:spPr>
              <a:xfrm>
                <a:off x="1714650" y="376567"/>
                <a:ext cx="846720"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6" name="Håndskrift 45">
                <a:extLst>
                  <a:ext uri="{FF2B5EF4-FFF2-40B4-BE49-F238E27FC236}">
                    <a16:creationId xmlns:a16="http://schemas.microsoft.com/office/drawing/2014/main" id="{77F4B2A4-E575-A39D-81F2-1933E1C6D440}"/>
                  </a:ext>
                </a:extLst>
              </p14:cNvPr>
              <p14:cNvContentPartPr/>
              <p14:nvPr/>
            </p14:nvContentPartPr>
            <p14:xfrm>
              <a:off x="6905850" y="847087"/>
              <a:ext cx="700560" cy="358200"/>
            </p14:xfrm>
          </p:contentPart>
        </mc:Choice>
        <mc:Fallback xmlns="">
          <p:pic>
            <p:nvPicPr>
              <p:cNvPr id="46" name="Håndskrift 45">
                <a:extLst>
                  <a:ext uri="{FF2B5EF4-FFF2-40B4-BE49-F238E27FC236}">
                    <a16:creationId xmlns:a16="http://schemas.microsoft.com/office/drawing/2014/main" id="{77F4B2A4-E575-A39D-81F2-1933E1C6D440}"/>
                  </a:ext>
                </a:extLst>
              </p:cNvPr>
              <p:cNvPicPr/>
              <p:nvPr/>
            </p:nvPicPr>
            <p:blipFill>
              <a:blip r:embed="rId11"/>
              <a:stretch>
                <a:fillRect/>
              </a:stretch>
            </p:blipFill>
            <p:spPr>
              <a:xfrm>
                <a:off x="6897210" y="838087"/>
                <a:ext cx="71820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7" name="Håndskrift 46">
                <a:extLst>
                  <a:ext uri="{FF2B5EF4-FFF2-40B4-BE49-F238E27FC236}">
                    <a16:creationId xmlns:a16="http://schemas.microsoft.com/office/drawing/2014/main" id="{502E3A99-33B6-476F-D78A-4FF327AED87A}"/>
                  </a:ext>
                </a:extLst>
              </p14:cNvPr>
              <p14:cNvContentPartPr/>
              <p14:nvPr/>
            </p14:nvContentPartPr>
            <p14:xfrm>
              <a:off x="6413730" y="4109047"/>
              <a:ext cx="1292400" cy="920520"/>
            </p14:xfrm>
          </p:contentPart>
        </mc:Choice>
        <mc:Fallback xmlns="">
          <p:pic>
            <p:nvPicPr>
              <p:cNvPr id="47" name="Håndskrift 46">
                <a:extLst>
                  <a:ext uri="{FF2B5EF4-FFF2-40B4-BE49-F238E27FC236}">
                    <a16:creationId xmlns:a16="http://schemas.microsoft.com/office/drawing/2014/main" id="{502E3A99-33B6-476F-D78A-4FF327AED87A}"/>
                  </a:ext>
                </a:extLst>
              </p:cNvPr>
              <p:cNvPicPr/>
              <p:nvPr/>
            </p:nvPicPr>
            <p:blipFill>
              <a:blip r:embed="rId13"/>
              <a:stretch>
                <a:fillRect/>
              </a:stretch>
            </p:blipFill>
            <p:spPr>
              <a:xfrm>
                <a:off x="6405090" y="4100407"/>
                <a:ext cx="1310040" cy="938160"/>
              </a:xfrm>
              <a:prstGeom prst="rect">
                <a:avLst/>
              </a:prstGeom>
            </p:spPr>
          </p:pic>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83A25-4FF0-0D5F-C881-0C1AC8B88628}"/>
              </a:ext>
            </a:extLst>
          </p:cNvPr>
          <p:cNvSpPr>
            <a:spLocks noGrp="1"/>
          </p:cNvSpPr>
          <p:nvPr>
            <p:ph type="title"/>
          </p:nvPr>
        </p:nvSpPr>
        <p:spPr/>
        <p:txBody>
          <a:bodyPr/>
          <a:lstStyle/>
          <a:p>
            <a:endParaRPr lang="nb-NO"/>
          </a:p>
        </p:txBody>
      </p:sp>
      <p:pic>
        <p:nvPicPr>
          <p:cNvPr id="5" name="Plassholder for innhold 4" descr="Et bilde som inneholder tekst, overvåke, skjerm, TV&#10;&#10;Automatisk generert beskrivelse">
            <a:extLst>
              <a:ext uri="{FF2B5EF4-FFF2-40B4-BE49-F238E27FC236}">
                <a16:creationId xmlns:a16="http://schemas.microsoft.com/office/drawing/2014/main" id="{7AB3B780-037F-D4B5-4BCB-8DF2CE33B84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1" y="540872"/>
            <a:ext cx="8996267" cy="4321042"/>
          </a:xfrm>
        </p:spPr>
      </p:pic>
      <p:pic>
        <p:nvPicPr>
          <p:cNvPr id="4" name="Bilde 3">
            <a:extLst>
              <a:ext uri="{FF2B5EF4-FFF2-40B4-BE49-F238E27FC236}">
                <a16:creationId xmlns:a16="http://schemas.microsoft.com/office/drawing/2014/main" id="{46F9AB35-547F-4031-8888-80B84F0AECCB}"/>
              </a:ext>
            </a:extLst>
          </p:cNvPr>
          <p:cNvPicPr>
            <a:picLocks noChangeAspect="1"/>
          </p:cNvPicPr>
          <p:nvPr/>
        </p:nvPicPr>
        <p:blipFill>
          <a:blip r:embed="rId4"/>
          <a:stretch>
            <a:fillRect/>
          </a:stretch>
        </p:blipFill>
        <p:spPr>
          <a:xfrm>
            <a:off x="0" y="16242"/>
            <a:ext cx="9144000" cy="5111015"/>
          </a:xfrm>
          <a:prstGeom prst="rect">
            <a:avLst/>
          </a:prstGeom>
        </p:spPr>
      </p:pic>
    </p:spTree>
    <p:extLst>
      <p:ext uri="{BB962C8B-B14F-4D97-AF65-F5344CB8AC3E}">
        <p14:creationId xmlns:p14="http://schemas.microsoft.com/office/powerpoint/2010/main" val="1479334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4CCCDE-5F9D-77C1-BB8B-B2C54FEEBFA1}"/>
              </a:ext>
            </a:extLst>
          </p:cNvPr>
          <p:cNvSpPr>
            <a:spLocks noGrp="1"/>
          </p:cNvSpPr>
          <p:nvPr>
            <p:ph type="title"/>
          </p:nvPr>
        </p:nvSpPr>
        <p:spPr/>
        <p:txBody>
          <a:bodyPr/>
          <a:lstStyle/>
          <a:p>
            <a:r>
              <a:rPr lang="nb-NO" dirty="0">
                <a:solidFill>
                  <a:srgbClr val="00B050"/>
                </a:solidFill>
              </a:rPr>
              <a:t>Merknad til analyse, </a:t>
            </a:r>
            <a:r>
              <a:rPr lang="nb-NO" dirty="0" err="1">
                <a:solidFill>
                  <a:srgbClr val="00B050"/>
                </a:solidFill>
              </a:rPr>
              <a:t>utvalgstørrelse</a:t>
            </a:r>
            <a:r>
              <a:rPr lang="nb-NO" dirty="0">
                <a:solidFill>
                  <a:srgbClr val="00B050"/>
                </a:solidFill>
              </a:rPr>
              <a:t> og signifikanstesting: </a:t>
            </a:r>
          </a:p>
        </p:txBody>
      </p:sp>
      <p:sp>
        <p:nvSpPr>
          <p:cNvPr id="3" name="Plassholder for innhold 2">
            <a:extLst>
              <a:ext uri="{FF2B5EF4-FFF2-40B4-BE49-F238E27FC236}">
                <a16:creationId xmlns:a16="http://schemas.microsoft.com/office/drawing/2014/main" id="{BDA2E616-B04E-9ABF-0B02-0083FFD5C483}"/>
              </a:ext>
            </a:extLst>
          </p:cNvPr>
          <p:cNvSpPr>
            <a:spLocks noGrp="1"/>
          </p:cNvSpPr>
          <p:nvPr>
            <p:ph idx="1"/>
          </p:nvPr>
        </p:nvSpPr>
        <p:spPr>
          <a:xfrm>
            <a:off x="359231" y="946716"/>
            <a:ext cx="8454552" cy="3380040"/>
          </a:xfrm>
        </p:spPr>
        <p:txBody>
          <a:bodyPr>
            <a:normAutofit/>
          </a:bodyPr>
          <a:lstStyle/>
          <a:p>
            <a:pPr marL="0" indent="0">
              <a:buNone/>
            </a:pPr>
            <a:endParaRPr lang="nb-NO" b="1" i="1" dirty="0"/>
          </a:p>
          <a:p>
            <a:pPr marL="342900" indent="-342900">
              <a:buFont typeface="+mj-lt"/>
              <a:buAutoNum type="arabicPeriod"/>
            </a:pPr>
            <a:r>
              <a:rPr lang="nb-NO" b="1" i="1" dirty="0"/>
              <a:t>Populasjonen av besøkende respondenter er per 27 mars = 474 besøkende. Dette er et godt utgangspunkt for å gjøre en analyse for besøkende. Ved nedbryting (filtrering) på mindre populasjoner (eksempelvis «ikke-binære» fordelt på forskjellige besøksfrekvenser), blir det statistiske standardavviket en del større / for stort til analyse formål.</a:t>
            </a:r>
          </a:p>
          <a:p>
            <a:pPr marL="342900" indent="-342900">
              <a:buFont typeface="+mj-lt"/>
              <a:buAutoNum type="arabicPeriod"/>
            </a:pPr>
            <a:r>
              <a:rPr lang="nb-NO" b="1" i="1" dirty="0"/>
              <a:t>Derfor vil det ikke gjøres denne type analyser på små populasjoner som «ikke-binære», da nedbryting og kryssanalyser på dette utvalget gir for usikre data. I samråd med </a:t>
            </a:r>
            <a:r>
              <a:rPr lang="nb-NO" b="1" i="1" dirty="0" err="1"/>
              <a:t>Norstat</a:t>
            </a:r>
            <a:r>
              <a:rPr lang="nb-NO" b="1" i="1" dirty="0"/>
              <a:t> er grensen for utvalgets populasjon (base) 30 besøkende for analyse. </a:t>
            </a:r>
          </a:p>
          <a:p>
            <a:pPr marL="342900" indent="-342900">
              <a:buFont typeface="+mj-lt"/>
              <a:buAutoNum type="arabicPeriod"/>
            </a:pPr>
            <a:r>
              <a:rPr lang="nb-NO" b="1" i="1" dirty="0"/>
              <a:t>I sammenlignings-filteret hensyntar signifikans-testen dette faktum (</a:t>
            </a:r>
            <a:r>
              <a:rPr lang="nb-NO" b="1" i="1" dirty="0" err="1"/>
              <a:t>pkt</a:t>
            </a:r>
            <a:r>
              <a:rPr lang="nb-NO" b="1" i="1" dirty="0"/>
              <a:t> 1). </a:t>
            </a:r>
          </a:p>
          <a:p>
            <a:pPr marL="342900" indent="-342900">
              <a:buFont typeface="+mj-lt"/>
              <a:buAutoNum type="arabicPeriod"/>
            </a:pPr>
            <a:r>
              <a:rPr lang="nb-NO" b="1" i="1" dirty="0"/>
              <a:t>Antall «ikke-binære» respondenter blant besøkende i dag er 10  personer. Hvis dette er en konstant faktor av respondenter; predikeres at utvalget (basen) av ikke-binære vil passere 30 besøkende når HM får 1425 respondenter totalt.</a:t>
            </a:r>
          </a:p>
        </p:txBody>
      </p:sp>
      <p:sp>
        <p:nvSpPr>
          <p:cNvPr id="4" name="Plassholder for lysbildenummer 3">
            <a:extLst>
              <a:ext uri="{FF2B5EF4-FFF2-40B4-BE49-F238E27FC236}">
                <a16:creationId xmlns:a16="http://schemas.microsoft.com/office/drawing/2014/main" id="{38FC255C-EFD3-1EE2-0971-1F8E1622B0B2}"/>
              </a:ext>
            </a:extLst>
          </p:cNvPr>
          <p:cNvSpPr>
            <a:spLocks noGrp="1"/>
          </p:cNvSpPr>
          <p:nvPr>
            <p:ph type="sldNum" sz="quarter" idx="12"/>
          </p:nvPr>
        </p:nvSpPr>
        <p:spPr/>
        <p:txBody>
          <a:bodyPr/>
          <a:lstStyle/>
          <a:p>
            <a:fld id="{C83DB580-0514-4D1A-BBFA-A50D0028E127}" type="slidenum">
              <a:rPr lang="nb-NO" smtClean="0"/>
              <a:t>11</a:t>
            </a:fld>
            <a:endParaRPr lang="nb-NO"/>
          </a:p>
        </p:txBody>
      </p:sp>
    </p:spTree>
    <p:extLst>
      <p:ext uri="{BB962C8B-B14F-4D97-AF65-F5344CB8AC3E}">
        <p14:creationId xmlns:p14="http://schemas.microsoft.com/office/powerpoint/2010/main" val="2664878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4CCCDE-5F9D-77C1-BB8B-B2C54FEEBFA1}"/>
              </a:ext>
            </a:extLst>
          </p:cNvPr>
          <p:cNvSpPr>
            <a:spLocks noGrp="1"/>
          </p:cNvSpPr>
          <p:nvPr>
            <p:ph type="title"/>
          </p:nvPr>
        </p:nvSpPr>
        <p:spPr>
          <a:xfrm>
            <a:off x="344724" y="200713"/>
            <a:ext cx="8454552" cy="405843"/>
          </a:xfrm>
        </p:spPr>
        <p:txBody>
          <a:bodyPr>
            <a:normAutofit fontScale="90000"/>
          </a:bodyPr>
          <a:lstStyle/>
          <a:p>
            <a:r>
              <a:rPr lang="nb-NO" dirty="0">
                <a:solidFill>
                  <a:srgbClr val="00B050"/>
                </a:solidFill>
              </a:rPr>
              <a:t>Merknad til besøkende respondenters demografiske og psykografisk sammensetning: </a:t>
            </a:r>
          </a:p>
        </p:txBody>
      </p:sp>
      <p:sp>
        <p:nvSpPr>
          <p:cNvPr id="3" name="Plassholder for innhold 2">
            <a:extLst>
              <a:ext uri="{FF2B5EF4-FFF2-40B4-BE49-F238E27FC236}">
                <a16:creationId xmlns:a16="http://schemas.microsoft.com/office/drawing/2014/main" id="{BDA2E616-B04E-9ABF-0B02-0083FFD5C483}"/>
              </a:ext>
            </a:extLst>
          </p:cNvPr>
          <p:cNvSpPr>
            <a:spLocks noGrp="1"/>
          </p:cNvSpPr>
          <p:nvPr>
            <p:ph idx="1"/>
          </p:nvPr>
        </p:nvSpPr>
        <p:spPr>
          <a:xfrm>
            <a:off x="359231" y="606556"/>
            <a:ext cx="8454552" cy="3720200"/>
          </a:xfrm>
        </p:spPr>
        <p:txBody>
          <a:bodyPr>
            <a:normAutofit fontScale="92500" lnSpcReduction="20000"/>
          </a:bodyPr>
          <a:lstStyle/>
          <a:p>
            <a:pPr marL="0" indent="0">
              <a:buNone/>
            </a:pPr>
            <a:r>
              <a:rPr lang="nb-NO" sz="500" b="1" i="1" dirty="0"/>
              <a:t> </a:t>
            </a:r>
          </a:p>
          <a:p>
            <a:pPr marL="0" indent="0">
              <a:buNone/>
            </a:pPr>
            <a:endParaRPr lang="nb-NO" sz="900" b="1" i="1" dirty="0"/>
          </a:p>
          <a:p>
            <a:pPr marL="342900" indent="-342900">
              <a:buFont typeface="+mj-lt"/>
              <a:buAutoNum type="arabicPeriod"/>
            </a:pPr>
            <a:r>
              <a:rPr lang="nb-NO" sz="1200" b="1" i="1" dirty="0"/>
              <a:t>NPU minner om: Respondenter = de besøkende som svarer utfra det </a:t>
            </a:r>
            <a:r>
              <a:rPr lang="nb-NO" sz="1200" b="1" i="1" u="sng" dirty="0"/>
              <a:t>utvalget av besøkende som HM velger å gi publikumsundersøkelsen.</a:t>
            </a:r>
          </a:p>
          <a:p>
            <a:pPr marL="342900" indent="-342900">
              <a:buFont typeface="+mj-lt"/>
              <a:buAutoNum type="arabicPeriod"/>
            </a:pPr>
            <a:r>
              <a:rPr lang="nb-NO" sz="1200" b="1" i="1" dirty="0"/>
              <a:t>HM vil i løpet av dette året lære seg sitt publikum bedre å kjenne gjennom å utføre publikumsundersøkelser med jevne mellomrom. Fordi: </a:t>
            </a:r>
          </a:p>
          <a:p>
            <a:pPr marL="465415" lvl="1" indent="-342900">
              <a:buFont typeface="+mj-lt"/>
              <a:buAutoNum type="alphaUcPeriod"/>
            </a:pPr>
            <a:endParaRPr lang="nb-NO" sz="1000" b="1" i="1" dirty="0"/>
          </a:p>
          <a:p>
            <a:pPr marL="465415" lvl="1" indent="-342900">
              <a:buFont typeface="+mj-lt"/>
              <a:buAutoNum type="alphaUcPeriod"/>
            </a:pPr>
            <a:r>
              <a:rPr lang="nb-NO" sz="1200" b="1" i="1" dirty="0"/>
              <a:t>Basen av respondenter vil øke og gi et godt statisk grunnlag. Det er ikke nødvendig med større base for respondenter enn 1000, for analyse og nedbryting på større populasjoner, forutsatt at HM hensyntar punkt B, C, og D, nedenfor.</a:t>
            </a:r>
          </a:p>
          <a:p>
            <a:pPr marL="465415" lvl="1" indent="-342900">
              <a:buFont typeface="+mj-lt"/>
              <a:buAutoNum type="alphaUcPeriod"/>
            </a:pPr>
            <a:endParaRPr lang="nb-NO" sz="500" b="1" i="1" dirty="0"/>
          </a:p>
          <a:p>
            <a:pPr marL="465415" lvl="1" indent="-342900">
              <a:buFont typeface="+mj-lt"/>
              <a:buAutoNum type="alphaUcPeriod"/>
            </a:pPr>
            <a:r>
              <a:rPr lang="nb-NO" sz="1100" b="1" i="1" dirty="0"/>
              <a:t>HMs utvalg av besøkende respondenter bør for grunnleggende demografisk data som </a:t>
            </a:r>
            <a:r>
              <a:rPr lang="nb-NO" sz="1100" b="1" i="1" u="sng" dirty="0"/>
              <a:t>til dels </a:t>
            </a:r>
            <a:r>
              <a:rPr lang="nb-NO" sz="1100" b="1" i="1" dirty="0"/>
              <a:t>kan observeres (kjønn, alder) være mest mulig likt sammensetningen til den totale demografien i basen. Hvis en har andre demografisk data registrert historisk for besøkende, kan dette </a:t>
            </a:r>
            <a:r>
              <a:rPr lang="nb-NO" sz="1100" b="1" i="1" dirty="0" err="1"/>
              <a:t>hensynstas</a:t>
            </a:r>
            <a:r>
              <a:rPr lang="nb-NO" sz="1100" b="1" i="1" dirty="0"/>
              <a:t> </a:t>
            </a:r>
            <a:r>
              <a:rPr lang="nb-NO" sz="1100" b="1" i="1" dirty="0" err="1"/>
              <a:t>indikatitiv</a:t>
            </a:r>
            <a:r>
              <a:rPr lang="nb-NO" sz="1100" b="1" i="1" dirty="0"/>
              <a:t> ved bedømming av hvorvidt basen av respondenter i </a:t>
            </a:r>
            <a:r>
              <a:rPr lang="nb-NO" sz="1100" b="1" i="1" dirty="0" err="1"/>
              <a:t>dashboardet</a:t>
            </a:r>
            <a:r>
              <a:rPr lang="nb-NO" sz="1100" b="1" i="1" dirty="0"/>
              <a:t> hos HM er i samsvar med dagens sammensetning av besøkende. </a:t>
            </a:r>
          </a:p>
          <a:p>
            <a:pPr marL="465415" lvl="1" indent="-342900">
              <a:buFont typeface="+mj-lt"/>
              <a:buAutoNum type="alphaUcPeriod"/>
            </a:pPr>
            <a:endParaRPr lang="nb-NO" sz="500" b="1" i="1" dirty="0"/>
          </a:p>
          <a:p>
            <a:pPr marL="465415" lvl="1" indent="-342900">
              <a:buFont typeface="+mj-lt"/>
              <a:buAutoNum type="alphaUcPeriod"/>
            </a:pPr>
            <a:r>
              <a:rPr lang="nb-NO" sz="1100" b="1" i="1" dirty="0"/>
              <a:t>Nullpunkt-måling besøkende: Når HM bygger opp den første basen av besøkende respondenter til eksempelvis 1000 besøkende (evt. mer for bedre analysegrunnlag ved nedbryting av respons), bør HM hensynta om det underveis i innsamlingen av de første respondenter skjer </a:t>
            </a:r>
            <a:r>
              <a:rPr lang="nb-NO" sz="1100" b="1" i="1" u="sng" dirty="0"/>
              <a:t>vesentlige endringer i utstillingens innhold eller presentasjon, bygningens publikumsfasiliteter, kommunikasjon eller andre faktorer som påvirker rekrutteringen av -  og opplevelsen til – besøkende respondenter</a:t>
            </a:r>
            <a:r>
              <a:rPr lang="nb-NO" sz="1100" b="1" i="1" dirty="0"/>
              <a:t>. Det ideelle er hvis disse faktorene er uendret for å gjøre en nullpunktmåling av responsen til besøkende.</a:t>
            </a:r>
          </a:p>
          <a:p>
            <a:pPr marL="465415" lvl="1" indent="-342900">
              <a:buFont typeface="+mj-lt"/>
              <a:buAutoNum type="alphaUcPeriod"/>
            </a:pPr>
            <a:endParaRPr lang="nb-NO" sz="500" b="1" i="1" dirty="0"/>
          </a:p>
          <a:p>
            <a:pPr marL="465415" lvl="1" indent="-342900">
              <a:buFont typeface="+mj-lt"/>
              <a:buAutoNum type="alphaUcPeriod"/>
            </a:pPr>
            <a:r>
              <a:rPr lang="nb-NO" sz="1200" b="1" i="1" dirty="0"/>
              <a:t>I tillegg vil det være vesentlig for HM å «fange» en andel ikke-billettkjøpere i den totale basen av besøkende respondenter, som er tilnærmet lik den reelle andelen ikke-billettkjøpere over et år.</a:t>
            </a:r>
          </a:p>
          <a:p>
            <a:pPr marL="342900" indent="-342900">
              <a:buFont typeface="+mj-lt"/>
              <a:buAutoNum type="arabicPeriod"/>
            </a:pPr>
            <a:r>
              <a:rPr lang="nb-NO" sz="1300" b="1" i="1" dirty="0"/>
              <a:t>I tilfelle nullpunkts basen bygges opp ved å hensynta punkt A til D over, vil HM i stedet kunne </a:t>
            </a:r>
            <a:r>
              <a:rPr lang="nb-NO" sz="1300" b="1" i="1" u="sng" dirty="0"/>
              <a:t>effekt-måle</a:t>
            </a:r>
            <a:r>
              <a:rPr lang="nb-NO" sz="1300" b="1" i="1" dirty="0"/>
              <a:t> hva som skjer når HM endrer en eller flere av understrekte faktorer i C., ved å gjennomføre publikumsundersøkelse mot besøkende etter endring.</a:t>
            </a:r>
          </a:p>
          <a:p>
            <a:pPr marL="342900" indent="-342900">
              <a:buFont typeface="+mj-lt"/>
              <a:buAutoNum type="arabicPeriod"/>
            </a:pPr>
            <a:r>
              <a:rPr lang="nb-NO" sz="1300" b="1" i="1" dirty="0"/>
              <a:t>Slik sett vil funn og analyser i denne presentasjonen være valide i forhold til utvalget respondenter. Men senere resultater vil kunne bli enda mer presise forhold til det totale besøkende publikum gjennom et år hos HM, ved at responsen fra besøkende øker / hensyntar momentene under punkt 2 over. </a:t>
            </a:r>
            <a:endParaRPr lang="nb-NO" sz="1300" b="1" i="1" u="sng" dirty="0"/>
          </a:p>
        </p:txBody>
      </p:sp>
      <p:sp>
        <p:nvSpPr>
          <p:cNvPr id="4" name="Plassholder for lysbildenummer 3">
            <a:extLst>
              <a:ext uri="{FF2B5EF4-FFF2-40B4-BE49-F238E27FC236}">
                <a16:creationId xmlns:a16="http://schemas.microsoft.com/office/drawing/2014/main" id="{38FC255C-EFD3-1EE2-0971-1F8E1622B0B2}"/>
              </a:ext>
            </a:extLst>
          </p:cNvPr>
          <p:cNvSpPr>
            <a:spLocks noGrp="1"/>
          </p:cNvSpPr>
          <p:nvPr>
            <p:ph type="sldNum" sz="quarter" idx="12"/>
          </p:nvPr>
        </p:nvSpPr>
        <p:spPr/>
        <p:txBody>
          <a:bodyPr/>
          <a:lstStyle/>
          <a:p>
            <a:fld id="{C83DB580-0514-4D1A-BBFA-A50D0028E127}" type="slidenum">
              <a:rPr lang="nb-NO" smtClean="0"/>
              <a:t>12</a:t>
            </a:fld>
            <a:endParaRPr lang="nb-NO"/>
          </a:p>
        </p:txBody>
      </p:sp>
    </p:spTree>
    <p:extLst>
      <p:ext uri="{BB962C8B-B14F-4D97-AF65-F5344CB8AC3E}">
        <p14:creationId xmlns:p14="http://schemas.microsoft.com/office/powerpoint/2010/main" val="478179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F026FD-C37F-C787-809B-4AF8C56D87DD}"/>
              </a:ext>
            </a:extLst>
          </p:cNvPr>
          <p:cNvSpPr>
            <a:spLocks noGrp="1"/>
          </p:cNvSpPr>
          <p:nvPr>
            <p:ph type="ctrTitle"/>
          </p:nvPr>
        </p:nvSpPr>
        <p:spPr>
          <a:xfrm>
            <a:off x="259815" y="2468880"/>
            <a:ext cx="7205608" cy="2561662"/>
          </a:xfrm>
        </p:spPr>
        <p:txBody>
          <a:bodyPr>
            <a:normAutofit fontScale="90000"/>
          </a:bodyPr>
          <a:lstStyle/>
          <a:p>
            <a:br>
              <a:rPr lang="nb-NO" dirty="0"/>
            </a:br>
            <a:r>
              <a:rPr lang="nb-NO" dirty="0"/>
              <a:t>(1): Hvem er respondentene i utvalget per 27.mars 2023: </a:t>
            </a:r>
            <a:br>
              <a:rPr lang="nb-NO" dirty="0"/>
            </a:br>
            <a:r>
              <a:rPr lang="nb-NO" dirty="0"/>
              <a:t>Demografiske data, med analyse og signifikanstest av funn. </a:t>
            </a:r>
            <a:br>
              <a:rPr lang="nb-NO" dirty="0"/>
            </a:br>
            <a:r>
              <a:rPr lang="nb-NO" dirty="0">
                <a:highlight>
                  <a:srgbClr val="FFFF00"/>
                </a:highlight>
              </a:rPr>
              <a:t>Først for: kjønn, alder, utenlandske besøkende</a:t>
            </a:r>
            <a:r>
              <a:rPr lang="nb-NO" dirty="0"/>
              <a:t>.</a:t>
            </a:r>
          </a:p>
        </p:txBody>
      </p:sp>
      <p:sp>
        <p:nvSpPr>
          <p:cNvPr id="3" name="Plassholder for tekst 2">
            <a:extLst>
              <a:ext uri="{FF2B5EF4-FFF2-40B4-BE49-F238E27FC236}">
                <a16:creationId xmlns:a16="http://schemas.microsoft.com/office/drawing/2014/main" id="{FFC81086-2441-3EA3-BDB7-7A78F27740C7}"/>
              </a:ext>
            </a:extLst>
          </p:cNvPr>
          <p:cNvSpPr>
            <a:spLocks noGrp="1"/>
          </p:cNvSpPr>
          <p:nvPr>
            <p:ph type="body" sz="quarter" idx="11"/>
          </p:nvPr>
        </p:nvSpPr>
        <p:spPr>
          <a:xfrm>
            <a:off x="344723" y="4009388"/>
            <a:ext cx="7120699" cy="549852"/>
          </a:xfrm>
        </p:spPr>
        <p:txBody>
          <a:bodyPr/>
          <a:lstStyle/>
          <a:p>
            <a:endParaRPr lang="nb-NO" dirty="0"/>
          </a:p>
        </p:txBody>
      </p:sp>
    </p:spTree>
    <p:extLst>
      <p:ext uri="{BB962C8B-B14F-4D97-AF65-F5344CB8AC3E}">
        <p14:creationId xmlns:p14="http://schemas.microsoft.com/office/powerpoint/2010/main" val="1767002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37959ae7-bd4f-4952-91bc-9d19670e2818 picture"/>
          <p:cNvPicPr>
            <a:picLocks noChangeAspect="1"/>
          </p:cNvPicPr>
          <p:nvPr/>
        </p:nvPicPr>
        <p:blipFill>
          <a:blip r:embed="rId2" cstate="print"/>
          <a:stretch>
            <a:fillRect/>
          </a:stretch>
        </p:blipFill>
        <p:spPr>
          <a:xfrm>
            <a:off x="0" y="9218"/>
            <a:ext cx="9148758" cy="5123875"/>
          </a:xfrm>
          <a:prstGeom prst="rect">
            <a:avLst/>
          </a:prstGeom>
        </p:spPr>
      </p:pic>
      <p:sp>
        <p:nvSpPr>
          <p:cNvPr id="3" name="combo_publikum_Alder" descr="a6ea9479-3015-44be-a6ce-008dcfd3cf62 combo_publikum_Alder"/>
          <p:cNvSpPr/>
          <p:nvPr/>
        </p:nvSpPr>
        <p:spPr>
          <a:xfrm>
            <a:off x="7996242" y="48021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4" name="Shape" descr="8b0ff44e-df8c-4aab-8409-cf1961cdb218 Shape"/>
          <p:cNvSpPr/>
          <p:nvPr/>
        </p:nvSpPr>
        <p:spPr>
          <a:xfrm flipH="1" flipV="1">
            <a:off x="7792858" y="187625"/>
            <a:ext cx="7136" cy="520951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5" name="Filtersegment" descr="f90918b1-9598-41d8-997c-393dd1e254e3 Filtersegment"/>
          <p:cNvSpPr/>
          <p:nvPr/>
        </p:nvSpPr>
        <p:spPr>
          <a:xfrm>
            <a:off x="7785721" y="166216"/>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6" name="combo_publikum_Gender" descr="3d8ffd12-18a1-4a80-a9c1-a07806670082 combo_publikum_Gender"/>
          <p:cNvSpPr/>
          <p:nvPr/>
        </p:nvSpPr>
        <p:spPr>
          <a:xfrm>
            <a:off x="7996242" y="68579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7" name="combo_publikum_Region" descr="37f29585-1511-4c96-8282-b0eb190788fc combo_publikum_Region"/>
          <p:cNvSpPr/>
          <p:nvPr/>
        </p:nvSpPr>
        <p:spPr>
          <a:xfrm>
            <a:off x="7996242" y="89136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_publikum_Q11" descr="fc590df3-09aa-4db6-a900-42b9ef9fd45a combo_publikum_Q11"/>
          <p:cNvSpPr/>
          <p:nvPr/>
        </p:nvSpPr>
        <p:spPr>
          <a:xfrm>
            <a:off x="7996242" y="130251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9" name="combo_publikum_inntekt" descr="596534a4-8cc5-4b32-9699-a1d83e75552e combo_publikum_inntekt"/>
          <p:cNvSpPr/>
          <p:nvPr/>
        </p:nvSpPr>
        <p:spPr>
          <a:xfrm>
            <a:off x="7996242" y="150809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0" name="combo_publikum_Q15" descr="18a8c83a-b3e8-44cb-9224-e4365f072162 combo_publikum_Q15"/>
          <p:cNvSpPr/>
          <p:nvPr/>
        </p:nvSpPr>
        <p:spPr>
          <a:xfrm>
            <a:off x="7996242" y="171367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1" name="combo_publikum_Q7real" descr="3924c3ab-a9f6-4f16-b01c-3de341911d1e combo_publikum_Q7real"/>
          <p:cNvSpPr/>
          <p:nvPr/>
        </p:nvSpPr>
        <p:spPr>
          <a:xfrm>
            <a:off x="7996242" y="191924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combo_publikum_Q9real" descr="91917dca-184f-4123-a4ac-3bd4a74ba205 combo_publikum_Q9real"/>
          <p:cNvSpPr/>
          <p:nvPr/>
        </p:nvSpPr>
        <p:spPr>
          <a:xfrm>
            <a:off x="7996242" y="2124822"/>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3" name="combo_publikum_gloregion" descr="38946bc2-606c-4c5a-859a-400a2dd5e162 combo_publikum_gloregion"/>
          <p:cNvSpPr/>
          <p:nvPr/>
        </p:nvSpPr>
        <p:spPr>
          <a:xfrm>
            <a:off x="7996242" y="233039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4" name="combo_publikum_minoritet" descr="98a97a7d-c665-46fe-9dc5-531f79db63b6 combo_publikum_minoritet"/>
          <p:cNvSpPr/>
          <p:nvPr/>
        </p:nvSpPr>
        <p:spPr>
          <a:xfrm>
            <a:off x="7996242" y="253597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combo_publikum_Q17_Q18" descr="2f240133-a23f-4cb8-b9e6-622e06c11f2a combo_publikum_Q17_Q18"/>
          <p:cNvSpPr/>
          <p:nvPr/>
        </p:nvSpPr>
        <p:spPr>
          <a:xfrm>
            <a:off x="7996242" y="274155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6" name="combo_publikum_Q17b" descr="7ba7847d-297b-4c49-95da-6b94d500600b combo_publikum_Q17b"/>
          <p:cNvSpPr/>
          <p:nvPr/>
        </p:nvSpPr>
        <p:spPr>
          <a:xfrm>
            <a:off x="7996242" y="294712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7" name="&lt; Tilbake" descr="3650538e-fcfc-4a83-b4bc-6a16524d44ea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18" name="List.box" descr="61e65386-52ea-4a96-ae7a-ac797e6d579f List.box"/>
          <p:cNvSpPr/>
          <p:nvPr/>
        </p:nvSpPr>
        <p:spPr>
          <a:xfrm>
            <a:off x="8064038" y="3372864"/>
            <a:ext cx="763586" cy="235498"/>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2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19" name="(empty)" descr="d9bb8de6-e431-40d2-8daf-bb9fec455275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0" name="Shape" descr="39dace80-627f-4572-8a95-41ab6d424bd0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21" name="PUBLIKUM" descr="78e3ddf7-6884-4156-a15c-921da7162e61 PUBLIKUM"/>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PUBLIKUM</a:t>
            </a:r>
          </a:p>
        </p:txBody>
      </p:sp>
      <p:sp>
        <p:nvSpPr>
          <p:cNvPr id="22" name="combo_publikum_region21" descr="f927598a-7c79-4472-96c0-d71e4882fdfc combo_publikum_region21"/>
          <p:cNvSpPr/>
          <p:nvPr/>
        </p:nvSpPr>
        <p:spPr>
          <a:xfrm>
            <a:off x="7996242" y="1096942"/>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sp>
        <p:nvSpPr>
          <p:cNvPr id="23" name="(empty)" descr="89bdf937-738b-4bc9-b2df-27bebb864628 (empty)"/>
          <p:cNvSpPr/>
          <p:nvPr/>
        </p:nvSpPr>
        <p:spPr>
          <a:xfrm>
            <a:off x="214090" y="216171"/>
            <a:ext cx="7357542" cy="428179"/>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4" name="Kjønn, alder &amp; ge..." descr="aeb1f75b-d01c-4f5e-a9c7-5c714d3dc716 Kjønn, alder &amp; ge..."/>
          <p:cNvSpPr/>
          <p:nvPr/>
        </p:nvSpPr>
        <p:spPr>
          <a:xfrm>
            <a:off x="321134" y="273262"/>
            <a:ext cx="1855442" cy="145617"/>
          </a:xfrm>
          <a:prstGeom prst="rect">
            <a:avLst/>
          </a:prstGeom>
          <a:solidFill>
            <a:srgbClr val="FFFFFF">
              <a:alpha val="0"/>
            </a:srgbClr>
          </a:solidFill>
        </p:spPr>
        <p:txBody>
          <a:bodyPr lIns="0" tIns="0" rIns="0" bIns="0" anchor="t">
            <a:spAutoFit/>
          </a:bodyPr>
          <a:lstStyle/>
          <a:p>
            <a:pPr>
              <a:lnSpc>
                <a:spcPct val="114583"/>
              </a:lnSpc>
            </a:pPr>
            <a:r>
              <a:rPr sz="899" dirty="0">
                <a:solidFill>
                  <a:srgbClr val="FFFFFF"/>
                </a:solidFill>
                <a:latin typeface="Arial"/>
              </a:rPr>
              <a:t>Kjønn, alder &amp; geografi</a:t>
            </a:r>
          </a:p>
        </p:txBody>
      </p:sp>
      <p:sp>
        <p:nvSpPr>
          <p:cNvPr id="25" name="(empty)" descr="2efddbfd-86ab-46c2-b832-49d4d2709f60 (empty)"/>
          <p:cNvSpPr/>
          <p:nvPr/>
        </p:nvSpPr>
        <p:spPr>
          <a:xfrm>
            <a:off x="213010" y="851303"/>
            <a:ext cx="3625249" cy="1919669"/>
          </a:xfrm>
          <a:prstGeom prst="rect">
            <a:avLst/>
          </a:prstGeom>
          <a:solidFill>
            <a:srgbClr val="FFFFFF">
              <a:alpha val="14902"/>
            </a:srgbClr>
          </a:solidFill>
        </p:spPr>
        <p:txBody>
          <a:bodyPr lIns="71363" tIns="71363" rIns="71363" bIns="71363" anchor="ctr">
            <a:noAutofit/>
          </a:bodyPr>
          <a:lstStyle/>
          <a:p>
            <a:pPr algn="ctr">
              <a:lnSpc>
                <a:spcPct val="114583"/>
              </a:lnSpc>
            </a:pPr>
            <a:r>
              <a:rPr sz="1049" dirty="0">
                <a:solidFill>
                  <a:srgbClr val="FFFFFF"/>
                </a:solidFill>
                <a:latin typeface="Open Sans"/>
              </a:rPr>
              <a:t>﻿</a:t>
            </a:r>
          </a:p>
        </p:txBody>
      </p:sp>
      <p:pic>
        <p:nvPicPr>
          <p:cNvPr id="26" name="viz.37" descr="64532185-c851-4c23-88b0-86ce85e12ff7 viz.37"/>
          <p:cNvPicPr>
            <a:picLocks noChangeAspect="1"/>
          </p:cNvPicPr>
          <p:nvPr/>
        </p:nvPicPr>
        <p:blipFill>
          <a:blip r:embed="rId3" cstate="print"/>
          <a:stretch>
            <a:fillRect/>
          </a:stretch>
        </p:blipFill>
        <p:spPr>
          <a:xfrm>
            <a:off x="712552" y="1093938"/>
            <a:ext cx="2676119" cy="1648489"/>
          </a:xfrm>
          <a:prstGeom prst="rect">
            <a:avLst/>
          </a:prstGeom>
        </p:spPr>
      </p:pic>
      <p:sp>
        <p:nvSpPr>
          <p:cNvPr id="27" name="(empty)" descr="b82e8e91-8e6b-4055-a57b-046b2a72f779 (empty)"/>
          <p:cNvSpPr/>
          <p:nvPr/>
        </p:nvSpPr>
        <p:spPr>
          <a:xfrm>
            <a:off x="214629" y="2999728"/>
            <a:ext cx="7357542" cy="1905396"/>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8" name="(empty)" descr="1ab79bc2-857e-469b-bd3a-bacbc690e2ac (empty)"/>
          <p:cNvSpPr/>
          <p:nvPr/>
        </p:nvSpPr>
        <p:spPr>
          <a:xfrm>
            <a:off x="-514354" y="4081703"/>
            <a:ext cx="3518204" cy="1912533"/>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pic>
        <p:nvPicPr>
          <p:cNvPr id="29" name="viz.38" descr="73a70005-68eb-42f4-a37e-799fc2362391 viz.38"/>
          <p:cNvPicPr>
            <a:picLocks noChangeAspect="1"/>
          </p:cNvPicPr>
          <p:nvPr/>
        </p:nvPicPr>
        <p:blipFill>
          <a:blip r:embed="rId4" cstate="print"/>
          <a:stretch>
            <a:fillRect/>
          </a:stretch>
        </p:blipFill>
        <p:spPr>
          <a:xfrm>
            <a:off x="712552" y="3095567"/>
            <a:ext cx="5944552" cy="1741261"/>
          </a:xfrm>
          <a:prstGeom prst="rect">
            <a:avLst/>
          </a:prstGeom>
        </p:spPr>
      </p:pic>
      <p:sp>
        <p:nvSpPr>
          <p:cNvPr id="30" name="Hvordan vil du be..." descr="51751fa8-2783-4096-81ed-02a54f330706 Hvordan vil du be..."/>
          <p:cNvSpPr/>
          <p:nvPr/>
        </p:nvSpPr>
        <p:spPr>
          <a:xfrm>
            <a:off x="335407" y="958348"/>
            <a:ext cx="1691307"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Hvordan vil du beskrive deg selv?</a:t>
            </a:r>
          </a:p>
        </p:txBody>
      </p:sp>
      <p:sp>
        <p:nvSpPr>
          <p:cNvPr id="31" name="Bor du i Norge?" descr="27bba667-c467-48ac-8c14-c1a9f9cd346d Bor du i Norge?"/>
          <p:cNvSpPr/>
          <p:nvPr/>
        </p:nvSpPr>
        <p:spPr>
          <a:xfrm>
            <a:off x="4160472" y="951211"/>
            <a:ext cx="670814"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Bor du i Norge?</a:t>
            </a:r>
          </a:p>
        </p:txBody>
      </p:sp>
      <p:sp>
        <p:nvSpPr>
          <p:cNvPr id="32" name="Hvilket år er du ..." descr="35db3bf6-d0c4-4bad-bb5d-6db67f82d6fb Hvilket år er du ..."/>
          <p:cNvSpPr/>
          <p:nvPr/>
        </p:nvSpPr>
        <p:spPr>
          <a:xfrm>
            <a:off x="321135" y="3095567"/>
            <a:ext cx="2262212"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Hvilket år er du født? </a:t>
            </a:r>
          </a:p>
        </p:txBody>
      </p:sp>
      <p:sp>
        <p:nvSpPr>
          <p:cNvPr id="33" name="calc.99" descr="46958d83-d079-4225-a029-a9aaf78bde17 calc.99"/>
          <p:cNvSpPr/>
          <p:nvPr/>
        </p:nvSpPr>
        <p:spPr>
          <a:xfrm>
            <a:off x="2148031" y="958347"/>
            <a:ext cx="1584262" cy="171272"/>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474</a:t>
            </a:r>
          </a:p>
        </p:txBody>
      </p:sp>
      <p:sp>
        <p:nvSpPr>
          <p:cNvPr id="34" name="calc.100" descr="78475078-e021-4672-a3ad-0e5f1f02dcf7 calc.100"/>
          <p:cNvSpPr/>
          <p:nvPr/>
        </p:nvSpPr>
        <p:spPr>
          <a:xfrm>
            <a:off x="5858916" y="3095567"/>
            <a:ext cx="1598535" cy="171272"/>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474</a:t>
            </a:r>
          </a:p>
        </p:txBody>
      </p:sp>
      <p:sp>
        <p:nvSpPr>
          <p:cNvPr id="35" name="calc.101" descr="79cf9c91-6817-4c12-8813-1e695ff5ea03 calc.101"/>
          <p:cNvSpPr/>
          <p:nvPr/>
        </p:nvSpPr>
        <p:spPr>
          <a:xfrm>
            <a:off x="5994506" y="965484"/>
            <a:ext cx="1462945" cy="171272"/>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474</a:t>
            </a:r>
          </a:p>
        </p:txBody>
      </p:sp>
      <p:pic>
        <p:nvPicPr>
          <p:cNvPr id="36" name="viz.39" descr="1a31575b-7547-4690-925b-3a54ea1e1d28 viz.39"/>
          <p:cNvPicPr>
            <a:picLocks noChangeAspect="1"/>
          </p:cNvPicPr>
          <p:nvPr/>
        </p:nvPicPr>
        <p:blipFill>
          <a:blip r:embed="rId5" cstate="print"/>
          <a:stretch>
            <a:fillRect/>
          </a:stretch>
        </p:blipFill>
        <p:spPr>
          <a:xfrm>
            <a:off x="4395971" y="1097505"/>
            <a:ext cx="2925890" cy="1641353"/>
          </a:xfrm>
          <a:prstGeom prst="rect">
            <a:avLst/>
          </a:prstGeom>
        </p:spPr>
      </p:pic>
      <p:pic>
        <p:nvPicPr>
          <p:cNvPr id="37" name="1-1" descr="cb1781aa-95f9-42d4-9b22-04569376cb0b 1-1"/>
          <p:cNvPicPr>
            <a:picLocks noChangeAspect="1"/>
          </p:cNvPicPr>
          <p:nvPr/>
        </p:nvPicPr>
        <p:blipFill>
          <a:blip r:embed="rId6" cstate="print"/>
          <a:stretch>
            <a:fillRect/>
          </a:stretch>
        </p:blipFill>
        <p:spPr>
          <a:xfrm>
            <a:off x="-299725" y="101990"/>
            <a:ext cx="299725" cy="5031103"/>
          </a:xfrm>
          <a:prstGeom prst="rect">
            <a:avLst/>
          </a:prstGeom>
        </p:spPr>
      </p:pic>
      <p:sp>
        <p:nvSpPr>
          <p:cNvPr id="38" name="KJØNN, ALDER &amp; GE..." descr="53876621-8a5d-4ce5-b985-0a77677aef25 KJØNN, ALDER &amp; GE..."/>
          <p:cNvSpPr/>
          <p:nvPr/>
        </p:nvSpPr>
        <p:spPr>
          <a:xfrm rot="16200000">
            <a:off x="-2337238" y="2530702"/>
            <a:ext cx="4388835"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rPr>
              <a:t>KJØNN, ALDER &amp; GEOGRAFI</a:t>
            </a:r>
          </a:p>
        </p:txBody>
      </p:sp>
      <p:sp>
        <p:nvSpPr>
          <p:cNvPr id="39" name="Kjønn, alder &amp; ge..." descr="92d6eaf3-a5d0-4f1a-88c4-b935103a0772 Kjønn, alder &amp; ge..."/>
          <p:cNvSpPr/>
          <p:nvPr/>
        </p:nvSpPr>
        <p:spPr>
          <a:xfrm>
            <a:off x="7999811" y="4640687"/>
            <a:ext cx="913448" cy="2654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Kjønn, alder </a:t>
            </a:r>
          </a:p>
          <a:p>
            <a:pPr algn="ctr">
              <a:lnSpc>
                <a:spcPct val="114583"/>
              </a:lnSpc>
            </a:pPr>
            <a:r>
              <a:rPr sz="749" dirty="0">
                <a:solidFill>
                  <a:srgbClr val="FFFFFF"/>
                </a:solidFill>
                <a:latin typeface="Arial"/>
              </a:rPr>
              <a:t>&amp; geografi</a:t>
            </a:r>
          </a:p>
        </p:txBody>
      </p:sp>
      <p:pic>
        <p:nvPicPr>
          <p:cNvPr id="40" name="arc" descr="72f94ecb-9202-4a95-a520-dcb98b3ff422 arc"/>
          <p:cNvPicPr>
            <a:picLocks noChangeAspect="1"/>
          </p:cNvPicPr>
          <p:nvPr/>
        </p:nvPicPr>
        <p:blipFill>
          <a:blip r:embed="rId7" cstate="print"/>
          <a:stretch>
            <a:fillRect/>
          </a:stretch>
        </p:blipFill>
        <p:spPr>
          <a:xfrm>
            <a:off x="8206764" y="4005555"/>
            <a:ext cx="456724" cy="456724"/>
          </a:xfrm>
          <a:prstGeom prst="rect">
            <a:avLst/>
          </a:prstGeom>
        </p:spPr>
      </p:pic>
      <p:sp>
        <p:nvSpPr>
          <p:cNvPr id="41" name="calc.1" descr="134c827e-8333-4dfe-8266-6351210097b6 calc.1"/>
          <p:cNvSpPr/>
          <p:nvPr/>
        </p:nvSpPr>
        <p:spPr>
          <a:xfrm>
            <a:off x="6494048" y="4501529"/>
            <a:ext cx="963403" cy="677950"/>
          </a:xfrm>
          <a:prstGeom prst="rect">
            <a:avLst/>
          </a:prstGeom>
          <a:noFill/>
        </p:spPr>
        <p:txBody>
          <a:bodyPr lIns="0" tIns="11418" rIns="0" bIns="0" anchor="t">
            <a:noAutofit/>
          </a:bodyPr>
          <a:lstStyle/>
          <a:p>
            <a:pPr algn="r">
              <a:buNone/>
              <a:defRPr sz="2400" b="1" i="0" u="none" strike="noStrike" kern="1200" baseline="0">
                <a:solidFill>
                  <a:srgbClr val="FFFFFF"/>
                </a:solidFill>
                <a:latin typeface="Arial"/>
                <a:ea typeface="+mn-ea"/>
                <a:cs typeface="+mn-cs"/>
              </a:defRPr>
            </a:pPr>
            <a:r>
              <a:rPr sz="1798"/>
              <a:t>40</a:t>
            </a:r>
          </a:p>
        </p:txBody>
      </p:sp>
      <p:sp>
        <p:nvSpPr>
          <p:cNvPr id="42" name="Gjennomsnittsalder:" descr="53c86dde-3492-4cfd-8ac9-de260841464c Gjennomsnittsalder:"/>
          <p:cNvSpPr/>
          <p:nvPr/>
        </p:nvSpPr>
        <p:spPr>
          <a:xfrm>
            <a:off x="6244277" y="4158986"/>
            <a:ext cx="1213174" cy="312509"/>
          </a:xfrm>
          <a:prstGeom prst="rect">
            <a:avLst/>
          </a:prstGeom>
          <a:noFill/>
        </p:spPr>
        <p:txBody>
          <a:bodyPr lIns="0" tIns="11418" rIns="0" bIns="0" anchor="t">
            <a:spAutoFit/>
          </a:bodyPr>
          <a:lstStyle/>
          <a:p>
            <a:pPr algn="r">
              <a:lnSpc>
                <a:spcPct val="114583"/>
              </a:lnSpc>
            </a:pPr>
            <a:r>
              <a:rPr sz="1049" dirty="0">
                <a:solidFill>
                  <a:srgbClr val="FFFFFF"/>
                </a:solidFill>
                <a:latin typeface="Open Sans"/>
              </a:rPr>
              <a:t>﻿</a:t>
            </a:r>
          </a:p>
          <a:p>
            <a:pPr algn="r"/>
            <a:r>
              <a:rPr sz="749" dirty="0">
                <a:solidFill>
                  <a:srgbClr val="FFFFFF"/>
                </a:solidFill>
                <a:latin typeface="Arial"/>
              </a:rPr>
              <a:t>Gjennomsnittsalder:</a:t>
            </a:r>
          </a:p>
        </p:txBody>
      </p:sp>
      <p:sp>
        <p:nvSpPr>
          <p:cNvPr id="43" name="comboarray.8" descr="6a6a3ed6-18fa-430f-9c69-5029d3ed1cb0 comboarray.8"/>
          <p:cNvSpPr/>
          <p:nvPr/>
        </p:nvSpPr>
        <p:spPr>
          <a:xfrm>
            <a:off x="328270" y="465942"/>
            <a:ext cx="7122044" cy="271180"/>
          </a:xfrm>
          <a:prstGeom prst="rect">
            <a:avLst/>
          </a:prstGeom>
          <a:noFill/>
        </p:spPr>
        <p:txBody>
          <a:bodyPr lIns="0" tIns="11418" rIns="0" bIns="0" anchor="t">
            <a:noAutofit/>
          </a:bodyPr>
          <a:lstStyle/>
          <a:p>
            <a:pPr algn="l">
              <a:buNone/>
              <a:defRPr sz="800" b="0" i="0" u="none" strike="noStrike" kern="1200" baseline="0">
                <a:solidFill>
                  <a:srgbClr val="FFFFFF"/>
                </a:solidFill>
                <a:latin typeface="Arial"/>
                <a:ea typeface="+mn-ea"/>
                <a:cs typeface="+mn-cs"/>
              </a:defRPr>
            </a:pPr>
            <a:r>
              <a:rPr sz="599"/>
              <a:t>Valgt dato: fra 2022-01-01 til 2023-12-31 Historisk museum</a:t>
            </a:r>
          </a:p>
        </p:txBody>
      </p:sp>
      <p:sp>
        <p:nvSpPr>
          <p:cNvPr id="44" name="Ellipse 43">
            <a:extLst>
              <a:ext uri="{FF2B5EF4-FFF2-40B4-BE49-F238E27FC236}">
                <a16:creationId xmlns:a16="http://schemas.microsoft.com/office/drawing/2014/main" id="{B9536653-BBD6-683D-BB83-B116417A09AC}"/>
              </a:ext>
            </a:extLst>
          </p:cNvPr>
          <p:cNvSpPr/>
          <p:nvPr/>
        </p:nvSpPr>
        <p:spPr>
          <a:xfrm>
            <a:off x="6975749" y="913543"/>
            <a:ext cx="566799" cy="2232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6" name="Ellipse 45">
            <a:extLst>
              <a:ext uri="{FF2B5EF4-FFF2-40B4-BE49-F238E27FC236}">
                <a16:creationId xmlns:a16="http://schemas.microsoft.com/office/drawing/2014/main" id="{45D637B1-C670-D5FB-A174-752F35E13751}"/>
              </a:ext>
            </a:extLst>
          </p:cNvPr>
          <p:cNvSpPr/>
          <p:nvPr/>
        </p:nvSpPr>
        <p:spPr>
          <a:xfrm>
            <a:off x="4074838" y="958347"/>
            <a:ext cx="820676" cy="1641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7" name="Ellipse 46">
            <a:extLst>
              <a:ext uri="{FF2B5EF4-FFF2-40B4-BE49-F238E27FC236}">
                <a16:creationId xmlns:a16="http://schemas.microsoft.com/office/drawing/2014/main" id="{D7CC82AA-FCC4-024B-AFD0-2A5A2034EB45}"/>
              </a:ext>
            </a:extLst>
          </p:cNvPr>
          <p:cNvSpPr/>
          <p:nvPr/>
        </p:nvSpPr>
        <p:spPr>
          <a:xfrm>
            <a:off x="4895514" y="1302518"/>
            <a:ext cx="508999" cy="2055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8" name="Rektangel: avrundede hjørner 47">
            <a:extLst>
              <a:ext uri="{FF2B5EF4-FFF2-40B4-BE49-F238E27FC236}">
                <a16:creationId xmlns:a16="http://schemas.microsoft.com/office/drawing/2014/main" id="{E35EDB29-2DF9-34CA-7445-78FF3AD7BDFE}"/>
              </a:ext>
            </a:extLst>
          </p:cNvPr>
          <p:cNvSpPr/>
          <p:nvPr/>
        </p:nvSpPr>
        <p:spPr>
          <a:xfrm>
            <a:off x="1719618" y="427008"/>
            <a:ext cx="677839" cy="19553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ktangel: avrundede hjørner 48">
            <a:extLst>
              <a:ext uri="{FF2B5EF4-FFF2-40B4-BE49-F238E27FC236}">
                <a16:creationId xmlns:a16="http://schemas.microsoft.com/office/drawing/2014/main" id="{A89694C4-E6E2-0E4D-A8E7-BE760F763245}"/>
              </a:ext>
            </a:extLst>
          </p:cNvPr>
          <p:cNvSpPr/>
          <p:nvPr/>
        </p:nvSpPr>
        <p:spPr>
          <a:xfrm>
            <a:off x="6494048" y="4238897"/>
            <a:ext cx="1098993" cy="6662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37959ae7-bd4f-4952-91bc-9d19670e2818 picture"/>
          <p:cNvPicPr>
            <a:picLocks noChangeAspect="1"/>
          </p:cNvPicPr>
          <p:nvPr/>
        </p:nvPicPr>
        <p:blipFill>
          <a:blip r:embed="rId2" cstate="print"/>
          <a:stretch>
            <a:fillRect/>
          </a:stretch>
        </p:blipFill>
        <p:spPr>
          <a:xfrm>
            <a:off x="0" y="9218"/>
            <a:ext cx="9148758" cy="5123875"/>
          </a:xfrm>
          <a:prstGeom prst="rect">
            <a:avLst/>
          </a:prstGeom>
        </p:spPr>
      </p:pic>
      <p:sp>
        <p:nvSpPr>
          <p:cNvPr id="3" name="combo_publikum_Alder" descr="a6ea9479-3015-44be-a6ce-008dcfd3cf62 combo_publikum_Alder"/>
          <p:cNvSpPr/>
          <p:nvPr/>
        </p:nvSpPr>
        <p:spPr>
          <a:xfrm>
            <a:off x="7996242" y="48021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4" name="Shape" descr="8b0ff44e-df8c-4aab-8409-cf1961cdb218 Shape"/>
          <p:cNvSpPr/>
          <p:nvPr/>
        </p:nvSpPr>
        <p:spPr>
          <a:xfrm flipH="1" flipV="1">
            <a:off x="7792858" y="187625"/>
            <a:ext cx="7136" cy="520951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5" name="Filtersegment" descr="f90918b1-9598-41d8-997c-393dd1e254e3 Filtersegment"/>
          <p:cNvSpPr/>
          <p:nvPr/>
        </p:nvSpPr>
        <p:spPr>
          <a:xfrm>
            <a:off x="7785721" y="166216"/>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6" name="combo_publikum_Gender" descr="3d8ffd12-18a1-4a80-a9c1-a07806670082 combo_publikum_Gender"/>
          <p:cNvSpPr/>
          <p:nvPr/>
        </p:nvSpPr>
        <p:spPr>
          <a:xfrm>
            <a:off x="7996242" y="68579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7" name="combo_publikum_Region" descr="37f29585-1511-4c96-8282-b0eb190788fc combo_publikum_Region"/>
          <p:cNvSpPr/>
          <p:nvPr/>
        </p:nvSpPr>
        <p:spPr>
          <a:xfrm>
            <a:off x="7996242" y="89136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_publikum_Q11" descr="fc590df3-09aa-4db6-a900-42b9ef9fd45a combo_publikum_Q11"/>
          <p:cNvSpPr/>
          <p:nvPr/>
        </p:nvSpPr>
        <p:spPr>
          <a:xfrm>
            <a:off x="7996242" y="130251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9" name="combo_publikum_inntekt" descr="596534a4-8cc5-4b32-9699-a1d83e75552e combo_publikum_inntekt"/>
          <p:cNvSpPr/>
          <p:nvPr/>
        </p:nvSpPr>
        <p:spPr>
          <a:xfrm>
            <a:off x="7996242" y="150809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0" name="combo_publikum_Q15" descr="18a8c83a-b3e8-44cb-9224-e4365f072162 combo_publikum_Q15"/>
          <p:cNvSpPr/>
          <p:nvPr/>
        </p:nvSpPr>
        <p:spPr>
          <a:xfrm>
            <a:off x="7996242" y="171367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1" name="combo_publikum_Q7real" descr="3924c3ab-a9f6-4f16-b01c-3de341911d1e combo_publikum_Q7real"/>
          <p:cNvSpPr/>
          <p:nvPr/>
        </p:nvSpPr>
        <p:spPr>
          <a:xfrm>
            <a:off x="7996242" y="191924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combo_publikum_Q9real" descr="91917dca-184f-4123-a4ac-3bd4a74ba205 combo_publikum_Q9real"/>
          <p:cNvSpPr/>
          <p:nvPr/>
        </p:nvSpPr>
        <p:spPr>
          <a:xfrm>
            <a:off x="7996242" y="2124822"/>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3" name="combo_publikum_gloregion" descr="38946bc2-606c-4c5a-859a-400a2dd5e162 combo_publikum_gloregion"/>
          <p:cNvSpPr/>
          <p:nvPr/>
        </p:nvSpPr>
        <p:spPr>
          <a:xfrm>
            <a:off x="7996242" y="233039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4" name="combo_publikum_minoritet" descr="98a97a7d-c665-46fe-9dc5-531f79db63b6 combo_publikum_minoritet"/>
          <p:cNvSpPr/>
          <p:nvPr/>
        </p:nvSpPr>
        <p:spPr>
          <a:xfrm>
            <a:off x="7996242" y="253597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combo_publikum_Q17_Q18" descr="2f240133-a23f-4cb8-b9e6-622e06c11f2a combo_publikum_Q17_Q18"/>
          <p:cNvSpPr/>
          <p:nvPr/>
        </p:nvSpPr>
        <p:spPr>
          <a:xfrm>
            <a:off x="7996242" y="274155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6" name="combo_publikum_Q17b" descr="7ba7847d-297b-4c49-95da-6b94d500600b combo_publikum_Q17b"/>
          <p:cNvSpPr/>
          <p:nvPr/>
        </p:nvSpPr>
        <p:spPr>
          <a:xfrm>
            <a:off x="7996242" y="294712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7" name="&lt; Tilbake" descr="3650538e-fcfc-4a83-b4bc-6a16524d44ea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18" name="List.box" descr="61e65386-52ea-4a96-ae7a-ac797e6d579f List.box"/>
          <p:cNvSpPr/>
          <p:nvPr/>
        </p:nvSpPr>
        <p:spPr>
          <a:xfrm>
            <a:off x="8064038" y="3372864"/>
            <a:ext cx="763586" cy="235498"/>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20000"/>
          </a:bodyPr>
          <a:lstStyle/>
          <a:p>
            <a:pPr>
              <a:tabLst>
                <a:tab pos="706476" algn="l"/>
              </a:tabLst>
            </a:pPr>
            <a:r>
              <a:rPr sz="749" dirty="0">
                <a:solidFill>
                  <a:srgbClr val="FFFFFF"/>
                </a:solidFill>
                <a:latin typeface="Open Sans"/>
              </a:rPr>
              <a:t>On	​</a:t>
            </a:r>
          </a:p>
          <a:p>
            <a:pPr>
              <a:tabLst>
                <a:tab pos="706476" algn="l"/>
              </a:tabLst>
            </a:pPr>
            <a:r>
              <a:rPr sz="749" dirty="0">
                <a:solidFill>
                  <a:srgbClr val="0B23E5"/>
                </a:solidFill>
                <a:highlight>
                  <a:srgbClr val="FFFFFF"/>
                </a:highlight>
                <a:latin typeface="Open Sans"/>
              </a:rPr>
              <a:t>Off	​</a:t>
            </a:r>
            <a:endParaRPr sz="749" dirty="0">
              <a:solidFill>
                <a:srgbClr val="0B23E5"/>
              </a:solidFill>
              <a:latin typeface="Open Sans"/>
            </a:endParaRPr>
          </a:p>
        </p:txBody>
      </p:sp>
      <p:sp>
        <p:nvSpPr>
          <p:cNvPr id="19" name="(empty)" descr="d9bb8de6-e431-40d2-8daf-bb9fec455275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0" name="Shape" descr="39dace80-627f-4572-8a95-41ab6d424bd0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21" name="PUBLIKUM" descr="78e3ddf7-6884-4156-a15c-921da7162e61 PUBLIKUM"/>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PUBLIKUM</a:t>
            </a:r>
          </a:p>
        </p:txBody>
      </p:sp>
      <p:sp>
        <p:nvSpPr>
          <p:cNvPr id="22" name="combo_publikum_region21" descr="f927598a-7c79-4472-96c0-d71e4882fdfc combo_publikum_region21"/>
          <p:cNvSpPr/>
          <p:nvPr/>
        </p:nvSpPr>
        <p:spPr>
          <a:xfrm>
            <a:off x="7996242" y="1096942"/>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sp>
        <p:nvSpPr>
          <p:cNvPr id="23" name="(empty)" descr="89bdf937-738b-4bc9-b2df-27bebb864628 (empty)"/>
          <p:cNvSpPr/>
          <p:nvPr/>
        </p:nvSpPr>
        <p:spPr>
          <a:xfrm>
            <a:off x="214090" y="216171"/>
            <a:ext cx="7357542" cy="428179"/>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4" name="Kjønn, alder &amp; ge..." descr="aeb1f75b-d01c-4f5e-a9c7-5c714d3dc716 Kjønn, alder &amp; ge..."/>
          <p:cNvSpPr/>
          <p:nvPr/>
        </p:nvSpPr>
        <p:spPr>
          <a:xfrm>
            <a:off x="321134" y="273262"/>
            <a:ext cx="1855442" cy="145617"/>
          </a:xfrm>
          <a:prstGeom prst="rect">
            <a:avLst/>
          </a:prstGeom>
          <a:solidFill>
            <a:srgbClr val="FFFFFF">
              <a:alpha val="0"/>
            </a:srgbClr>
          </a:solidFill>
        </p:spPr>
        <p:txBody>
          <a:bodyPr lIns="0" tIns="0" rIns="0" bIns="0" anchor="t">
            <a:spAutoFit/>
          </a:bodyPr>
          <a:lstStyle/>
          <a:p>
            <a:pPr>
              <a:lnSpc>
                <a:spcPct val="114583"/>
              </a:lnSpc>
            </a:pPr>
            <a:r>
              <a:rPr sz="899" dirty="0">
                <a:solidFill>
                  <a:srgbClr val="FFFFFF"/>
                </a:solidFill>
                <a:latin typeface="Arial"/>
              </a:rPr>
              <a:t>Kjønn, alder &amp; geografi</a:t>
            </a:r>
          </a:p>
        </p:txBody>
      </p:sp>
      <p:sp>
        <p:nvSpPr>
          <p:cNvPr id="25" name="(empty)" descr="2efddbfd-86ab-46c2-b832-49d4d2709f60 (empty)"/>
          <p:cNvSpPr/>
          <p:nvPr/>
        </p:nvSpPr>
        <p:spPr>
          <a:xfrm>
            <a:off x="213010" y="851303"/>
            <a:ext cx="3625249" cy="1919669"/>
          </a:xfrm>
          <a:prstGeom prst="rect">
            <a:avLst/>
          </a:prstGeom>
          <a:solidFill>
            <a:srgbClr val="FFFFFF">
              <a:alpha val="14902"/>
            </a:srgbClr>
          </a:solidFill>
        </p:spPr>
        <p:txBody>
          <a:bodyPr lIns="71363" tIns="71363" rIns="71363" bIns="71363" anchor="ctr">
            <a:noAutofit/>
          </a:bodyPr>
          <a:lstStyle/>
          <a:p>
            <a:pPr algn="ctr">
              <a:lnSpc>
                <a:spcPct val="114583"/>
              </a:lnSpc>
            </a:pPr>
            <a:r>
              <a:rPr sz="1049" dirty="0">
                <a:solidFill>
                  <a:srgbClr val="FFFFFF"/>
                </a:solidFill>
                <a:latin typeface="Open Sans"/>
              </a:rPr>
              <a:t>﻿</a:t>
            </a:r>
          </a:p>
        </p:txBody>
      </p:sp>
      <p:pic>
        <p:nvPicPr>
          <p:cNvPr id="26" name="viz.37" descr="64532185-c851-4c23-88b0-86ce85e12ff7 viz.37"/>
          <p:cNvPicPr>
            <a:picLocks noChangeAspect="1"/>
          </p:cNvPicPr>
          <p:nvPr/>
        </p:nvPicPr>
        <p:blipFill>
          <a:blip r:embed="rId3" cstate="print"/>
          <a:stretch>
            <a:fillRect/>
          </a:stretch>
        </p:blipFill>
        <p:spPr>
          <a:xfrm>
            <a:off x="712552" y="1093938"/>
            <a:ext cx="2676119" cy="1648489"/>
          </a:xfrm>
          <a:prstGeom prst="rect">
            <a:avLst/>
          </a:prstGeom>
        </p:spPr>
      </p:pic>
      <p:sp>
        <p:nvSpPr>
          <p:cNvPr id="27" name="(empty)" descr="b82e8e91-8e6b-4055-a57b-046b2a72f779 (empty)"/>
          <p:cNvSpPr/>
          <p:nvPr/>
        </p:nvSpPr>
        <p:spPr>
          <a:xfrm>
            <a:off x="214629" y="2999728"/>
            <a:ext cx="7357542" cy="1905396"/>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8" name="(empty)" descr="1ab79bc2-857e-469b-bd3a-bacbc690e2ac (empty)"/>
          <p:cNvSpPr/>
          <p:nvPr/>
        </p:nvSpPr>
        <p:spPr>
          <a:xfrm>
            <a:off x="4052348" y="858439"/>
            <a:ext cx="3518204" cy="1912533"/>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pic>
        <p:nvPicPr>
          <p:cNvPr id="29" name="viz.38" descr="73a70005-68eb-42f4-a37e-799fc2362391 viz.38"/>
          <p:cNvPicPr>
            <a:picLocks noChangeAspect="1"/>
          </p:cNvPicPr>
          <p:nvPr/>
        </p:nvPicPr>
        <p:blipFill>
          <a:blip r:embed="rId4" cstate="print"/>
          <a:stretch>
            <a:fillRect/>
          </a:stretch>
        </p:blipFill>
        <p:spPr>
          <a:xfrm>
            <a:off x="712552" y="3095567"/>
            <a:ext cx="5944552" cy="1741261"/>
          </a:xfrm>
          <a:prstGeom prst="rect">
            <a:avLst/>
          </a:prstGeom>
        </p:spPr>
      </p:pic>
      <p:sp>
        <p:nvSpPr>
          <p:cNvPr id="30" name="Hvordan vil du be..." descr="51751fa8-2783-4096-81ed-02a54f330706 Hvordan vil du be..."/>
          <p:cNvSpPr/>
          <p:nvPr/>
        </p:nvSpPr>
        <p:spPr>
          <a:xfrm>
            <a:off x="335407" y="958348"/>
            <a:ext cx="1691307"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Hvordan vil du beskrive deg selv?</a:t>
            </a:r>
          </a:p>
        </p:txBody>
      </p:sp>
      <p:sp>
        <p:nvSpPr>
          <p:cNvPr id="31" name="Bor du i Norge?" descr="27bba667-c467-48ac-8c14-c1a9f9cd346d Bor du i Norge?"/>
          <p:cNvSpPr/>
          <p:nvPr/>
        </p:nvSpPr>
        <p:spPr>
          <a:xfrm>
            <a:off x="4160472" y="951211"/>
            <a:ext cx="670814"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Bor du i Norge?</a:t>
            </a:r>
          </a:p>
        </p:txBody>
      </p:sp>
      <p:sp>
        <p:nvSpPr>
          <p:cNvPr id="32" name="Hvilket år er du ..." descr="35db3bf6-d0c4-4bad-bb5d-6db67f82d6fb Hvilket år er du ..."/>
          <p:cNvSpPr/>
          <p:nvPr/>
        </p:nvSpPr>
        <p:spPr>
          <a:xfrm>
            <a:off x="321135" y="3095567"/>
            <a:ext cx="2262212"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Hvilket år er du født? </a:t>
            </a:r>
          </a:p>
        </p:txBody>
      </p:sp>
      <p:sp>
        <p:nvSpPr>
          <p:cNvPr id="33" name="calc.99" descr="46958d83-d079-4225-a029-a9aaf78bde17 calc.99"/>
          <p:cNvSpPr/>
          <p:nvPr/>
        </p:nvSpPr>
        <p:spPr>
          <a:xfrm>
            <a:off x="2148031" y="958347"/>
            <a:ext cx="1584262" cy="171272"/>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1151</a:t>
            </a:r>
          </a:p>
        </p:txBody>
      </p:sp>
      <p:sp>
        <p:nvSpPr>
          <p:cNvPr id="34" name="calc.100" descr="78475078-e021-4672-a3ad-0e5f1f02dcf7 calc.100"/>
          <p:cNvSpPr/>
          <p:nvPr/>
        </p:nvSpPr>
        <p:spPr>
          <a:xfrm>
            <a:off x="5858916" y="3095567"/>
            <a:ext cx="1598535" cy="171272"/>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1151</a:t>
            </a:r>
          </a:p>
        </p:txBody>
      </p:sp>
      <p:sp>
        <p:nvSpPr>
          <p:cNvPr id="35" name="calc.101" descr="79cf9c91-6817-4c12-8813-1e695ff5ea03 calc.101"/>
          <p:cNvSpPr/>
          <p:nvPr/>
        </p:nvSpPr>
        <p:spPr>
          <a:xfrm>
            <a:off x="5994506" y="965484"/>
            <a:ext cx="1462945" cy="171272"/>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1151</a:t>
            </a:r>
          </a:p>
        </p:txBody>
      </p:sp>
      <p:pic>
        <p:nvPicPr>
          <p:cNvPr id="36" name="viz.39" descr="1a31575b-7547-4690-925b-3a54ea1e1d28 viz.39"/>
          <p:cNvPicPr>
            <a:picLocks noChangeAspect="1"/>
          </p:cNvPicPr>
          <p:nvPr/>
        </p:nvPicPr>
        <p:blipFill>
          <a:blip r:embed="rId5" cstate="print"/>
          <a:stretch>
            <a:fillRect/>
          </a:stretch>
        </p:blipFill>
        <p:spPr>
          <a:xfrm>
            <a:off x="4395971" y="1097505"/>
            <a:ext cx="2925890" cy="1641353"/>
          </a:xfrm>
          <a:prstGeom prst="rect">
            <a:avLst/>
          </a:prstGeom>
        </p:spPr>
      </p:pic>
      <p:pic>
        <p:nvPicPr>
          <p:cNvPr id="37" name="1-1" descr="cb1781aa-95f9-42d4-9b22-04569376cb0b 1-1"/>
          <p:cNvPicPr>
            <a:picLocks noChangeAspect="1"/>
          </p:cNvPicPr>
          <p:nvPr/>
        </p:nvPicPr>
        <p:blipFill>
          <a:blip r:embed="rId6" cstate="print"/>
          <a:stretch>
            <a:fillRect/>
          </a:stretch>
        </p:blipFill>
        <p:spPr>
          <a:xfrm>
            <a:off x="-299725" y="101990"/>
            <a:ext cx="299725" cy="5031103"/>
          </a:xfrm>
          <a:prstGeom prst="rect">
            <a:avLst/>
          </a:prstGeom>
        </p:spPr>
      </p:pic>
      <p:sp>
        <p:nvSpPr>
          <p:cNvPr id="38" name="KJØNN, ALDER &amp; GE..." descr="53876621-8a5d-4ce5-b985-0a77677aef25 KJØNN, ALDER &amp; GE..."/>
          <p:cNvSpPr/>
          <p:nvPr/>
        </p:nvSpPr>
        <p:spPr>
          <a:xfrm rot="16200000">
            <a:off x="-2337238" y="2530702"/>
            <a:ext cx="4388835"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rPr>
              <a:t>KJØNN, ALDER &amp; GEOGRAFI</a:t>
            </a:r>
          </a:p>
        </p:txBody>
      </p:sp>
      <p:sp>
        <p:nvSpPr>
          <p:cNvPr id="39" name="Kjønn, alder &amp; ge..." descr="92d6eaf3-a5d0-4f1a-88c4-b935103a0772 Kjønn, alder &amp; ge..."/>
          <p:cNvSpPr/>
          <p:nvPr/>
        </p:nvSpPr>
        <p:spPr>
          <a:xfrm>
            <a:off x="7999811" y="4640687"/>
            <a:ext cx="913448" cy="2654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Kjønn, alder </a:t>
            </a:r>
          </a:p>
          <a:p>
            <a:pPr algn="ctr">
              <a:lnSpc>
                <a:spcPct val="114583"/>
              </a:lnSpc>
            </a:pPr>
            <a:r>
              <a:rPr sz="749" dirty="0">
                <a:solidFill>
                  <a:srgbClr val="FFFFFF"/>
                </a:solidFill>
                <a:latin typeface="Arial"/>
              </a:rPr>
              <a:t>&amp; geografi</a:t>
            </a:r>
          </a:p>
        </p:txBody>
      </p:sp>
      <p:pic>
        <p:nvPicPr>
          <p:cNvPr id="40" name="arc" descr="72f94ecb-9202-4a95-a520-dcb98b3ff422 arc"/>
          <p:cNvPicPr>
            <a:picLocks noChangeAspect="1"/>
          </p:cNvPicPr>
          <p:nvPr/>
        </p:nvPicPr>
        <p:blipFill>
          <a:blip r:embed="rId7" cstate="print"/>
          <a:stretch>
            <a:fillRect/>
          </a:stretch>
        </p:blipFill>
        <p:spPr>
          <a:xfrm>
            <a:off x="8206764" y="4005555"/>
            <a:ext cx="456724" cy="456724"/>
          </a:xfrm>
          <a:prstGeom prst="rect">
            <a:avLst/>
          </a:prstGeom>
        </p:spPr>
      </p:pic>
      <p:sp>
        <p:nvSpPr>
          <p:cNvPr id="41" name="calc.1" descr="134c827e-8333-4dfe-8266-6351210097b6 calc.1"/>
          <p:cNvSpPr/>
          <p:nvPr/>
        </p:nvSpPr>
        <p:spPr>
          <a:xfrm>
            <a:off x="6494048" y="4501529"/>
            <a:ext cx="963403" cy="677950"/>
          </a:xfrm>
          <a:prstGeom prst="rect">
            <a:avLst/>
          </a:prstGeom>
          <a:noFill/>
        </p:spPr>
        <p:txBody>
          <a:bodyPr lIns="0" tIns="11418" rIns="0" bIns="0" anchor="t">
            <a:noAutofit/>
          </a:bodyPr>
          <a:lstStyle/>
          <a:p>
            <a:pPr algn="r">
              <a:buNone/>
              <a:defRPr sz="2400" b="1" i="0" u="none" strike="noStrike" kern="1200" baseline="0">
                <a:solidFill>
                  <a:srgbClr val="FFFFFF"/>
                </a:solidFill>
                <a:latin typeface="Arial"/>
                <a:ea typeface="+mn-ea"/>
                <a:cs typeface="+mn-cs"/>
              </a:defRPr>
            </a:pPr>
            <a:r>
              <a:rPr sz="1798"/>
              <a:t>50</a:t>
            </a:r>
          </a:p>
        </p:txBody>
      </p:sp>
      <p:sp>
        <p:nvSpPr>
          <p:cNvPr id="42" name="Gjennomsnittsalder:" descr="53c86dde-3492-4cfd-8ac9-de260841464c Gjennomsnittsalder:"/>
          <p:cNvSpPr/>
          <p:nvPr/>
        </p:nvSpPr>
        <p:spPr>
          <a:xfrm>
            <a:off x="6244277" y="4158986"/>
            <a:ext cx="1213174" cy="312509"/>
          </a:xfrm>
          <a:prstGeom prst="rect">
            <a:avLst/>
          </a:prstGeom>
          <a:noFill/>
        </p:spPr>
        <p:txBody>
          <a:bodyPr lIns="0" tIns="11418" rIns="0" bIns="0" anchor="t">
            <a:spAutoFit/>
          </a:bodyPr>
          <a:lstStyle/>
          <a:p>
            <a:pPr algn="r">
              <a:lnSpc>
                <a:spcPct val="114583"/>
              </a:lnSpc>
            </a:pPr>
            <a:r>
              <a:rPr sz="1049" dirty="0">
                <a:solidFill>
                  <a:srgbClr val="FFFFFF"/>
                </a:solidFill>
                <a:latin typeface="Open Sans"/>
              </a:rPr>
              <a:t>﻿</a:t>
            </a:r>
          </a:p>
          <a:p>
            <a:pPr algn="r"/>
            <a:r>
              <a:rPr sz="749" dirty="0">
                <a:solidFill>
                  <a:srgbClr val="FFFFFF"/>
                </a:solidFill>
                <a:latin typeface="Arial"/>
              </a:rPr>
              <a:t>Gjennomsnittsalder:</a:t>
            </a:r>
          </a:p>
        </p:txBody>
      </p:sp>
      <p:sp>
        <p:nvSpPr>
          <p:cNvPr id="43" name="comboarray.8" descr="6a6a3ed6-18fa-430f-9c69-5029d3ed1cb0 comboarray.8"/>
          <p:cNvSpPr/>
          <p:nvPr/>
        </p:nvSpPr>
        <p:spPr>
          <a:xfrm>
            <a:off x="328270" y="465942"/>
            <a:ext cx="7122044" cy="271180"/>
          </a:xfrm>
          <a:prstGeom prst="rect">
            <a:avLst/>
          </a:prstGeom>
          <a:noFill/>
        </p:spPr>
        <p:txBody>
          <a:bodyPr lIns="0" tIns="11418" rIns="0" bIns="0" anchor="t">
            <a:noAutofit/>
          </a:bodyPr>
          <a:lstStyle/>
          <a:p>
            <a:pPr algn="l">
              <a:buNone/>
              <a:defRPr sz="800" b="0" i="0" u="none" strike="noStrike" kern="1200" baseline="0">
                <a:solidFill>
                  <a:srgbClr val="FFFFFF"/>
                </a:solidFill>
                <a:latin typeface="Arial"/>
                <a:ea typeface="+mn-ea"/>
                <a:cs typeface="+mn-cs"/>
              </a:defRPr>
            </a:pPr>
            <a:r>
              <a:rPr sz="599" dirty="0" err="1"/>
              <a:t>Valgt</a:t>
            </a:r>
            <a:r>
              <a:rPr sz="599" dirty="0"/>
              <a:t> </a:t>
            </a:r>
            <a:r>
              <a:rPr sz="599" dirty="0" err="1"/>
              <a:t>dato</a:t>
            </a:r>
            <a:r>
              <a:rPr sz="599" dirty="0"/>
              <a:t>: fra 2022-01-01 </a:t>
            </a:r>
            <a:r>
              <a:rPr sz="599" dirty="0" err="1"/>
              <a:t>til</a:t>
            </a:r>
            <a:r>
              <a:rPr sz="599" dirty="0"/>
              <a:t> 2023-12-31  </a:t>
            </a:r>
            <a:r>
              <a:rPr sz="599" dirty="0" err="1"/>
              <a:t>Augst-Agder</a:t>
            </a:r>
            <a:r>
              <a:rPr sz="599" dirty="0"/>
              <a:t> Museum og </a:t>
            </a:r>
            <a:r>
              <a:rPr sz="599" dirty="0" err="1"/>
              <a:t>Arkiv</a:t>
            </a:r>
            <a:r>
              <a:rPr sz="599" dirty="0"/>
              <a:t>, Kode </a:t>
            </a:r>
            <a:r>
              <a:rPr sz="599" dirty="0" err="1"/>
              <a:t>Kunstmuseer</a:t>
            </a:r>
            <a:r>
              <a:rPr sz="599" dirty="0"/>
              <a:t>, </a:t>
            </a:r>
            <a:r>
              <a:rPr sz="599" dirty="0" err="1"/>
              <a:t>Nasjonalmuseet</a:t>
            </a:r>
            <a:r>
              <a:rPr sz="599" dirty="0"/>
              <a:t>, </a:t>
            </a:r>
            <a:r>
              <a:rPr sz="599" dirty="0" err="1"/>
              <a:t>Naturhistorisk</a:t>
            </a:r>
            <a:r>
              <a:rPr sz="599" dirty="0"/>
              <a:t> museum, NTNU </a:t>
            </a:r>
            <a:r>
              <a:rPr sz="599" dirty="0" err="1"/>
              <a:t>Vitenskapsmuseet</a:t>
            </a:r>
            <a:r>
              <a:rPr sz="599" dirty="0"/>
              <a:t>, </a:t>
            </a:r>
            <a:r>
              <a:rPr sz="599" dirty="0" err="1"/>
              <a:t>Sunnmøre</a:t>
            </a:r>
            <a:r>
              <a:rPr sz="599" dirty="0"/>
              <a:t> Museum, Voss </a:t>
            </a:r>
            <a:r>
              <a:rPr sz="599" dirty="0" err="1"/>
              <a:t>Folkemuseum</a:t>
            </a:r>
            <a:r>
              <a:rPr sz="599" dirty="0"/>
              <a:t>, </a:t>
            </a:r>
            <a:r>
              <a:rPr sz="599" dirty="0" err="1"/>
              <a:t>Ikke</a:t>
            </a:r>
            <a:r>
              <a:rPr sz="599" dirty="0"/>
              <a:t> </a:t>
            </a:r>
            <a:r>
              <a:rPr sz="599" dirty="0" err="1"/>
              <a:t>underregion</a:t>
            </a:r>
            <a:endParaRPr sz="599" dirty="0"/>
          </a:p>
        </p:txBody>
      </p:sp>
      <p:sp>
        <p:nvSpPr>
          <p:cNvPr id="49" name="Ellipse 48">
            <a:extLst>
              <a:ext uri="{FF2B5EF4-FFF2-40B4-BE49-F238E27FC236}">
                <a16:creationId xmlns:a16="http://schemas.microsoft.com/office/drawing/2014/main" id="{31AB9322-C7EC-AFE5-67A7-46B339321465}"/>
              </a:ext>
            </a:extLst>
          </p:cNvPr>
          <p:cNvSpPr/>
          <p:nvPr/>
        </p:nvSpPr>
        <p:spPr>
          <a:xfrm>
            <a:off x="4074838" y="916907"/>
            <a:ext cx="820676" cy="2055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ktangel: avrundede hjørner 50">
            <a:extLst>
              <a:ext uri="{FF2B5EF4-FFF2-40B4-BE49-F238E27FC236}">
                <a16:creationId xmlns:a16="http://schemas.microsoft.com/office/drawing/2014/main" id="{63FC5837-D470-3EDE-9C05-59DE07273A7A}"/>
              </a:ext>
            </a:extLst>
          </p:cNvPr>
          <p:cNvSpPr/>
          <p:nvPr/>
        </p:nvSpPr>
        <p:spPr>
          <a:xfrm>
            <a:off x="1719618" y="427008"/>
            <a:ext cx="5510673" cy="19553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Ellipse 51">
            <a:extLst>
              <a:ext uri="{FF2B5EF4-FFF2-40B4-BE49-F238E27FC236}">
                <a16:creationId xmlns:a16="http://schemas.microsoft.com/office/drawing/2014/main" id="{E8771EB4-151D-8168-9204-F58FAB9DCCC3}"/>
              </a:ext>
            </a:extLst>
          </p:cNvPr>
          <p:cNvSpPr/>
          <p:nvPr/>
        </p:nvSpPr>
        <p:spPr>
          <a:xfrm>
            <a:off x="4683034" y="1713671"/>
            <a:ext cx="522515" cy="2055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ktangel: avrundede hjørner 52">
            <a:extLst>
              <a:ext uri="{FF2B5EF4-FFF2-40B4-BE49-F238E27FC236}">
                <a16:creationId xmlns:a16="http://schemas.microsoft.com/office/drawing/2014/main" id="{789D21ED-025E-97C8-4F07-253E1A0AEB86}"/>
              </a:ext>
            </a:extLst>
          </p:cNvPr>
          <p:cNvSpPr/>
          <p:nvPr/>
        </p:nvSpPr>
        <p:spPr>
          <a:xfrm>
            <a:off x="6494048" y="4292197"/>
            <a:ext cx="1076504" cy="61393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a7b1ca96-8a17-42eb-8c19-68b7bc1d0012 picture"/>
          <p:cNvPicPr>
            <a:picLocks noChangeAspect="1"/>
          </p:cNvPicPr>
          <p:nvPr/>
        </p:nvPicPr>
        <p:blipFill>
          <a:blip r:embed="rId2" cstate="print"/>
          <a:stretch>
            <a:fillRect/>
          </a:stretch>
        </p:blipFill>
        <p:spPr>
          <a:xfrm>
            <a:off x="0" y="9218"/>
            <a:ext cx="9148758" cy="5123875"/>
          </a:xfrm>
          <a:prstGeom prst="rect">
            <a:avLst/>
          </a:prstGeom>
        </p:spPr>
      </p:pic>
      <p:sp>
        <p:nvSpPr>
          <p:cNvPr id="3" name="(empty)" descr="ae0fc389-9efc-4e25-b62f-5ab59c37c277 (empty)"/>
          <p:cNvSpPr/>
          <p:nvPr/>
        </p:nvSpPr>
        <p:spPr>
          <a:xfrm>
            <a:off x="0" y="9218"/>
            <a:ext cx="9148758" cy="5123875"/>
          </a:xfrm>
          <a:prstGeom prst="rect">
            <a:avLst/>
          </a:prstGeom>
          <a:solidFill>
            <a:srgbClr val="000000">
              <a:alpha val="25098"/>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4" name="Combo.box" descr="77fbc0e7-6aa7-4cb4-8847-f734a068be54 Combo.box"/>
          <p:cNvSpPr/>
          <p:nvPr/>
        </p:nvSpPr>
        <p:spPr>
          <a:xfrm>
            <a:off x="292589" y="26612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Publikum</a:t>
            </a:r>
          </a:p>
        </p:txBody>
      </p:sp>
      <p:sp>
        <p:nvSpPr>
          <p:cNvPr id="5" name="Combo.box.2" descr="3e27ca86-0df2-4382-924c-66fd9b086fa7 Combo.box.2"/>
          <p:cNvSpPr/>
          <p:nvPr/>
        </p:nvSpPr>
        <p:spPr>
          <a:xfrm>
            <a:off x="292589"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404040"/>
                </a:solidFill>
                <a:latin typeface="Arial"/>
              </a:rPr>
              <a:t>Velg</a:t>
            </a:r>
          </a:p>
        </p:txBody>
      </p:sp>
      <p:sp>
        <p:nvSpPr>
          <p:cNvPr id="6" name="Combo.box.3" descr="1bca6787-424d-4778-b6c8-8e6b1eccbf66 Combo.box.3"/>
          <p:cNvSpPr/>
          <p:nvPr/>
        </p:nvSpPr>
        <p:spPr>
          <a:xfrm>
            <a:off x="292589"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7" name="Combo.box.4" descr="5f9e3966-1ead-404b-b579-7941125627ce Combo.box.4"/>
          <p:cNvSpPr/>
          <p:nvPr/>
        </p:nvSpPr>
        <p:spPr>
          <a:xfrm>
            <a:off x="1826897" y="480215"/>
            <a:ext cx="806404"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box.5" descr="7723ab06-f970-49e7-8bb3-6ad820d5c13c Combo.box.5"/>
          <p:cNvSpPr/>
          <p:nvPr/>
        </p:nvSpPr>
        <p:spPr>
          <a:xfrm>
            <a:off x="2768891" y="480215"/>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9" name="Combo.box.6" descr="8f9c8e89-6582-4ed4-a33d-dbefd5e03af4 Combo.box.6"/>
          <p:cNvSpPr/>
          <p:nvPr/>
        </p:nvSpPr>
        <p:spPr>
          <a:xfrm>
            <a:off x="4217563" y="26612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Publikum</a:t>
            </a:r>
          </a:p>
        </p:txBody>
      </p:sp>
      <p:sp>
        <p:nvSpPr>
          <p:cNvPr id="10" name="Combo.box.7" descr="0a6d2c22-b361-458f-b2df-7664c8fd53c6 Combo.box.7"/>
          <p:cNvSpPr/>
          <p:nvPr/>
        </p:nvSpPr>
        <p:spPr>
          <a:xfrm>
            <a:off x="4217563"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Bransje</a:t>
            </a:r>
          </a:p>
        </p:txBody>
      </p:sp>
      <p:sp>
        <p:nvSpPr>
          <p:cNvPr id="11" name="Combo.box.8" descr="cf1629b9-db74-440b-b7c6-02863a0d88cf Combo.box.8"/>
          <p:cNvSpPr/>
          <p:nvPr/>
        </p:nvSpPr>
        <p:spPr>
          <a:xfrm>
            <a:off x="4217563"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12" name="Combo.box.9" descr="3c9014cb-3418-4e32-9062-a5400afdc688 Combo.box.9"/>
          <p:cNvSpPr/>
          <p:nvPr/>
        </p:nvSpPr>
        <p:spPr>
          <a:xfrm>
            <a:off x="5759008" y="480215"/>
            <a:ext cx="76358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3" name="Combo.box.10" descr="58b84516-86cc-40ea-8731-def8dd74c460 Combo.box.10"/>
          <p:cNvSpPr/>
          <p:nvPr/>
        </p:nvSpPr>
        <p:spPr>
          <a:xfrm>
            <a:off x="6672456" y="480215"/>
            <a:ext cx="934857" cy="149863"/>
          </a:xfrm>
          <a:prstGeom prst="rect">
            <a:avLst/>
          </a:prstGeom>
          <a:solidFill>
            <a:srgbClr val="FFFFFF"/>
          </a:solidFill>
          <a:ln w="19050">
            <a:solidFill>
              <a:srgbClr val="FFFFFF"/>
            </a:solidFill>
            <a:prstDash val="solid"/>
            <a:round/>
          </a:ln>
        </p:spPr>
        <p:txBody>
          <a:bodyPr lIns="28545" tIns="28545" rIns="28545" bIns="28545">
            <a:normAutofit fontScale="40000" lnSpcReduction="20000"/>
          </a:bodyPr>
          <a:lstStyle/>
          <a:p>
            <a:pPr marL="21408">
              <a:lnSpc>
                <a:spcPct val="101562"/>
              </a:lnSpc>
            </a:pPr>
            <a:r>
              <a:rPr sz="599" dirty="0">
                <a:solidFill>
                  <a:srgbClr val="000000"/>
                </a:solidFill>
                <a:latin typeface="Arial"/>
              </a:rPr>
              <a:t>Augst-Agder Museum og Arkiv, Kode Kunstmuseer, Nasjonalmuseet, Naturhistorisk museum, NTNU Vitenskapsmuseet, Sunnmøre Museum and Voss Folkemuseum</a:t>
            </a:r>
          </a:p>
        </p:txBody>
      </p:sp>
      <p:sp>
        <p:nvSpPr>
          <p:cNvPr id="14" name="RegionCombo" descr="0419b5a7-67d8-4065-8756-3b28bf9b501c RegionCombo"/>
          <p:cNvSpPr/>
          <p:nvPr/>
        </p:nvSpPr>
        <p:spPr>
          <a:xfrm>
            <a:off x="7996242" y="1078873"/>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Shape" descr="2b63188e-d493-4897-a0ce-861afed29d38 Shape"/>
          <p:cNvSpPr/>
          <p:nvPr/>
        </p:nvSpPr>
        <p:spPr>
          <a:xfrm flipH="1" flipV="1">
            <a:off x="7792858" y="187625"/>
            <a:ext cx="7136" cy="493833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16" name="Filtersegment" descr="7a1dc1cb-2ccd-41a8-84a5-5f061b9506f6 Filtersegment"/>
          <p:cNvSpPr/>
          <p:nvPr/>
        </p:nvSpPr>
        <p:spPr>
          <a:xfrm>
            <a:off x="7750040" y="201898"/>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17" name="Shape" descr="1cd3e1b2-10bb-4d42-84f4-91e9c87068f8 Shape"/>
          <p:cNvSpPr/>
          <p:nvPr/>
        </p:nvSpPr>
        <p:spPr>
          <a:xfrm>
            <a:off x="285453" y="936939"/>
            <a:ext cx="71363" cy="71363"/>
          </a:xfrm>
          <a:prstGeom prst="ellipse">
            <a:avLst/>
          </a:prstGeom>
          <a:solidFill>
            <a:srgbClr val="2DC7FF"/>
          </a:solidFill>
          <a:ln w="19050">
            <a:solidFill>
              <a:srgbClr val="FFFFFF">
                <a:alpha val="0"/>
              </a:srgbClr>
            </a:solidFill>
            <a:prstDash val="solid"/>
          </a:ln>
        </p:spPr>
        <p:txBody>
          <a:bodyPr/>
          <a:lstStyle/>
          <a:p>
            <a:endParaRPr lang="nb-NO"/>
          </a:p>
        </p:txBody>
      </p:sp>
      <p:sp>
        <p:nvSpPr>
          <p:cNvPr id="18" name="Shape" descr="60f8061f-f2a8-460e-b0d7-318eef7f8b4c Shape"/>
          <p:cNvSpPr/>
          <p:nvPr/>
        </p:nvSpPr>
        <p:spPr>
          <a:xfrm flipH="1">
            <a:off x="292589" y="1058256"/>
            <a:ext cx="3639521"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9" name="Shape" descr="acb9122e-f6ad-4cbd-98a4-68766c763824 Shape"/>
          <p:cNvSpPr/>
          <p:nvPr/>
        </p:nvSpPr>
        <p:spPr>
          <a:xfrm>
            <a:off x="4217563" y="936939"/>
            <a:ext cx="71363" cy="71363"/>
          </a:xfrm>
          <a:prstGeom prst="ellipse">
            <a:avLst/>
          </a:prstGeom>
          <a:solidFill>
            <a:srgbClr val="FFCC01"/>
          </a:solidFill>
          <a:ln w="19050">
            <a:solidFill>
              <a:srgbClr val="FFFFFF">
                <a:alpha val="0"/>
              </a:srgbClr>
            </a:solidFill>
            <a:prstDash val="solid"/>
          </a:ln>
        </p:spPr>
        <p:txBody>
          <a:bodyPr/>
          <a:lstStyle/>
          <a:p>
            <a:endParaRPr lang="nb-NO"/>
          </a:p>
        </p:txBody>
      </p:sp>
      <p:sp>
        <p:nvSpPr>
          <p:cNvPr id="20" name="Shape" descr="d15a68b6-74fe-49ab-af3c-dcbeadce16f7 Shape"/>
          <p:cNvSpPr/>
          <p:nvPr/>
        </p:nvSpPr>
        <p:spPr>
          <a:xfrm flipH="1">
            <a:off x="4224700" y="1058256"/>
            <a:ext cx="3461113"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21" name="SØYLER INDIKERT M..." descr="e3fc6c47-8858-4e31-8670-326de7e6eb9d SØYLER INDIKERT M..."/>
          <p:cNvSpPr/>
          <p:nvPr/>
        </p:nvSpPr>
        <p:spPr>
          <a:xfrm>
            <a:off x="392497" y="929802"/>
            <a:ext cx="3668067"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BLÅGRØNNE NYANSER KONTROLLERES AV RULLEGARDINMENYENE PÅ HØYRE SIDE</a:t>
            </a:r>
          </a:p>
        </p:txBody>
      </p:sp>
      <p:sp>
        <p:nvSpPr>
          <p:cNvPr id="22" name="SØYLER INDIKERT M..." descr="e6b83123-0339-48be-9f89-2b6b1a2208f3 SØYLER INDIKERT M..."/>
          <p:cNvSpPr/>
          <p:nvPr/>
        </p:nvSpPr>
        <p:spPr>
          <a:xfrm>
            <a:off x="4324608" y="929802"/>
            <a:ext cx="3375478"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GULE NYANSER KONTROLLERES AV RULLEGARDINMENYENE PÅ HØYRE SIDE</a:t>
            </a:r>
          </a:p>
        </p:txBody>
      </p:sp>
      <p:sp>
        <p:nvSpPr>
          <p:cNvPr id="23" name="GenderCombo" descr="15af5884-9f97-4ff3-bff1-41c4d349a1b6 GenderCombo"/>
          <p:cNvSpPr/>
          <p:nvPr/>
        </p:nvSpPr>
        <p:spPr>
          <a:xfrm>
            <a:off x="7996242" y="128239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4" name="AgeCombo" descr="19d7afdf-7979-403e-9bed-cbcaba4b599d AgeCombo"/>
          <p:cNvSpPr/>
          <p:nvPr/>
        </p:nvSpPr>
        <p:spPr>
          <a:xfrm>
            <a:off x="7996242" y="148590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5" name="UtdanningCombo" descr="207dc510-8d2a-4c71-806e-bb1c695cb6d9 UtdanningCombo"/>
          <p:cNvSpPr/>
          <p:nvPr/>
        </p:nvSpPr>
        <p:spPr>
          <a:xfrm>
            <a:off x="7996242" y="168942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6" name="FunksjonCombo" descr="8932c3b5-a499-485f-8773-0bce73f1ecdd FunksjonCombo"/>
          <p:cNvSpPr/>
          <p:nvPr/>
        </p:nvSpPr>
        <p:spPr>
          <a:xfrm>
            <a:off x="7996242" y="189294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7" name="FlerkulturCombo" descr="09301668-b23d-4436-aac7-ec389fc656c6 FlerkulturCombo"/>
          <p:cNvSpPr/>
          <p:nvPr/>
        </p:nvSpPr>
        <p:spPr>
          <a:xfrm>
            <a:off x="7996242" y="209645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8" name="MinoritetCombo" descr="0eb83c31-f6a9-4644-bbc1-a208283a348d MinoritetCombo"/>
          <p:cNvSpPr/>
          <p:nvPr/>
        </p:nvSpPr>
        <p:spPr>
          <a:xfrm>
            <a:off x="7996242" y="229997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9" name="KUN PUBLIKUM" descr="502b217e-87e2-4de9-94b6-da9f3bf95a99 KUN PUBLIKUM"/>
          <p:cNvSpPr/>
          <p:nvPr/>
        </p:nvSpPr>
        <p:spPr>
          <a:xfrm>
            <a:off x="2833117" y="358897"/>
            <a:ext cx="1056175" cy="84435"/>
          </a:xfrm>
          <a:prstGeom prst="rect">
            <a:avLst/>
          </a:prstGeom>
          <a:noFill/>
        </p:spPr>
        <p:txBody>
          <a:bodyPr lIns="0" tIns="11418" rIns="0" bIns="0" anchor="t">
            <a:spAutoFit/>
          </a:bodyPr>
          <a:lstStyle/>
          <a:p>
            <a:pPr>
              <a:lnSpc>
                <a:spcPct val="114583"/>
              </a:lnSpc>
            </a:pPr>
            <a:r>
              <a:rPr sz="450" i="1" dirty="0">
                <a:solidFill>
                  <a:srgbClr val="FFFFFF"/>
                </a:solidFill>
                <a:latin typeface="Arial"/>
              </a:rPr>
              <a:t>KUN PUBLIKUM</a:t>
            </a:r>
          </a:p>
        </p:txBody>
      </p:sp>
      <p:sp>
        <p:nvSpPr>
          <p:cNvPr id="30" name="KUN PUBLIKUM" descr="7c53dcc9-91cf-406b-b2e1-ee8d5606e51e KUN PUBLIKUM"/>
          <p:cNvSpPr/>
          <p:nvPr/>
        </p:nvSpPr>
        <p:spPr>
          <a:xfrm>
            <a:off x="6722410" y="358897"/>
            <a:ext cx="1056175" cy="84435"/>
          </a:xfrm>
          <a:prstGeom prst="rect">
            <a:avLst/>
          </a:prstGeom>
          <a:noFill/>
        </p:spPr>
        <p:txBody>
          <a:bodyPr lIns="0" tIns="11418" rIns="0" bIns="0" anchor="t">
            <a:spAutoFit/>
          </a:bodyPr>
          <a:lstStyle/>
          <a:p>
            <a:pPr>
              <a:lnSpc>
                <a:spcPct val="114583"/>
              </a:lnSpc>
            </a:pPr>
            <a:r>
              <a:rPr sz="450" i="1" dirty="0">
                <a:solidFill>
                  <a:srgbClr val="FFFFFF"/>
                </a:solidFill>
                <a:latin typeface="Arial"/>
              </a:rPr>
              <a:t>KUN PUBLIKUM</a:t>
            </a:r>
          </a:p>
        </p:txBody>
      </p:sp>
      <p:sp>
        <p:nvSpPr>
          <p:cNvPr id="31" name="RegionCombo.2" descr="65636a21-9609-4eaa-84cc-f511f4ff6b21 RegionCombo.2"/>
          <p:cNvSpPr/>
          <p:nvPr/>
        </p:nvSpPr>
        <p:spPr>
          <a:xfrm>
            <a:off x="7996242" y="46832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32" name="RegionCombo.3" descr="33d551fa-c7d3-4847-8949-fa2b3d582340 RegionCombo.3"/>
          <p:cNvSpPr/>
          <p:nvPr/>
        </p:nvSpPr>
        <p:spPr>
          <a:xfrm>
            <a:off x="7996242" y="87535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33" name="&lt; Tilbake" descr="d01173bd-3366-45c2-956a-5a95d54cdfd0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34" name="&gt;" descr="2cec8772-de45-44ab-b68c-8287c51ab7c3 &gt;"/>
          <p:cNvSpPr/>
          <p:nvPr/>
        </p:nvSpPr>
        <p:spPr>
          <a:xfrm>
            <a:off x="1734125" y="473078"/>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5" name="&gt;" descr="1dfc5130-822b-4634-821b-683053a68a78 &gt;"/>
          <p:cNvSpPr/>
          <p:nvPr/>
        </p:nvSpPr>
        <p:spPr>
          <a:xfrm>
            <a:off x="5659099" y="476647"/>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6" name="List.box.3" descr="b2700c05-7736-45bb-a2f8-f78ab7b8cb54 List.box.3"/>
          <p:cNvSpPr/>
          <p:nvPr/>
        </p:nvSpPr>
        <p:spPr>
          <a:xfrm>
            <a:off x="8064038" y="2607338"/>
            <a:ext cx="763586" cy="249771"/>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10000"/>
          </a:bodyPr>
          <a:lstStyle/>
          <a:p>
            <a:pPr>
              <a:tabLst>
                <a:tab pos="706476" algn="l"/>
              </a:tabLst>
            </a:pPr>
            <a:r>
              <a:rPr sz="749" dirty="0">
                <a:solidFill>
                  <a:srgbClr val="FFFFFF"/>
                </a:solidFill>
                <a:latin typeface="Open Sans"/>
              </a:rPr>
              <a:t>On	​</a:t>
            </a:r>
          </a:p>
          <a:p>
            <a:pPr>
              <a:tabLst>
                <a:tab pos="706476" algn="l"/>
              </a:tabLst>
            </a:pPr>
            <a:r>
              <a:rPr sz="749" dirty="0">
                <a:solidFill>
                  <a:srgbClr val="0B23E5"/>
                </a:solidFill>
                <a:highlight>
                  <a:srgbClr val="FFFFFF"/>
                </a:highlight>
                <a:latin typeface="Open Sans"/>
              </a:rPr>
              <a:t>Off	​</a:t>
            </a:r>
            <a:endParaRPr sz="749" dirty="0">
              <a:solidFill>
                <a:srgbClr val="0B23E5"/>
              </a:solidFill>
              <a:latin typeface="Open Sans"/>
            </a:endParaRPr>
          </a:p>
        </p:txBody>
      </p:sp>
      <p:sp>
        <p:nvSpPr>
          <p:cNvPr id="37" name="(empty)" descr="f975b877-5ac2-45af-bf6e-8c78a488784e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38" name="Shape" descr="7e794491-bcbd-49aa-8c7c-10ddd4d62dcd Shape"/>
          <p:cNvSpPr/>
          <p:nvPr/>
        </p:nvSpPr>
        <p:spPr>
          <a:xfrm rot="10799998">
            <a:off x="249771"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39" name="SAMMENLIGNING" descr="aa697b95-ad6f-4937-90d0-9c54546df3ee SAMMENLIGNING"/>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SAMMENLIGNING</a:t>
            </a:r>
          </a:p>
        </p:txBody>
      </p:sp>
      <p:sp>
        <p:nvSpPr>
          <p:cNvPr id="40" name="BOTH_region21" descr="41fc8404-54f7-41c1-861f-1f357b0338dc BOTH_region21"/>
          <p:cNvSpPr/>
          <p:nvPr/>
        </p:nvSpPr>
        <p:spPr>
          <a:xfrm>
            <a:off x="7996242" y="671838"/>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pic>
        <p:nvPicPr>
          <p:cNvPr id="41" name="SourceDataComparePublikumS.8" descr="1948f5c5-9f50-45a1-a44c-f73b71ad17ff SourceDataComparePublikumS.8"/>
          <p:cNvPicPr>
            <a:picLocks noChangeAspect="1"/>
          </p:cNvPicPr>
          <p:nvPr/>
        </p:nvPicPr>
        <p:blipFill>
          <a:blip r:embed="rId3" cstate="print"/>
          <a:stretch>
            <a:fillRect/>
          </a:stretch>
        </p:blipFill>
        <p:spPr>
          <a:xfrm>
            <a:off x="0" y="1764752"/>
            <a:ext cx="7707222" cy="3368341"/>
          </a:xfrm>
          <a:prstGeom prst="rect">
            <a:avLst/>
          </a:prstGeom>
        </p:spPr>
      </p:pic>
      <p:sp>
        <p:nvSpPr>
          <p:cNvPr id="42" name="Hvordan vil du be..." descr="fb560afa-c299-42b5-aefa-2ff3e0e12bd8 Hvordan vil du be..."/>
          <p:cNvSpPr/>
          <p:nvPr/>
        </p:nvSpPr>
        <p:spPr>
          <a:xfrm>
            <a:off x="385361" y="1493571"/>
            <a:ext cx="3139979" cy="157147"/>
          </a:xfrm>
          <a:prstGeom prst="rect">
            <a:avLst/>
          </a:prstGeom>
          <a:noFill/>
        </p:spPr>
        <p:txBody>
          <a:bodyPr lIns="0" tIns="11418" rIns="0" bIns="0" anchor="t">
            <a:spAutoFit/>
          </a:bodyPr>
          <a:lstStyle/>
          <a:p>
            <a:pPr>
              <a:lnSpc>
                <a:spcPct val="114583"/>
              </a:lnSpc>
            </a:pPr>
            <a:r>
              <a:rPr sz="899" b="1" dirty="0">
                <a:solidFill>
                  <a:srgbClr val="FFFFFF"/>
                </a:solidFill>
                <a:latin typeface="Arial"/>
              </a:rPr>
              <a:t>Hvordan vil du beskrive deg selv?</a:t>
            </a:r>
          </a:p>
        </p:txBody>
      </p:sp>
      <p:sp>
        <p:nvSpPr>
          <p:cNvPr id="43" name="myString" descr="69a2edcb-c2d8-40a4-bc32-abc7b6328e10 myString"/>
          <p:cNvSpPr/>
          <p:nvPr/>
        </p:nvSpPr>
        <p:spPr>
          <a:xfrm>
            <a:off x="386254" y="1093151"/>
            <a:ext cx="3789384"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Brukersted &gt; Akkumulere: Historisk museum
Data inkluderer følgende brukersted: Historisk museum</a:t>
            </a:r>
          </a:p>
        </p:txBody>
      </p:sp>
      <p:sp>
        <p:nvSpPr>
          <p:cNvPr id="44" name="myString.2" descr="1fced5ee-0d07-48a3-9685-550da3ede4a0 myString.2"/>
          <p:cNvSpPr/>
          <p:nvPr/>
        </p:nvSpPr>
        <p:spPr>
          <a:xfrm>
            <a:off x="4326392" y="1093151"/>
            <a:ext cx="3275569"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Brukersted &gt; Akkumulere: 0 Bransje valgt
Data inkluderer følgende brukersted: 7 brukersted valgt</a:t>
            </a:r>
          </a:p>
        </p:txBody>
      </p:sp>
      <p:pic>
        <p:nvPicPr>
          <p:cNvPr id="45" name="3-2" descr="58874344-f3dd-427e-a205-335d9e1d1f87 3-2"/>
          <p:cNvPicPr>
            <a:picLocks noChangeAspect="1"/>
          </p:cNvPicPr>
          <p:nvPr/>
        </p:nvPicPr>
        <p:blipFill>
          <a:blip r:embed="rId4" cstate="print"/>
          <a:stretch>
            <a:fillRect/>
          </a:stretch>
        </p:blipFill>
        <p:spPr>
          <a:xfrm>
            <a:off x="-289041" y="9218"/>
            <a:ext cx="299725" cy="5123875"/>
          </a:xfrm>
          <a:prstGeom prst="rect">
            <a:avLst/>
          </a:prstGeom>
        </p:spPr>
      </p:pic>
      <p:sp>
        <p:nvSpPr>
          <p:cNvPr id="46" name="Alder, Kjønn &amp; Ge..." descr="a68b262d-9766-4309-8878-8ababbc4f4d6 Alder, Kjønn &amp; Ge..."/>
          <p:cNvSpPr/>
          <p:nvPr/>
        </p:nvSpPr>
        <p:spPr>
          <a:xfrm>
            <a:off x="7785721" y="4633550"/>
            <a:ext cx="1341627" cy="2654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Alder, Kjønn</a:t>
            </a:r>
          </a:p>
          <a:p>
            <a:pPr algn="ctr">
              <a:lnSpc>
                <a:spcPct val="114583"/>
              </a:lnSpc>
            </a:pPr>
            <a:r>
              <a:rPr sz="749" dirty="0">
                <a:solidFill>
                  <a:srgbClr val="FFFFFF"/>
                </a:solidFill>
                <a:latin typeface="Arial"/>
              </a:rPr>
              <a:t> &amp; Geografi</a:t>
            </a:r>
          </a:p>
        </p:txBody>
      </p:sp>
      <p:sp>
        <p:nvSpPr>
          <p:cNvPr id="47" name="GEOGRAFI" descr="1ba703b8-8bde-4fbb-b871-2203bf0b35d0 GEOGRAFI"/>
          <p:cNvSpPr/>
          <p:nvPr/>
        </p:nvSpPr>
        <p:spPr>
          <a:xfrm rot="16200000">
            <a:off x="-703149" y="4124899"/>
            <a:ext cx="1277401"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GEOGRAFI</a:t>
            </a:r>
          </a:p>
        </p:txBody>
      </p:sp>
      <p:sp>
        <p:nvSpPr>
          <p:cNvPr id="48" name="KJØNN" descr="ebe838ab-fefb-4ab6-9dbc-033311f33b0b KJØNN"/>
          <p:cNvSpPr/>
          <p:nvPr/>
        </p:nvSpPr>
        <p:spPr>
          <a:xfrm rot="16200000">
            <a:off x="-1106338" y="2494454"/>
            <a:ext cx="1933942"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rPr>
              <a:t>KJØNN</a:t>
            </a:r>
          </a:p>
        </p:txBody>
      </p:sp>
      <p:sp>
        <p:nvSpPr>
          <p:cNvPr id="49" name="ALDER" descr="1693e8e5-5d6d-49ee-84a9-495445e222d2 ALDER"/>
          <p:cNvSpPr/>
          <p:nvPr/>
        </p:nvSpPr>
        <p:spPr>
          <a:xfrm rot="16200000">
            <a:off x="-714124" y="888850"/>
            <a:ext cx="1291673"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ALDER</a:t>
            </a:r>
          </a:p>
        </p:txBody>
      </p:sp>
      <p:pic>
        <p:nvPicPr>
          <p:cNvPr id="50" name="arc" descr="46c8c887-91c4-4630-a903-a28cbd317693 arc"/>
          <p:cNvPicPr>
            <a:picLocks noChangeAspect="1"/>
          </p:cNvPicPr>
          <p:nvPr/>
        </p:nvPicPr>
        <p:blipFill>
          <a:blip r:embed="rId5" cstate="print"/>
          <a:stretch>
            <a:fillRect/>
          </a:stretch>
        </p:blipFill>
        <p:spPr>
          <a:xfrm>
            <a:off x="8206764" y="4005555"/>
            <a:ext cx="456724" cy="456724"/>
          </a:xfrm>
          <a:prstGeom prst="rect">
            <a:avLst/>
          </a:prstGeom>
        </p:spPr>
      </p:pic>
      <p:sp>
        <p:nvSpPr>
          <p:cNvPr id="51" name="calc.81" descr="b5a72715-20dd-4bd4-a199-66f4b28f6f07 calc.81"/>
          <p:cNvSpPr/>
          <p:nvPr/>
        </p:nvSpPr>
        <p:spPr>
          <a:xfrm>
            <a:off x="385361" y="1671979"/>
            <a:ext cx="7036408" cy="171272"/>
          </a:xfrm>
          <a:prstGeom prst="rect">
            <a:avLst/>
          </a:prstGeom>
          <a:noFill/>
        </p:spPr>
        <p:txBody>
          <a:bodyPr lIns="0" tIns="11418" rIns="0" bIns="0" anchor="t">
            <a:noAutofit/>
          </a:bodyPr>
          <a:lstStyle/>
          <a:p>
            <a:pPr algn="l">
              <a:buNone/>
              <a:defRPr sz="700" b="0" i="0" u="none" strike="noStrike" kern="1200" baseline="0">
                <a:solidFill>
                  <a:srgbClr val="FFFFFF"/>
                </a:solidFill>
                <a:latin typeface="Arial"/>
                <a:ea typeface="+mn-ea"/>
                <a:cs typeface="+mn-cs"/>
              </a:defRPr>
            </a:pPr>
            <a:r>
              <a:rPr sz="524"/>
              <a:t>Valgt dato fra 2022-01-01 til 2023-12-31 Ikke valgt filter</a:t>
            </a:r>
          </a:p>
        </p:txBody>
      </p:sp>
      <p:sp>
        <p:nvSpPr>
          <p:cNvPr id="52" name="Rektangel: avrundede hjørner 51">
            <a:extLst>
              <a:ext uri="{FF2B5EF4-FFF2-40B4-BE49-F238E27FC236}">
                <a16:creationId xmlns:a16="http://schemas.microsoft.com/office/drawing/2014/main" id="{35C4975E-C13E-B381-A3FE-ED5A60D46EE3}"/>
              </a:ext>
            </a:extLst>
          </p:cNvPr>
          <p:cNvSpPr/>
          <p:nvPr/>
        </p:nvSpPr>
        <p:spPr>
          <a:xfrm>
            <a:off x="2729552" y="309436"/>
            <a:ext cx="1056175" cy="4229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ktangel: avrundede hjørner 52">
            <a:extLst>
              <a:ext uri="{FF2B5EF4-FFF2-40B4-BE49-F238E27FC236}">
                <a16:creationId xmlns:a16="http://schemas.microsoft.com/office/drawing/2014/main" id="{74A5DA8C-4993-E497-DFC5-7FD86B53A706}"/>
              </a:ext>
            </a:extLst>
          </p:cNvPr>
          <p:cNvSpPr/>
          <p:nvPr/>
        </p:nvSpPr>
        <p:spPr>
          <a:xfrm>
            <a:off x="4128270" y="201898"/>
            <a:ext cx="2438266" cy="4281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ktangel: avrundede hjørner 53">
            <a:extLst>
              <a:ext uri="{FF2B5EF4-FFF2-40B4-BE49-F238E27FC236}">
                <a16:creationId xmlns:a16="http://schemas.microsoft.com/office/drawing/2014/main" id="{714E815C-6A05-E7B2-10B0-151F638F8571}"/>
              </a:ext>
            </a:extLst>
          </p:cNvPr>
          <p:cNvSpPr/>
          <p:nvPr/>
        </p:nvSpPr>
        <p:spPr>
          <a:xfrm>
            <a:off x="-230091" y="2213552"/>
            <a:ext cx="222955" cy="76620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a7b1ca96-8a17-42eb-8c19-68b7bc1d0012 picture"/>
          <p:cNvPicPr>
            <a:picLocks noChangeAspect="1"/>
          </p:cNvPicPr>
          <p:nvPr/>
        </p:nvPicPr>
        <p:blipFill>
          <a:blip r:embed="rId2" cstate="print"/>
          <a:stretch>
            <a:fillRect/>
          </a:stretch>
        </p:blipFill>
        <p:spPr>
          <a:xfrm>
            <a:off x="0" y="9218"/>
            <a:ext cx="9148758" cy="5123875"/>
          </a:xfrm>
          <a:prstGeom prst="rect">
            <a:avLst/>
          </a:prstGeom>
        </p:spPr>
      </p:pic>
      <p:sp>
        <p:nvSpPr>
          <p:cNvPr id="3" name="(empty)" descr="ae0fc389-9efc-4e25-b62f-5ab59c37c277 (empty)"/>
          <p:cNvSpPr/>
          <p:nvPr/>
        </p:nvSpPr>
        <p:spPr>
          <a:xfrm>
            <a:off x="0" y="9218"/>
            <a:ext cx="9148758" cy="5123875"/>
          </a:xfrm>
          <a:prstGeom prst="rect">
            <a:avLst/>
          </a:prstGeom>
          <a:solidFill>
            <a:srgbClr val="000000">
              <a:alpha val="25098"/>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4" name="Combo.box" descr="77fbc0e7-6aa7-4cb4-8847-f734a068be54 Combo.box"/>
          <p:cNvSpPr/>
          <p:nvPr/>
        </p:nvSpPr>
        <p:spPr>
          <a:xfrm>
            <a:off x="292589" y="26612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Publikum</a:t>
            </a:r>
          </a:p>
        </p:txBody>
      </p:sp>
      <p:sp>
        <p:nvSpPr>
          <p:cNvPr id="5" name="Combo.box.2" descr="3e27ca86-0df2-4382-924c-66fd9b086fa7 Combo.box.2"/>
          <p:cNvSpPr/>
          <p:nvPr/>
        </p:nvSpPr>
        <p:spPr>
          <a:xfrm>
            <a:off x="292589"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404040"/>
                </a:solidFill>
                <a:latin typeface="Arial"/>
              </a:rPr>
              <a:t>Velg</a:t>
            </a:r>
          </a:p>
        </p:txBody>
      </p:sp>
      <p:sp>
        <p:nvSpPr>
          <p:cNvPr id="6" name="Combo.box.3" descr="1bca6787-424d-4778-b6c8-8e6b1eccbf66 Combo.box.3"/>
          <p:cNvSpPr/>
          <p:nvPr/>
        </p:nvSpPr>
        <p:spPr>
          <a:xfrm>
            <a:off x="292589"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7" name="Combo.box.4" descr="5f9e3966-1ead-404b-b579-7941125627ce Combo.box.4"/>
          <p:cNvSpPr/>
          <p:nvPr/>
        </p:nvSpPr>
        <p:spPr>
          <a:xfrm>
            <a:off x="1826897" y="480215"/>
            <a:ext cx="806404"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box.5" descr="7723ab06-f970-49e7-8bb3-6ad820d5c13c Combo.box.5"/>
          <p:cNvSpPr/>
          <p:nvPr/>
        </p:nvSpPr>
        <p:spPr>
          <a:xfrm>
            <a:off x="2768891" y="480215"/>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9" name="Combo.box.6" descr="8f9c8e89-6582-4ed4-a33d-dbefd5e03af4 Combo.box.6"/>
          <p:cNvSpPr/>
          <p:nvPr/>
        </p:nvSpPr>
        <p:spPr>
          <a:xfrm>
            <a:off x="4217563" y="26612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Publikum</a:t>
            </a:r>
          </a:p>
        </p:txBody>
      </p:sp>
      <p:sp>
        <p:nvSpPr>
          <p:cNvPr id="10" name="Combo.box.7" descr="0a6d2c22-b361-458f-b2df-7664c8fd53c6 Combo.box.7"/>
          <p:cNvSpPr/>
          <p:nvPr/>
        </p:nvSpPr>
        <p:spPr>
          <a:xfrm>
            <a:off x="4217563"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Bransje</a:t>
            </a:r>
          </a:p>
        </p:txBody>
      </p:sp>
      <p:sp>
        <p:nvSpPr>
          <p:cNvPr id="11" name="Combo.box.8" descr="cf1629b9-db74-440b-b7c6-02863a0d88cf Combo.box.8"/>
          <p:cNvSpPr/>
          <p:nvPr/>
        </p:nvSpPr>
        <p:spPr>
          <a:xfrm>
            <a:off x="4217563"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12" name="Combo.box.9" descr="3c9014cb-3418-4e32-9062-a5400afdc688 Combo.box.9"/>
          <p:cNvSpPr/>
          <p:nvPr/>
        </p:nvSpPr>
        <p:spPr>
          <a:xfrm>
            <a:off x="5759008" y="480215"/>
            <a:ext cx="76358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3" name="Combo.box.10" descr="58b84516-86cc-40ea-8731-def8dd74c460 Combo.box.10"/>
          <p:cNvSpPr/>
          <p:nvPr/>
        </p:nvSpPr>
        <p:spPr>
          <a:xfrm>
            <a:off x="6672456" y="480215"/>
            <a:ext cx="934857" cy="149863"/>
          </a:xfrm>
          <a:prstGeom prst="rect">
            <a:avLst/>
          </a:prstGeom>
          <a:solidFill>
            <a:srgbClr val="FFFFFF"/>
          </a:solidFill>
          <a:ln w="19050">
            <a:solidFill>
              <a:srgbClr val="FFFFFF"/>
            </a:solidFill>
            <a:prstDash val="solid"/>
            <a:round/>
          </a:ln>
        </p:spPr>
        <p:txBody>
          <a:bodyPr lIns="28545" tIns="28545" rIns="28545" bIns="28545">
            <a:normAutofit fontScale="40000" lnSpcReduction="20000"/>
          </a:bodyPr>
          <a:lstStyle/>
          <a:p>
            <a:pPr marL="21408">
              <a:lnSpc>
                <a:spcPct val="101562"/>
              </a:lnSpc>
            </a:pPr>
            <a:r>
              <a:rPr sz="599" dirty="0">
                <a:solidFill>
                  <a:srgbClr val="000000"/>
                </a:solidFill>
                <a:latin typeface="Arial"/>
              </a:rPr>
              <a:t>Augst-Agder Museum og Arkiv, Kode Kunstmuseer, Nasjonalmuseet, Naturhistorisk museum, NTNU Vitenskapsmuseet, Sunnmøre Museum and Voss Folkemuseum</a:t>
            </a:r>
          </a:p>
        </p:txBody>
      </p:sp>
      <p:sp>
        <p:nvSpPr>
          <p:cNvPr id="14" name="RegionCombo" descr="0419b5a7-67d8-4065-8756-3b28bf9b501c RegionCombo"/>
          <p:cNvSpPr/>
          <p:nvPr/>
        </p:nvSpPr>
        <p:spPr>
          <a:xfrm>
            <a:off x="7996242" y="1078873"/>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Shape" descr="2b63188e-d493-4897-a0ce-861afed29d38 Shape"/>
          <p:cNvSpPr/>
          <p:nvPr/>
        </p:nvSpPr>
        <p:spPr>
          <a:xfrm flipH="1" flipV="1">
            <a:off x="7792858" y="187625"/>
            <a:ext cx="7136" cy="493833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16" name="Filtersegment" descr="7a1dc1cb-2ccd-41a8-84a5-5f061b9506f6 Filtersegment"/>
          <p:cNvSpPr/>
          <p:nvPr/>
        </p:nvSpPr>
        <p:spPr>
          <a:xfrm>
            <a:off x="7750040" y="201898"/>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17" name="Shape" descr="1cd3e1b2-10bb-4d42-84f4-91e9c87068f8 Shape"/>
          <p:cNvSpPr/>
          <p:nvPr/>
        </p:nvSpPr>
        <p:spPr>
          <a:xfrm>
            <a:off x="285453" y="936939"/>
            <a:ext cx="71363" cy="71363"/>
          </a:xfrm>
          <a:prstGeom prst="ellipse">
            <a:avLst/>
          </a:prstGeom>
          <a:solidFill>
            <a:srgbClr val="2DC7FF"/>
          </a:solidFill>
          <a:ln w="19050">
            <a:solidFill>
              <a:srgbClr val="FFFFFF">
                <a:alpha val="0"/>
              </a:srgbClr>
            </a:solidFill>
            <a:prstDash val="solid"/>
          </a:ln>
        </p:spPr>
        <p:txBody>
          <a:bodyPr/>
          <a:lstStyle/>
          <a:p>
            <a:endParaRPr lang="nb-NO"/>
          </a:p>
        </p:txBody>
      </p:sp>
      <p:sp>
        <p:nvSpPr>
          <p:cNvPr id="18" name="Shape" descr="60f8061f-f2a8-460e-b0d7-318eef7f8b4c Shape"/>
          <p:cNvSpPr/>
          <p:nvPr/>
        </p:nvSpPr>
        <p:spPr>
          <a:xfrm flipH="1">
            <a:off x="292589" y="1058256"/>
            <a:ext cx="3639521"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9" name="Shape" descr="acb9122e-f6ad-4cbd-98a4-68766c763824 Shape"/>
          <p:cNvSpPr/>
          <p:nvPr/>
        </p:nvSpPr>
        <p:spPr>
          <a:xfrm>
            <a:off x="4217563" y="936939"/>
            <a:ext cx="71363" cy="71363"/>
          </a:xfrm>
          <a:prstGeom prst="ellipse">
            <a:avLst/>
          </a:prstGeom>
          <a:solidFill>
            <a:srgbClr val="FFCC01"/>
          </a:solidFill>
          <a:ln w="19050">
            <a:solidFill>
              <a:srgbClr val="FFFFFF">
                <a:alpha val="0"/>
              </a:srgbClr>
            </a:solidFill>
            <a:prstDash val="solid"/>
          </a:ln>
        </p:spPr>
        <p:txBody>
          <a:bodyPr/>
          <a:lstStyle/>
          <a:p>
            <a:endParaRPr lang="nb-NO"/>
          </a:p>
        </p:txBody>
      </p:sp>
      <p:sp>
        <p:nvSpPr>
          <p:cNvPr id="20" name="Shape" descr="d15a68b6-74fe-49ab-af3c-dcbeadce16f7 Shape"/>
          <p:cNvSpPr/>
          <p:nvPr/>
        </p:nvSpPr>
        <p:spPr>
          <a:xfrm flipH="1">
            <a:off x="4224700" y="1058256"/>
            <a:ext cx="3461113"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21" name="SØYLER INDIKERT M..." descr="e3fc6c47-8858-4e31-8670-326de7e6eb9d SØYLER INDIKERT M..."/>
          <p:cNvSpPr/>
          <p:nvPr/>
        </p:nvSpPr>
        <p:spPr>
          <a:xfrm>
            <a:off x="392497" y="929802"/>
            <a:ext cx="3668067"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BLÅGRØNNE NYANSER KONTROLLERES AV RULLEGARDINMENYENE PÅ HØYRE SIDE</a:t>
            </a:r>
          </a:p>
        </p:txBody>
      </p:sp>
      <p:sp>
        <p:nvSpPr>
          <p:cNvPr id="22" name="SØYLER INDIKERT M..." descr="e6b83123-0339-48be-9f89-2b6b1a2208f3 SØYLER INDIKERT M..."/>
          <p:cNvSpPr/>
          <p:nvPr/>
        </p:nvSpPr>
        <p:spPr>
          <a:xfrm>
            <a:off x="4324608" y="929802"/>
            <a:ext cx="3375478"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GULE NYANSER KONTROLLERES AV RULLEGARDINMENYENE PÅ HØYRE SIDE</a:t>
            </a:r>
          </a:p>
        </p:txBody>
      </p:sp>
      <p:sp>
        <p:nvSpPr>
          <p:cNvPr id="23" name="GenderCombo" descr="15af5884-9f97-4ff3-bff1-41c4d349a1b6 GenderCombo"/>
          <p:cNvSpPr/>
          <p:nvPr/>
        </p:nvSpPr>
        <p:spPr>
          <a:xfrm>
            <a:off x="7996242" y="128239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4" name="AgeCombo" descr="19d7afdf-7979-403e-9bed-cbcaba4b599d AgeCombo"/>
          <p:cNvSpPr/>
          <p:nvPr/>
        </p:nvSpPr>
        <p:spPr>
          <a:xfrm>
            <a:off x="7996242" y="148590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5" name="UtdanningCombo" descr="207dc510-8d2a-4c71-806e-bb1c695cb6d9 UtdanningCombo"/>
          <p:cNvSpPr/>
          <p:nvPr/>
        </p:nvSpPr>
        <p:spPr>
          <a:xfrm>
            <a:off x="7996242" y="168942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6" name="FunksjonCombo" descr="8932c3b5-a499-485f-8773-0bce73f1ecdd FunksjonCombo"/>
          <p:cNvSpPr/>
          <p:nvPr/>
        </p:nvSpPr>
        <p:spPr>
          <a:xfrm>
            <a:off x="7996242" y="189294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7" name="FlerkulturCombo" descr="09301668-b23d-4436-aac7-ec389fc656c6 FlerkulturCombo"/>
          <p:cNvSpPr/>
          <p:nvPr/>
        </p:nvSpPr>
        <p:spPr>
          <a:xfrm>
            <a:off x="7996242" y="209645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8" name="MinoritetCombo" descr="0eb83c31-f6a9-4644-bbc1-a208283a348d MinoritetCombo"/>
          <p:cNvSpPr/>
          <p:nvPr/>
        </p:nvSpPr>
        <p:spPr>
          <a:xfrm>
            <a:off x="7996242" y="229997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9" name="KUN PUBLIKUM" descr="502b217e-87e2-4de9-94b6-da9f3bf95a99 KUN PUBLIKUM"/>
          <p:cNvSpPr/>
          <p:nvPr/>
        </p:nvSpPr>
        <p:spPr>
          <a:xfrm>
            <a:off x="2833117" y="358897"/>
            <a:ext cx="1056175" cy="84435"/>
          </a:xfrm>
          <a:prstGeom prst="rect">
            <a:avLst/>
          </a:prstGeom>
          <a:noFill/>
        </p:spPr>
        <p:txBody>
          <a:bodyPr lIns="0" tIns="11418" rIns="0" bIns="0" anchor="t">
            <a:spAutoFit/>
          </a:bodyPr>
          <a:lstStyle/>
          <a:p>
            <a:pPr>
              <a:lnSpc>
                <a:spcPct val="114583"/>
              </a:lnSpc>
            </a:pPr>
            <a:r>
              <a:rPr sz="450" i="1" dirty="0">
                <a:solidFill>
                  <a:srgbClr val="FFFFFF"/>
                </a:solidFill>
                <a:latin typeface="Arial"/>
              </a:rPr>
              <a:t>KUN PUBLIKUM</a:t>
            </a:r>
          </a:p>
        </p:txBody>
      </p:sp>
      <p:sp>
        <p:nvSpPr>
          <p:cNvPr id="30" name="KUN PUBLIKUM" descr="7c53dcc9-91cf-406b-b2e1-ee8d5606e51e KUN PUBLIKUM"/>
          <p:cNvSpPr/>
          <p:nvPr/>
        </p:nvSpPr>
        <p:spPr>
          <a:xfrm>
            <a:off x="6722410" y="358897"/>
            <a:ext cx="1056175" cy="84435"/>
          </a:xfrm>
          <a:prstGeom prst="rect">
            <a:avLst/>
          </a:prstGeom>
          <a:noFill/>
        </p:spPr>
        <p:txBody>
          <a:bodyPr lIns="0" tIns="11418" rIns="0" bIns="0" anchor="t">
            <a:spAutoFit/>
          </a:bodyPr>
          <a:lstStyle/>
          <a:p>
            <a:pPr>
              <a:lnSpc>
                <a:spcPct val="114583"/>
              </a:lnSpc>
            </a:pPr>
            <a:r>
              <a:rPr sz="450" i="1" dirty="0">
                <a:solidFill>
                  <a:srgbClr val="FFFFFF"/>
                </a:solidFill>
                <a:latin typeface="Arial"/>
              </a:rPr>
              <a:t>KUN PUBLIKUM</a:t>
            </a:r>
          </a:p>
        </p:txBody>
      </p:sp>
      <p:sp>
        <p:nvSpPr>
          <p:cNvPr id="31" name="RegionCombo.2" descr="65636a21-9609-4eaa-84cc-f511f4ff6b21 RegionCombo.2"/>
          <p:cNvSpPr/>
          <p:nvPr/>
        </p:nvSpPr>
        <p:spPr>
          <a:xfrm>
            <a:off x="7996242" y="46832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32" name="RegionCombo.3" descr="33d551fa-c7d3-4847-8949-fa2b3d582340 RegionCombo.3"/>
          <p:cNvSpPr/>
          <p:nvPr/>
        </p:nvSpPr>
        <p:spPr>
          <a:xfrm>
            <a:off x="7996242" y="87535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33" name="&lt; Tilbake" descr="d01173bd-3366-45c2-956a-5a95d54cdfd0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34" name="&gt;" descr="2cec8772-de45-44ab-b68c-8287c51ab7c3 &gt;"/>
          <p:cNvSpPr/>
          <p:nvPr/>
        </p:nvSpPr>
        <p:spPr>
          <a:xfrm>
            <a:off x="1734125" y="473078"/>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5" name="&gt;" descr="1dfc5130-822b-4634-821b-683053a68a78 &gt;"/>
          <p:cNvSpPr/>
          <p:nvPr/>
        </p:nvSpPr>
        <p:spPr>
          <a:xfrm>
            <a:off x="5659099" y="476647"/>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6" name="List.box.3" descr="b2700c05-7736-45bb-a2f8-f78ab7b8cb54 List.box.3"/>
          <p:cNvSpPr/>
          <p:nvPr/>
        </p:nvSpPr>
        <p:spPr>
          <a:xfrm>
            <a:off x="8064038" y="2607338"/>
            <a:ext cx="763586" cy="249771"/>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10000"/>
          </a:bodyPr>
          <a:lstStyle/>
          <a:p>
            <a:pPr>
              <a:tabLst>
                <a:tab pos="706476" algn="l"/>
              </a:tabLst>
            </a:pPr>
            <a:r>
              <a:rPr sz="749" dirty="0">
                <a:solidFill>
                  <a:srgbClr val="FFFFFF"/>
                </a:solidFill>
                <a:latin typeface="Open Sans"/>
              </a:rPr>
              <a:t>On	​</a:t>
            </a:r>
          </a:p>
          <a:p>
            <a:pPr>
              <a:tabLst>
                <a:tab pos="706476" algn="l"/>
              </a:tabLst>
            </a:pPr>
            <a:r>
              <a:rPr sz="749" dirty="0">
                <a:solidFill>
                  <a:srgbClr val="0B23E5"/>
                </a:solidFill>
                <a:highlight>
                  <a:srgbClr val="FFFFFF"/>
                </a:highlight>
                <a:latin typeface="Open Sans"/>
              </a:rPr>
              <a:t>Off	​</a:t>
            </a:r>
            <a:endParaRPr sz="749" dirty="0">
              <a:solidFill>
                <a:srgbClr val="0B23E5"/>
              </a:solidFill>
              <a:latin typeface="Open Sans"/>
            </a:endParaRPr>
          </a:p>
        </p:txBody>
      </p:sp>
      <p:sp>
        <p:nvSpPr>
          <p:cNvPr id="37" name="(empty)" descr="f975b877-5ac2-45af-bf6e-8c78a488784e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38" name="Shape" descr="7e794491-bcbd-49aa-8c7c-10ddd4d62dcd Shape"/>
          <p:cNvSpPr/>
          <p:nvPr/>
        </p:nvSpPr>
        <p:spPr>
          <a:xfrm rot="10799998">
            <a:off x="249771"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39" name="SAMMENLIGNING" descr="aa697b95-ad6f-4937-90d0-9c54546df3ee SAMMENLIGNING"/>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SAMMENLIGNING</a:t>
            </a:r>
          </a:p>
        </p:txBody>
      </p:sp>
      <p:sp>
        <p:nvSpPr>
          <p:cNvPr id="40" name="BOTH_region21" descr="41fc8404-54f7-41c1-861f-1f357b0338dc BOTH_region21"/>
          <p:cNvSpPr/>
          <p:nvPr/>
        </p:nvSpPr>
        <p:spPr>
          <a:xfrm>
            <a:off x="7996242" y="671838"/>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pic>
        <p:nvPicPr>
          <p:cNvPr id="41" name="SourceDataComparePublikumS.3" descr="4a3676a5-fa00-45e2-8248-87027c327c55 SourceDataComparePublikumS.3"/>
          <p:cNvPicPr>
            <a:picLocks noChangeAspect="1"/>
          </p:cNvPicPr>
          <p:nvPr/>
        </p:nvPicPr>
        <p:blipFill>
          <a:blip r:embed="rId3" cstate="print"/>
          <a:stretch>
            <a:fillRect/>
          </a:stretch>
        </p:blipFill>
        <p:spPr>
          <a:xfrm>
            <a:off x="0" y="1857524"/>
            <a:ext cx="7707222" cy="3147116"/>
          </a:xfrm>
          <a:prstGeom prst="rect">
            <a:avLst/>
          </a:prstGeom>
        </p:spPr>
      </p:pic>
      <p:sp>
        <p:nvSpPr>
          <p:cNvPr id="42" name="Hvilket år er du ..." descr="2dc685dd-5d68-4879-9b4b-bb11e285dd3d Hvilket år er du ..."/>
          <p:cNvSpPr/>
          <p:nvPr/>
        </p:nvSpPr>
        <p:spPr>
          <a:xfrm>
            <a:off x="385361" y="1492785"/>
            <a:ext cx="3139979" cy="157147"/>
          </a:xfrm>
          <a:prstGeom prst="rect">
            <a:avLst/>
          </a:prstGeom>
          <a:noFill/>
        </p:spPr>
        <p:txBody>
          <a:bodyPr lIns="0" tIns="11418" rIns="0" bIns="0" anchor="t">
            <a:spAutoFit/>
          </a:bodyPr>
          <a:lstStyle/>
          <a:p>
            <a:pPr>
              <a:lnSpc>
                <a:spcPct val="114583"/>
              </a:lnSpc>
            </a:pPr>
            <a:r>
              <a:rPr sz="899" b="1" dirty="0">
                <a:solidFill>
                  <a:srgbClr val="FFFFFF"/>
                </a:solidFill>
                <a:latin typeface="Arial"/>
              </a:rPr>
              <a:t>Hvilket år er du født?</a:t>
            </a:r>
          </a:p>
        </p:txBody>
      </p:sp>
      <p:sp>
        <p:nvSpPr>
          <p:cNvPr id="43" name="myString.3" descr="46d89bdd-861d-4c40-a3ab-8b60b8b5a64a myString.3"/>
          <p:cNvSpPr/>
          <p:nvPr/>
        </p:nvSpPr>
        <p:spPr>
          <a:xfrm>
            <a:off x="385361" y="1093938"/>
            <a:ext cx="3825066"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Brukersted &gt; Akkumulere: Historisk museum
Data inkluderer følgende brukersted: Historisk museum</a:t>
            </a:r>
          </a:p>
        </p:txBody>
      </p:sp>
      <p:sp>
        <p:nvSpPr>
          <p:cNvPr id="44" name="myString.4" descr="0b88b652-1bc5-40ce-8c0a-85fbd9a09e6b myString.4"/>
          <p:cNvSpPr/>
          <p:nvPr/>
        </p:nvSpPr>
        <p:spPr>
          <a:xfrm>
            <a:off x="4324608" y="1093938"/>
            <a:ext cx="3561022"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Brukersted &gt; Akkumulere: 0 Bransje valgt
Data inkluderer følgende brukersted: 7 brukersted valgt</a:t>
            </a:r>
          </a:p>
        </p:txBody>
      </p:sp>
      <p:sp>
        <p:nvSpPr>
          <p:cNvPr id="45" name="calc.186" descr="a5a9f9b7-4e76-4bbf-8a8a-c513e9a321f2 calc.186"/>
          <p:cNvSpPr/>
          <p:nvPr/>
        </p:nvSpPr>
        <p:spPr>
          <a:xfrm>
            <a:off x="385361" y="1671979"/>
            <a:ext cx="7036408" cy="171272"/>
          </a:xfrm>
          <a:prstGeom prst="rect">
            <a:avLst/>
          </a:prstGeom>
          <a:noFill/>
        </p:spPr>
        <p:txBody>
          <a:bodyPr lIns="0" tIns="11418" rIns="0" bIns="0" anchor="t">
            <a:noAutofit/>
          </a:bodyPr>
          <a:lstStyle/>
          <a:p>
            <a:pPr algn="l">
              <a:buNone/>
              <a:defRPr sz="700" b="0" i="0" u="none" strike="noStrike" kern="1200" baseline="0">
                <a:solidFill>
                  <a:srgbClr val="FFFFFF"/>
                </a:solidFill>
                <a:latin typeface="Arial"/>
                <a:ea typeface="+mn-ea"/>
                <a:cs typeface="+mn-cs"/>
              </a:defRPr>
            </a:pPr>
            <a:r>
              <a:rPr sz="524"/>
              <a:t>Valgt dato fra 2022-01-01 til 2023-12-31 Ikke valgt filter</a:t>
            </a:r>
          </a:p>
        </p:txBody>
      </p:sp>
      <p:pic>
        <p:nvPicPr>
          <p:cNvPr id="46" name="3-1" descr="10a33f64-0a2a-4326-9b90-9d69e0c0ea7f 3-1"/>
          <p:cNvPicPr>
            <a:picLocks noChangeAspect="1"/>
          </p:cNvPicPr>
          <p:nvPr/>
        </p:nvPicPr>
        <p:blipFill>
          <a:blip r:embed="rId4" cstate="print"/>
          <a:stretch>
            <a:fillRect/>
          </a:stretch>
        </p:blipFill>
        <p:spPr>
          <a:xfrm>
            <a:off x="-289087" y="9218"/>
            <a:ext cx="299725" cy="5123875"/>
          </a:xfrm>
          <a:prstGeom prst="rect">
            <a:avLst/>
          </a:prstGeom>
        </p:spPr>
      </p:pic>
      <p:sp>
        <p:nvSpPr>
          <p:cNvPr id="47" name="Alder, Kjønn &amp; Ge..." descr="b78ce847-4b94-4b84-9ca6-f970756cacb1 Alder, Kjønn &amp; Ge..."/>
          <p:cNvSpPr/>
          <p:nvPr/>
        </p:nvSpPr>
        <p:spPr>
          <a:xfrm>
            <a:off x="7784911" y="4633550"/>
            <a:ext cx="1341627" cy="2654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Alder, Kjønn</a:t>
            </a:r>
          </a:p>
          <a:p>
            <a:pPr algn="ctr">
              <a:lnSpc>
                <a:spcPct val="114583"/>
              </a:lnSpc>
            </a:pPr>
            <a:r>
              <a:rPr sz="749" dirty="0">
                <a:solidFill>
                  <a:srgbClr val="FFFFFF"/>
                </a:solidFill>
                <a:latin typeface="Arial"/>
              </a:rPr>
              <a:t> &amp; Geografi</a:t>
            </a:r>
          </a:p>
        </p:txBody>
      </p:sp>
      <p:sp>
        <p:nvSpPr>
          <p:cNvPr id="48" name="ALDER" descr="83d6571b-0db6-4b4b-911b-03f2423a5745 ALDER"/>
          <p:cNvSpPr/>
          <p:nvPr/>
        </p:nvSpPr>
        <p:spPr>
          <a:xfrm rot="16200000">
            <a:off x="-1105317" y="1188912"/>
            <a:ext cx="1919669"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rPr>
              <a:t>ALDER</a:t>
            </a:r>
          </a:p>
        </p:txBody>
      </p:sp>
      <p:sp>
        <p:nvSpPr>
          <p:cNvPr id="49" name="KJØNN" descr="8c60a492-65ad-4a97-be72-7f06dd50e602 KJØNN"/>
          <p:cNvSpPr/>
          <p:nvPr/>
        </p:nvSpPr>
        <p:spPr>
          <a:xfrm rot="16200000">
            <a:off x="-706761" y="2819445"/>
            <a:ext cx="1277401"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KJØNN</a:t>
            </a:r>
          </a:p>
        </p:txBody>
      </p:sp>
      <p:sp>
        <p:nvSpPr>
          <p:cNvPr id="50" name="GEOGRAFI" descr="18f3caf3-1904-4e60-b96e-595a561d6dfe GEOGRAFI"/>
          <p:cNvSpPr/>
          <p:nvPr/>
        </p:nvSpPr>
        <p:spPr>
          <a:xfrm rot="16200000">
            <a:off x="-698755" y="4113303"/>
            <a:ext cx="1277401"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GEOGRAFI</a:t>
            </a:r>
          </a:p>
        </p:txBody>
      </p:sp>
      <p:pic>
        <p:nvPicPr>
          <p:cNvPr id="51" name="arc" descr="55109ea8-a979-4838-94c5-661f4e8476c8 arc"/>
          <p:cNvPicPr>
            <a:picLocks noChangeAspect="1"/>
          </p:cNvPicPr>
          <p:nvPr/>
        </p:nvPicPr>
        <p:blipFill>
          <a:blip r:embed="rId5" cstate="print"/>
          <a:stretch>
            <a:fillRect/>
          </a:stretch>
        </p:blipFill>
        <p:spPr>
          <a:xfrm>
            <a:off x="8206764" y="4005555"/>
            <a:ext cx="456724" cy="456724"/>
          </a:xfrm>
          <a:prstGeom prst="rect">
            <a:avLst/>
          </a:prstGeom>
        </p:spPr>
      </p:pic>
      <p:sp>
        <p:nvSpPr>
          <p:cNvPr id="52" name="Rektangel: avrundede hjørner 51">
            <a:extLst>
              <a:ext uri="{FF2B5EF4-FFF2-40B4-BE49-F238E27FC236}">
                <a16:creationId xmlns:a16="http://schemas.microsoft.com/office/drawing/2014/main" id="{56D9B400-4628-FD30-2B27-8BB90E898A66}"/>
              </a:ext>
            </a:extLst>
          </p:cNvPr>
          <p:cNvSpPr/>
          <p:nvPr/>
        </p:nvSpPr>
        <p:spPr>
          <a:xfrm>
            <a:off x="509451" y="2096458"/>
            <a:ext cx="3015889" cy="12596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ktangel: avrundede hjørner 52">
            <a:extLst>
              <a:ext uri="{FF2B5EF4-FFF2-40B4-BE49-F238E27FC236}">
                <a16:creationId xmlns:a16="http://schemas.microsoft.com/office/drawing/2014/main" id="{7F3DE5FC-B43C-ECEB-7AAE-65F4BC6333E5}"/>
              </a:ext>
            </a:extLst>
          </p:cNvPr>
          <p:cNvSpPr/>
          <p:nvPr/>
        </p:nvSpPr>
        <p:spPr>
          <a:xfrm>
            <a:off x="4146200" y="173353"/>
            <a:ext cx="1541444" cy="5209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ktangel: avrundede hjørner 54">
            <a:extLst>
              <a:ext uri="{FF2B5EF4-FFF2-40B4-BE49-F238E27FC236}">
                <a16:creationId xmlns:a16="http://schemas.microsoft.com/office/drawing/2014/main" id="{A9BA4278-62C5-AAE5-6C13-69E4B31E912E}"/>
              </a:ext>
            </a:extLst>
          </p:cNvPr>
          <p:cNvSpPr/>
          <p:nvPr/>
        </p:nvSpPr>
        <p:spPr>
          <a:xfrm>
            <a:off x="2768891" y="266125"/>
            <a:ext cx="984812" cy="4281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4CCCDE-5F9D-77C1-BB8B-B2C54FEEBFA1}"/>
              </a:ext>
            </a:extLst>
          </p:cNvPr>
          <p:cNvSpPr>
            <a:spLocks noGrp="1"/>
          </p:cNvSpPr>
          <p:nvPr>
            <p:ph type="title"/>
          </p:nvPr>
        </p:nvSpPr>
        <p:spPr/>
        <p:txBody>
          <a:bodyPr/>
          <a:lstStyle/>
          <a:p>
            <a:r>
              <a:rPr lang="nb-NO" dirty="0"/>
              <a:t>Analyse (1) av demografiske kjennetegn besøkende, funn:</a:t>
            </a:r>
          </a:p>
        </p:txBody>
      </p:sp>
      <p:sp>
        <p:nvSpPr>
          <p:cNvPr id="3" name="Plassholder for innhold 2">
            <a:extLst>
              <a:ext uri="{FF2B5EF4-FFF2-40B4-BE49-F238E27FC236}">
                <a16:creationId xmlns:a16="http://schemas.microsoft.com/office/drawing/2014/main" id="{BDA2E616-B04E-9ABF-0B02-0083FFD5C483}"/>
              </a:ext>
            </a:extLst>
          </p:cNvPr>
          <p:cNvSpPr>
            <a:spLocks noGrp="1"/>
          </p:cNvSpPr>
          <p:nvPr>
            <p:ph idx="1"/>
          </p:nvPr>
        </p:nvSpPr>
        <p:spPr>
          <a:xfrm>
            <a:off x="344725" y="740230"/>
            <a:ext cx="8454552" cy="3380040"/>
          </a:xfrm>
        </p:spPr>
        <p:txBody>
          <a:bodyPr>
            <a:normAutofit/>
          </a:bodyPr>
          <a:lstStyle/>
          <a:p>
            <a:pPr marL="0" indent="0">
              <a:buNone/>
            </a:pPr>
            <a:endParaRPr lang="nb-NO" dirty="0"/>
          </a:p>
          <a:p>
            <a:r>
              <a:rPr lang="nb-NO" b="1" i="1" dirty="0">
                <a:solidFill>
                  <a:srgbClr val="FF0000"/>
                </a:solidFill>
              </a:rPr>
              <a:t>25% av besøkende bor ikke i Norge. </a:t>
            </a:r>
            <a:r>
              <a:rPr lang="nb-NO" b="1" i="1" dirty="0"/>
              <a:t>Godt over resten av museums-feltet (4%) i Monitor Dashboard.</a:t>
            </a:r>
          </a:p>
          <a:p>
            <a:pPr marL="0" indent="0">
              <a:buNone/>
            </a:pPr>
            <a:endParaRPr lang="nb-NO" b="1" i="1" dirty="0">
              <a:solidFill>
                <a:srgbClr val="FF0000"/>
              </a:solidFill>
            </a:endParaRPr>
          </a:p>
          <a:p>
            <a:r>
              <a:rPr lang="nb-NO" b="1" i="1" dirty="0">
                <a:solidFill>
                  <a:srgbClr val="FF0000"/>
                </a:solidFill>
              </a:rPr>
              <a:t>APPLAUS: signifikant funn: Lav snittalder: 40 år, </a:t>
            </a:r>
            <a:r>
              <a:rPr lang="nb-NO" b="1" i="1" dirty="0" err="1"/>
              <a:t>sml</a:t>
            </a:r>
            <a:r>
              <a:rPr lang="nb-NO" b="1" i="1" dirty="0"/>
              <a:t> med andre kultursektoren generelt, og spesifikt her museumsbransjen (50 år snittalder). </a:t>
            </a:r>
            <a:r>
              <a:rPr lang="nb-NO" b="1" i="1" u="sng" dirty="0"/>
              <a:t>Hele 35% av respondentene til HM er 29 år eller yngre</a:t>
            </a:r>
            <a:r>
              <a:rPr lang="nb-NO" b="1" i="1" dirty="0"/>
              <a:t>. Bidrar som et grunnlag for vekst i publikumsantall på lang sikt:</a:t>
            </a:r>
          </a:p>
          <a:p>
            <a:pPr lvl="1">
              <a:buFont typeface="Wingdings" panose="05000000000000000000" pitchFamily="2" charset="2"/>
              <a:buChar char="Ø"/>
            </a:pPr>
            <a:r>
              <a:rPr lang="nb-NO" b="1" i="1" dirty="0"/>
              <a:t> publikummet «dør» ikke ut, god rekruttering i yngste aldersgrupper.</a:t>
            </a:r>
          </a:p>
          <a:p>
            <a:pPr lvl="1">
              <a:buFont typeface="Wingdings" panose="05000000000000000000" pitchFamily="2" charset="2"/>
              <a:buChar char="Ø"/>
            </a:pPr>
            <a:r>
              <a:rPr lang="nb-NO" b="1" i="1" dirty="0"/>
              <a:t>Sterk posisjon sammenlignet med snittet for resten av kultursektoren / museumsbransjen. </a:t>
            </a:r>
          </a:p>
          <a:p>
            <a:pPr marL="214401" lvl="1" indent="0">
              <a:buNone/>
            </a:pPr>
            <a:endParaRPr lang="nb-NO" b="1" i="1" dirty="0"/>
          </a:p>
          <a:p>
            <a:r>
              <a:rPr lang="nb-NO" b="1" i="1" dirty="0"/>
              <a:t>Overvekt av </a:t>
            </a:r>
            <a:r>
              <a:rPr lang="nb-NO" b="1" i="1" dirty="0">
                <a:solidFill>
                  <a:srgbClr val="FF0000"/>
                </a:solidFill>
              </a:rPr>
              <a:t>kvinnelige besøkende (58%)</a:t>
            </a:r>
            <a:r>
              <a:rPr lang="nb-NO" b="1" i="1" dirty="0"/>
              <a:t>, normalt i kultursektoren. Men </a:t>
            </a:r>
            <a:r>
              <a:rPr lang="nb-NO" b="1" i="1" dirty="0">
                <a:solidFill>
                  <a:srgbClr val="FF0000"/>
                </a:solidFill>
              </a:rPr>
              <a:t>signifikant mer representativt mot </a:t>
            </a:r>
            <a:r>
              <a:rPr lang="nb-NO" b="1" i="1" dirty="0" err="1">
                <a:solidFill>
                  <a:srgbClr val="FF0000"/>
                </a:solidFill>
              </a:rPr>
              <a:t>bef</a:t>
            </a:r>
            <a:r>
              <a:rPr lang="nb-NO" b="1" i="1" dirty="0">
                <a:solidFill>
                  <a:srgbClr val="FF0000"/>
                </a:solidFill>
              </a:rPr>
              <a:t>. enn museumsbransjen (kvinner = 74%).</a:t>
            </a:r>
          </a:p>
        </p:txBody>
      </p:sp>
      <p:sp>
        <p:nvSpPr>
          <p:cNvPr id="4" name="Plassholder for lysbildenummer 3">
            <a:extLst>
              <a:ext uri="{FF2B5EF4-FFF2-40B4-BE49-F238E27FC236}">
                <a16:creationId xmlns:a16="http://schemas.microsoft.com/office/drawing/2014/main" id="{38FC255C-EFD3-1EE2-0971-1F8E1622B0B2}"/>
              </a:ext>
            </a:extLst>
          </p:cNvPr>
          <p:cNvSpPr>
            <a:spLocks noGrp="1"/>
          </p:cNvSpPr>
          <p:nvPr>
            <p:ph type="sldNum" sz="quarter" idx="12"/>
          </p:nvPr>
        </p:nvSpPr>
        <p:spPr/>
        <p:txBody>
          <a:bodyPr/>
          <a:lstStyle/>
          <a:p>
            <a:fld id="{C83DB580-0514-4D1A-BBFA-A50D0028E127}" type="slidenum">
              <a:rPr lang="nb-NO" smtClean="0"/>
              <a:t>18</a:t>
            </a:fld>
            <a:endParaRPr lang="nb-NO"/>
          </a:p>
        </p:txBody>
      </p:sp>
    </p:spTree>
    <p:extLst>
      <p:ext uri="{BB962C8B-B14F-4D97-AF65-F5344CB8AC3E}">
        <p14:creationId xmlns:p14="http://schemas.microsoft.com/office/powerpoint/2010/main" val="3241756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F026FD-C37F-C787-809B-4AF8C56D87DD}"/>
              </a:ext>
            </a:extLst>
          </p:cNvPr>
          <p:cNvSpPr>
            <a:spLocks noGrp="1"/>
          </p:cNvSpPr>
          <p:nvPr>
            <p:ph type="ctrTitle"/>
          </p:nvPr>
        </p:nvSpPr>
        <p:spPr>
          <a:xfrm>
            <a:off x="344724" y="3341710"/>
            <a:ext cx="6478212" cy="942604"/>
          </a:xfrm>
        </p:spPr>
        <p:txBody>
          <a:bodyPr>
            <a:normAutofit fontScale="90000"/>
          </a:bodyPr>
          <a:lstStyle/>
          <a:p>
            <a:r>
              <a:rPr lang="nb-NO" dirty="0"/>
              <a:t>(2) Hvem er respondentene i utvalget per 27.mars 2023: Demografiske data, med analyse og signifikanstest av funn. </a:t>
            </a:r>
            <a:r>
              <a:rPr lang="nb-NO" dirty="0">
                <a:highlight>
                  <a:srgbClr val="FFFF00"/>
                </a:highlight>
              </a:rPr>
              <a:t>For </a:t>
            </a:r>
            <a:r>
              <a:rPr lang="nb-NO" dirty="0" err="1">
                <a:highlight>
                  <a:srgbClr val="FFFF00"/>
                </a:highlight>
              </a:rPr>
              <a:t>flekulterll</a:t>
            </a:r>
            <a:r>
              <a:rPr lang="nb-NO" dirty="0">
                <a:highlight>
                  <a:srgbClr val="FFFF00"/>
                </a:highlight>
              </a:rPr>
              <a:t> bakgrunn,  og utdannelse.</a:t>
            </a:r>
          </a:p>
        </p:txBody>
      </p:sp>
      <p:sp>
        <p:nvSpPr>
          <p:cNvPr id="3" name="Plassholder for tekst 2">
            <a:extLst>
              <a:ext uri="{FF2B5EF4-FFF2-40B4-BE49-F238E27FC236}">
                <a16:creationId xmlns:a16="http://schemas.microsoft.com/office/drawing/2014/main" id="{FFC81086-2441-3EA3-BDB7-7A78F27740C7}"/>
              </a:ext>
            </a:extLst>
          </p:cNvPr>
          <p:cNvSpPr>
            <a:spLocks noGrp="1"/>
          </p:cNvSpPr>
          <p:nvPr>
            <p:ph type="body" sz="quarter" idx="11"/>
          </p:nvPr>
        </p:nvSpPr>
        <p:spPr/>
        <p:txBody>
          <a:bodyPr/>
          <a:lstStyle/>
          <a:p>
            <a:endParaRPr lang="nb-NO" dirty="0"/>
          </a:p>
        </p:txBody>
      </p:sp>
    </p:spTree>
    <p:extLst>
      <p:ext uri="{BB962C8B-B14F-4D97-AF65-F5344CB8AC3E}">
        <p14:creationId xmlns:p14="http://schemas.microsoft.com/office/powerpoint/2010/main" val="688368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e1c0d9d4-924e-40d8-83e1-f99ff7170b59 picture"/>
          <p:cNvPicPr>
            <a:picLocks noChangeAspect="1"/>
          </p:cNvPicPr>
          <p:nvPr/>
        </p:nvPicPr>
        <p:blipFill>
          <a:blip r:embed="rId2" cstate="print"/>
          <a:stretch>
            <a:fillRect/>
          </a:stretch>
        </p:blipFill>
        <p:spPr>
          <a:xfrm>
            <a:off x="0" y="9218"/>
            <a:ext cx="9148758" cy="5123875"/>
          </a:xfrm>
          <a:prstGeom prst="rect">
            <a:avLst/>
          </a:prstGeom>
        </p:spPr>
      </p:pic>
      <p:sp>
        <p:nvSpPr>
          <p:cNvPr id="3" name="(empty)" descr="23b85969-9ce3-4f6f-b8aa-8f55cdfe80fb (empty)"/>
          <p:cNvSpPr/>
          <p:nvPr/>
        </p:nvSpPr>
        <p:spPr>
          <a:xfrm>
            <a:off x="0" y="9218"/>
            <a:ext cx="9148758" cy="5123875"/>
          </a:xfrm>
          <a:prstGeom prst="rect">
            <a:avLst/>
          </a:prstGeom>
          <a:solidFill>
            <a:srgbClr val="000000">
              <a:alpha val="25098"/>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4" name="SamPub.Region.Combo.L" descr="57a844e3-65ad-406e-ac7f-57a6a95849ba SamPub.Region.Combo.L"/>
          <p:cNvSpPr/>
          <p:nvPr/>
        </p:nvSpPr>
        <p:spPr>
          <a:xfrm>
            <a:off x="292589"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404040"/>
                </a:solidFill>
                <a:latin typeface="Arial"/>
              </a:rPr>
              <a:t>Velg</a:t>
            </a:r>
          </a:p>
        </p:txBody>
      </p:sp>
      <p:sp>
        <p:nvSpPr>
          <p:cNvPr id="5" name="Sampub.Akk.Combo.L" descr="15dc425f-b9f0-4d1c-920e-79e4e5a313b0 Sampub.Akk.Combo.L"/>
          <p:cNvSpPr/>
          <p:nvPr/>
        </p:nvSpPr>
        <p:spPr>
          <a:xfrm>
            <a:off x="292589"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6" name="SamPub.velg.Combo.L" descr="7c198e1f-9b1a-4fa7-8574-5825ae370bc9 SamPub.velg.Combo.L"/>
          <p:cNvSpPr/>
          <p:nvPr/>
        </p:nvSpPr>
        <p:spPr>
          <a:xfrm>
            <a:off x="1826897" y="480215"/>
            <a:ext cx="806404"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7" name="SamPub.Venue.Combo.L" descr="d642eb7b-ade6-4797-9929-14cbc48ec320 SamPub.Venue.Combo.L"/>
          <p:cNvSpPr/>
          <p:nvPr/>
        </p:nvSpPr>
        <p:spPr>
          <a:xfrm>
            <a:off x="2768891" y="480215"/>
            <a:ext cx="934857"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SamPub.Cat.Combo.R" descr="ee21230f-c38b-4fba-87b9-ebe896223d15 SamPub.Cat.Combo.R"/>
          <p:cNvSpPr/>
          <p:nvPr/>
        </p:nvSpPr>
        <p:spPr>
          <a:xfrm>
            <a:off x="4217563"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Velg</a:t>
            </a:r>
          </a:p>
        </p:txBody>
      </p:sp>
      <p:sp>
        <p:nvSpPr>
          <p:cNvPr id="9" name="SamPub.Akk.Combo.R" descr="e2951985-6e47-49c0-86ab-9220bbf11e1d SamPub.Akk.Combo.R"/>
          <p:cNvSpPr/>
          <p:nvPr/>
        </p:nvSpPr>
        <p:spPr>
          <a:xfrm>
            <a:off x="4217563"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10" name="SamPub.list.Combo.R" descr="b574a450-bd9d-41f5-ac42-869fcc445938 SamPub.list.Combo.R"/>
          <p:cNvSpPr/>
          <p:nvPr/>
        </p:nvSpPr>
        <p:spPr>
          <a:xfrm>
            <a:off x="5759008" y="480215"/>
            <a:ext cx="76358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1" name="SamPub.Flerkultur.Combo" descr="23951fb0-a8e1-4e95-a70e-b376e3d47157 SamPub.Flerkultur.Combo"/>
          <p:cNvSpPr/>
          <p:nvPr/>
        </p:nvSpPr>
        <p:spPr>
          <a:xfrm>
            <a:off x="7996242" y="1078873"/>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Shape" descr="9c712605-0913-4efe-941a-9bec792b4022 Shape"/>
          <p:cNvSpPr/>
          <p:nvPr/>
        </p:nvSpPr>
        <p:spPr>
          <a:xfrm flipH="1" flipV="1">
            <a:off x="7792858" y="187625"/>
            <a:ext cx="7136" cy="493833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13" name="Filtersegment" descr="8cd124a0-3718-4938-85af-006298bfa592 Filtersegment"/>
          <p:cNvSpPr/>
          <p:nvPr/>
        </p:nvSpPr>
        <p:spPr>
          <a:xfrm>
            <a:off x="7750040" y="201898"/>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14" name="Shape" descr="7755a312-e49c-4555-976d-4776999500d0 Shape"/>
          <p:cNvSpPr/>
          <p:nvPr/>
        </p:nvSpPr>
        <p:spPr>
          <a:xfrm>
            <a:off x="285453" y="936939"/>
            <a:ext cx="71363" cy="71363"/>
          </a:xfrm>
          <a:prstGeom prst="ellipse">
            <a:avLst/>
          </a:prstGeom>
          <a:solidFill>
            <a:srgbClr val="2DC7FF"/>
          </a:solidFill>
          <a:ln w="19050">
            <a:solidFill>
              <a:srgbClr val="FFFFFF">
                <a:alpha val="0"/>
              </a:srgbClr>
            </a:solidFill>
            <a:prstDash val="solid"/>
          </a:ln>
        </p:spPr>
        <p:txBody>
          <a:bodyPr/>
          <a:lstStyle/>
          <a:p>
            <a:endParaRPr lang="nb-NO"/>
          </a:p>
        </p:txBody>
      </p:sp>
      <p:sp>
        <p:nvSpPr>
          <p:cNvPr id="15" name="Shape" descr="887e98c0-602d-4b72-b59e-89cf3df38e15 Shape"/>
          <p:cNvSpPr/>
          <p:nvPr/>
        </p:nvSpPr>
        <p:spPr>
          <a:xfrm flipH="1">
            <a:off x="292589" y="1058256"/>
            <a:ext cx="3639521"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6" name="Shape" descr="a87e80fb-87e8-4e19-a60b-9f99f65f01c4 Shape"/>
          <p:cNvSpPr/>
          <p:nvPr/>
        </p:nvSpPr>
        <p:spPr>
          <a:xfrm>
            <a:off x="4217563" y="936939"/>
            <a:ext cx="71363" cy="71363"/>
          </a:xfrm>
          <a:prstGeom prst="ellipse">
            <a:avLst/>
          </a:prstGeom>
          <a:solidFill>
            <a:srgbClr val="FFCC01"/>
          </a:solidFill>
          <a:ln w="19050">
            <a:solidFill>
              <a:srgbClr val="FFFFFF">
                <a:alpha val="0"/>
              </a:srgbClr>
            </a:solidFill>
            <a:prstDash val="solid"/>
          </a:ln>
        </p:spPr>
        <p:txBody>
          <a:bodyPr/>
          <a:lstStyle/>
          <a:p>
            <a:endParaRPr lang="nb-NO"/>
          </a:p>
        </p:txBody>
      </p:sp>
      <p:sp>
        <p:nvSpPr>
          <p:cNvPr id="17" name="Shape" descr="576e6725-0562-42de-b0f4-ff41369d6dde Shape"/>
          <p:cNvSpPr/>
          <p:nvPr/>
        </p:nvSpPr>
        <p:spPr>
          <a:xfrm flipH="1">
            <a:off x="4224700" y="1058256"/>
            <a:ext cx="3461113"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8" name="SØYLER INDIKERT M..." descr="635995df-c711-47a0-bc30-075d9a20b2de SØYLER INDIKERT M..."/>
          <p:cNvSpPr/>
          <p:nvPr/>
        </p:nvSpPr>
        <p:spPr>
          <a:xfrm>
            <a:off x="392497" y="929802"/>
            <a:ext cx="3668067"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BLÅGRØNNE NYANSER KONTROLLERES AV RULLEGARDINMENYENE PÅ HØYRE SIDE</a:t>
            </a:r>
          </a:p>
        </p:txBody>
      </p:sp>
      <p:sp>
        <p:nvSpPr>
          <p:cNvPr id="19" name="SØYLER INDIKERT M..." descr="5f88e548-2512-44a4-9b4b-0cceaf3538de SØYLER INDIKERT M..."/>
          <p:cNvSpPr/>
          <p:nvPr/>
        </p:nvSpPr>
        <p:spPr>
          <a:xfrm>
            <a:off x="4324608" y="929802"/>
            <a:ext cx="3375478"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GULE NYANSER KONTROLLERES AV RULLEGARDINMENYENE PÅ HØYRE SIDE</a:t>
            </a:r>
          </a:p>
        </p:txBody>
      </p:sp>
      <p:sp>
        <p:nvSpPr>
          <p:cNvPr id="20" name="SamPub.Gender.Combo" descr="d50031f9-0804-44ba-a090-d243b8ef4cc5 SamPub.Gender.Combo"/>
          <p:cNvSpPr/>
          <p:nvPr/>
        </p:nvSpPr>
        <p:spPr>
          <a:xfrm>
            <a:off x="7996242" y="128239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1" name="SamPub.Age.Combo" descr="69c7d97e-a031-4929-b008-52d75caf682a SamPub.Age.Combo"/>
          <p:cNvSpPr/>
          <p:nvPr/>
        </p:nvSpPr>
        <p:spPr>
          <a:xfrm>
            <a:off x="7996242" y="148590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2" name="SamPub.Utdanning.Combo" descr="0aa4dfd5-5f80-40bf-ac12-adece4ceb6f1 SamPub.Utdanning.Combo"/>
          <p:cNvSpPr/>
          <p:nvPr/>
        </p:nvSpPr>
        <p:spPr>
          <a:xfrm>
            <a:off x="7996242" y="168942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3" name="SamPub.Funksjon.Combo" descr="1d3b2e03-2ca7-4f13-8bd9-8ec3f34c919f SamPub.Funksjon.Combo"/>
          <p:cNvSpPr/>
          <p:nvPr/>
        </p:nvSpPr>
        <p:spPr>
          <a:xfrm>
            <a:off x="7996242" y="189294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4" name="SamPub.Flerkultur.Q3.Combo" descr="1f6ef9aa-8890-4d42-bcca-1dd9b91c3097 SamPub.Flerkultur.Q3.Combo"/>
          <p:cNvSpPr/>
          <p:nvPr/>
        </p:nvSpPr>
        <p:spPr>
          <a:xfrm>
            <a:off x="7996242" y="209645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5" name="SamPub.Minoritet.Combo" descr="44e5fbb5-87f7-4965-b4bd-04d2707230c5 SamPub.Minoritet.Combo"/>
          <p:cNvSpPr/>
          <p:nvPr/>
        </p:nvSpPr>
        <p:spPr>
          <a:xfrm>
            <a:off x="7996242" y="229997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6" name="SamPub.Region.Combo" descr="6f4c39d4-698b-4336-9754-64b9cf4d4cc9 SamPub.Region.Combo"/>
          <p:cNvSpPr/>
          <p:nvPr/>
        </p:nvSpPr>
        <p:spPr>
          <a:xfrm>
            <a:off x="7996242" y="46832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7" name="SamPub.Regio.Combo.bransje" descr="94dddbc5-3627-4f98-84a7-66eef6a0fe77 SamPub.Regio.Combo.bransje"/>
          <p:cNvSpPr/>
          <p:nvPr/>
        </p:nvSpPr>
        <p:spPr>
          <a:xfrm>
            <a:off x="7996242" y="87535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8" name="&lt; Tilbake" descr="c750bae2-a791-46f4-ba4b-0bf6f5951141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29" name="&gt;" descr="8122bf86-220c-41e9-9c7d-22bd839fb854 &gt;"/>
          <p:cNvSpPr/>
          <p:nvPr/>
        </p:nvSpPr>
        <p:spPr>
          <a:xfrm>
            <a:off x="1734125" y="473078"/>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0" name="&gt;" descr="7554d945-7ac7-47b7-89ab-07b4c7df0fd5 &gt;"/>
          <p:cNvSpPr/>
          <p:nvPr/>
        </p:nvSpPr>
        <p:spPr>
          <a:xfrm>
            <a:off x="5659099" y="476647"/>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1" name="List.box.5" descr="5348101e-76ee-4731-a906-dfd9a1f90ece List.box.5"/>
          <p:cNvSpPr/>
          <p:nvPr/>
        </p:nvSpPr>
        <p:spPr>
          <a:xfrm>
            <a:off x="8064038" y="2607338"/>
            <a:ext cx="763586" cy="249771"/>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1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32" name="SamPub.Venue.Combo.R" descr="6f7df930-d8b5-4655-870b-ccb37e691fb6 SamPub.Venue.Combo.R"/>
          <p:cNvSpPr/>
          <p:nvPr/>
        </p:nvSpPr>
        <p:spPr>
          <a:xfrm>
            <a:off x="6661752" y="483782"/>
            <a:ext cx="934857"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33" name="PUBLIKUM" descr="2c67ed9a-2f97-4396-ad41-fbb64ce556c1 PUBLIKUM"/>
          <p:cNvSpPr/>
          <p:nvPr/>
        </p:nvSpPr>
        <p:spPr>
          <a:xfrm>
            <a:off x="349679"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4" name="PUBLIKUM" descr="e41d7234-48e6-47af-8946-d25d5e5c753e PUBLIKUM"/>
          <p:cNvSpPr/>
          <p:nvPr/>
        </p:nvSpPr>
        <p:spPr>
          <a:xfrm>
            <a:off x="4253244"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5" name="(empty)" descr="1762e794-1562-46a8-a96c-f3adda50c14a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36" name="Shape" descr="ab17048a-9723-490c-a402-3321bf55094a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37" name="SAMMENLIGNING" descr="dd9427df-d6f4-4bbb-8105-55cb6c0a62e0 SAMMENLIGNING"/>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SAMMENLIGNING</a:t>
            </a:r>
          </a:p>
        </p:txBody>
      </p:sp>
      <p:sp>
        <p:nvSpPr>
          <p:cNvPr id="38" name="SamPub_region21" descr="137205c5-b682-4431-a65c-795762abb0a4 SamPub_region21"/>
          <p:cNvSpPr/>
          <p:nvPr/>
        </p:nvSpPr>
        <p:spPr>
          <a:xfrm>
            <a:off x="7996242" y="671838"/>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pic>
        <p:nvPicPr>
          <p:cNvPr id="39" name="2-2" descr="dc03ceda-5e67-4c43-adff-60a7dce0d4a2 2-2"/>
          <p:cNvPicPr>
            <a:picLocks noChangeAspect="1"/>
          </p:cNvPicPr>
          <p:nvPr/>
        </p:nvPicPr>
        <p:blipFill>
          <a:blip r:embed="rId3" cstate="print"/>
          <a:stretch>
            <a:fillRect/>
          </a:stretch>
        </p:blipFill>
        <p:spPr>
          <a:xfrm>
            <a:off x="-296223" y="9218"/>
            <a:ext cx="299725" cy="5123875"/>
          </a:xfrm>
          <a:prstGeom prst="rect">
            <a:avLst/>
          </a:prstGeom>
        </p:spPr>
      </p:pic>
      <p:pic>
        <p:nvPicPr>
          <p:cNvPr id="40" name="d2.14" descr="0a76bf26-99db-496c-8239-48e0aafa9c50 d2.14"/>
          <p:cNvPicPr>
            <a:picLocks noChangeAspect="1"/>
          </p:cNvPicPr>
          <p:nvPr/>
        </p:nvPicPr>
        <p:blipFill>
          <a:blip r:embed="rId4" cstate="print"/>
          <a:stretch>
            <a:fillRect/>
          </a:stretch>
        </p:blipFill>
        <p:spPr>
          <a:xfrm>
            <a:off x="0" y="1754046"/>
            <a:ext cx="7671540" cy="3382614"/>
          </a:xfrm>
          <a:prstGeom prst="rect">
            <a:avLst/>
          </a:prstGeom>
        </p:spPr>
      </p:pic>
      <p:sp>
        <p:nvSpPr>
          <p:cNvPr id="41" name="Basert på din opp..." descr="fe702b65-49cc-49c7-bf2d-4b7485a5bfda Basert på din opp..."/>
          <p:cNvSpPr/>
          <p:nvPr/>
        </p:nvSpPr>
        <p:spPr>
          <a:xfrm>
            <a:off x="385361" y="1493571"/>
            <a:ext cx="6643911" cy="157147"/>
          </a:xfrm>
          <a:prstGeom prst="rect">
            <a:avLst/>
          </a:prstGeom>
          <a:noFill/>
        </p:spPr>
        <p:txBody>
          <a:bodyPr lIns="0" tIns="11418" rIns="0" bIns="0" anchor="t">
            <a:spAutoFit/>
          </a:bodyPr>
          <a:lstStyle/>
          <a:p>
            <a:pPr>
              <a:lnSpc>
                <a:spcPct val="114583"/>
              </a:lnSpc>
            </a:pPr>
            <a:r>
              <a:rPr sz="899" b="1" dirty="0">
                <a:solidFill>
                  <a:srgbClr val="FFFFFF"/>
                </a:solidFill>
                <a:latin typeface="Arial"/>
              </a:rPr>
              <a:t>Basert på din opplevelse hos oss, hvor sannsynlig er det at du vil anbefale andre å besøke AVSENDERNAVN?</a:t>
            </a:r>
          </a:p>
        </p:txBody>
      </p:sp>
      <p:sp>
        <p:nvSpPr>
          <p:cNvPr id="42" name="Arrangement" descr="ec37016b-ca49-4766-aa66-2d83e1ead9ef Arrangement"/>
          <p:cNvSpPr/>
          <p:nvPr/>
        </p:nvSpPr>
        <p:spPr>
          <a:xfrm>
            <a:off x="7785721" y="4633551"/>
            <a:ext cx="1341627"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Arrangement</a:t>
            </a:r>
          </a:p>
        </p:txBody>
      </p:sp>
      <p:pic>
        <p:nvPicPr>
          <p:cNvPr id="43" name="performance" descr="f04d6f7c-224e-42bc-bfae-bbe5ec8925e7 performance"/>
          <p:cNvPicPr>
            <a:picLocks noChangeAspect="1"/>
          </p:cNvPicPr>
          <p:nvPr/>
        </p:nvPicPr>
        <p:blipFill>
          <a:blip r:embed="rId5" cstate="print"/>
          <a:stretch>
            <a:fillRect/>
          </a:stretch>
        </p:blipFill>
        <p:spPr>
          <a:xfrm>
            <a:off x="8206764" y="4005555"/>
            <a:ext cx="456724" cy="456724"/>
          </a:xfrm>
          <a:prstGeom prst="rect">
            <a:avLst/>
          </a:prstGeom>
        </p:spPr>
      </p:pic>
      <p:sp>
        <p:nvSpPr>
          <p:cNvPr id="44" name="TYPE ARRANGEMENT" descr="97dee3b3-c4f8-4835-b92b-186d94e2c355 TYPE ARRANGEMENT"/>
          <p:cNvSpPr/>
          <p:nvPr/>
        </p:nvSpPr>
        <p:spPr>
          <a:xfrm rot="16200000">
            <a:off x="-1210943" y="1378532"/>
            <a:ext cx="2262212"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TYPE ARRANGEMENT</a:t>
            </a:r>
          </a:p>
        </p:txBody>
      </p:sp>
      <p:sp>
        <p:nvSpPr>
          <p:cNvPr id="45" name="NPS ANBEFALING" descr="d8ca7594-bfcf-4fd1-803d-7e3fc126217a NPS ANBEFALING"/>
          <p:cNvSpPr/>
          <p:nvPr/>
        </p:nvSpPr>
        <p:spPr>
          <a:xfrm rot="16200000">
            <a:off x="-1277187" y="3621670"/>
            <a:ext cx="2276485" cy="157147"/>
          </a:xfrm>
          <a:prstGeom prst="rect">
            <a:avLst/>
          </a:prstGeom>
          <a:noFill/>
        </p:spPr>
        <p:txBody>
          <a:bodyPr lIns="0" tIns="11418" rIns="0" bIns="0" anchor="t">
            <a:spAutoFit/>
          </a:bodyPr>
          <a:lstStyle/>
          <a:p>
            <a:pPr algn="ctr">
              <a:lnSpc>
                <a:spcPct val="114583"/>
              </a:lnSpc>
            </a:pPr>
            <a:r>
              <a:rPr sz="899" b="1" dirty="0">
                <a:solidFill>
                  <a:srgbClr val="FFFFFF"/>
                </a:solidFill>
                <a:latin typeface="Arial"/>
              </a:rPr>
              <a:t>NPS ANBEFALING</a:t>
            </a:r>
          </a:p>
        </p:txBody>
      </p:sp>
      <p:sp>
        <p:nvSpPr>
          <p:cNvPr id="46" name="myString.59" descr="140e93e6-ebf7-42f8-b78c-627f70613c40 myString.59"/>
          <p:cNvSpPr/>
          <p:nvPr/>
        </p:nvSpPr>
        <p:spPr>
          <a:xfrm>
            <a:off x="385361" y="1093938"/>
            <a:ext cx="3825066"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Velg &gt; Akkumulere: Alle valgt
Data inkluderer følgende brukersted: Alle brukersted valgt</a:t>
            </a:r>
          </a:p>
        </p:txBody>
      </p:sp>
      <p:sp>
        <p:nvSpPr>
          <p:cNvPr id="47" name="myString.60" descr="37f6d438-fcaa-428a-a67c-74305fcc0236 myString.60"/>
          <p:cNvSpPr/>
          <p:nvPr/>
        </p:nvSpPr>
        <p:spPr>
          <a:xfrm>
            <a:off x="4324608" y="1093938"/>
            <a:ext cx="3561022"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Velg &gt; Akkumulere: Alle valgt
Data inkluderer følgende brukersted: Alle brukersted valgt</a:t>
            </a:r>
          </a:p>
        </p:txBody>
      </p:sp>
      <p:sp>
        <p:nvSpPr>
          <p:cNvPr id="48" name="calc.80" descr="4fc0c0e0-5294-4399-a221-c09eb58cfed4 calc.80"/>
          <p:cNvSpPr/>
          <p:nvPr/>
        </p:nvSpPr>
        <p:spPr>
          <a:xfrm>
            <a:off x="385361" y="1686252"/>
            <a:ext cx="7036408" cy="171272"/>
          </a:xfrm>
          <a:prstGeom prst="rect">
            <a:avLst/>
          </a:prstGeom>
          <a:noFill/>
        </p:spPr>
        <p:txBody>
          <a:bodyPr lIns="0" tIns="11418" rIns="0" bIns="0" anchor="t">
            <a:noAutofit/>
          </a:bodyPr>
          <a:lstStyle/>
          <a:p>
            <a:pPr algn="l">
              <a:buNone/>
              <a:defRPr sz="700" b="0" i="0" u="none" strike="noStrike" kern="1200" baseline="0">
                <a:solidFill>
                  <a:srgbClr val="FFFFFF"/>
                </a:solidFill>
                <a:latin typeface="Arial"/>
                <a:ea typeface="+mn-ea"/>
                <a:cs typeface="+mn-cs"/>
              </a:defRPr>
            </a:pPr>
            <a:r>
              <a:rPr sz="524"/>
              <a:t>Valgt dato fra 2022-01-01 til 2023-12-31 Ikke valgt filter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37959ae7-bd4f-4952-91bc-9d19670e2818 picture"/>
          <p:cNvPicPr>
            <a:picLocks noChangeAspect="1"/>
          </p:cNvPicPr>
          <p:nvPr/>
        </p:nvPicPr>
        <p:blipFill>
          <a:blip r:embed="rId2" cstate="print"/>
          <a:stretch>
            <a:fillRect/>
          </a:stretch>
        </p:blipFill>
        <p:spPr>
          <a:xfrm>
            <a:off x="0" y="9218"/>
            <a:ext cx="9148758" cy="5123875"/>
          </a:xfrm>
          <a:prstGeom prst="rect">
            <a:avLst/>
          </a:prstGeom>
        </p:spPr>
      </p:pic>
      <p:sp>
        <p:nvSpPr>
          <p:cNvPr id="3" name="combo_publikum_Alder" descr="a6ea9479-3015-44be-a6ce-008dcfd3cf62 combo_publikum_Alder"/>
          <p:cNvSpPr/>
          <p:nvPr/>
        </p:nvSpPr>
        <p:spPr>
          <a:xfrm>
            <a:off x="7996242" y="48021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4" name="Shape" descr="8b0ff44e-df8c-4aab-8409-cf1961cdb218 Shape"/>
          <p:cNvSpPr/>
          <p:nvPr/>
        </p:nvSpPr>
        <p:spPr>
          <a:xfrm flipH="1" flipV="1">
            <a:off x="7792858" y="187625"/>
            <a:ext cx="7136" cy="520951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5" name="Filtersegment" descr="f90918b1-9598-41d8-997c-393dd1e254e3 Filtersegment"/>
          <p:cNvSpPr/>
          <p:nvPr/>
        </p:nvSpPr>
        <p:spPr>
          <a:xfrm>
            <a:off x="7785721" y="166216"/>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6" name="combo_publikum_Gender" descr="3d8ffd12-18a1-4a80-a9c1-a07806670082 combo_publikum_Gender"/>
          <p:cNvSpPr/>
          <p:nvPr/>
        </p:nvSpPr>
        <p:spPr>
          <a:xfrm>
            <a:off x="7996242" y="68579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7" name="combo_publikum_Region" descr="37f29585-1511-4c96-8282-b0eb190788fc combo_publikum_Region"/>
          <p:cNvSpPr/>
          <p:nvPr/>
        </p:nvSpPr>
        <p:spPr>
          <a:xfrm>
            <a:off x="7996242" y="89136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_publikum_Q11" descr="fc590df3-09aa-4db6-a900-42b9ef9fd45a combo_publikum_Q11"/>
          <p:cNvSpPr/>
          <p:nvPr/>
        </p:nvSpPr>
        <p:spPr>
          <a:xfrm>
            <a:off x="7996242" y="130251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9" name="combo_publikum_inntekt" descr="596534a4-8cc5-4b32-9699-a1d83e75552e combo_publikum_inntekt"/>
          <p:cNvSpPr/>
          <p:nvPr/>
        </p:nvSpPr>
        <p:spPr>
          <a:xfrm>
            <a:off x="7996242" y="150809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0" name="combo_publikum_Q15" descr="18a8c83a-b3e8-44cb-9224-e4365f072162 combo_publikum_Q15"/>
          <p:cNvSpPr/>
          <p:nvPr/>
        </p:nvSpPr>
        <p:spPr>
          <a:xfrm>
            <a:off x="7996242" y="171367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1" name="combo_publikum_Q7real" descr="3924c3ab-a9f6-4f16-b01c-3de341911d1e combo_publikum_Q7real"/>
          <p:cNvSpPr/>
          <p:nvPr/>
        </p:nvSpPr>
        <p:spPr>
          <a:xfrm>
            <a:off x="7996242" y="191924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combo_publikum_Q9real" descr="91917dca-184f-4123-a4ac-3bd4a74ba205 combo_publikum_Q9real"/>
          <p:cNvSpPr/>
          <p:nvPr/>
        </p:nvSpPr>
        <p:spPr>
          <a:xfrm>
            <a:off x="7996242" y="2124822"/>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3" name="combo_publikum_gloregion" descr="38946bc2-606c-4c5a-859a-400a2dd5e162 combo_publikum_gloregion"/>
          <p:cNvSpPr/>
          <p:nvPr/>
        </p:nvSpPr>
        <p:spPr>
          <a:xfrm>
            <a:off x="7996242" y="233039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4" name="combo_publikum_minoritet" descr="98a97a7d-c665-46fe-9dc5-531f79db63b6 combo_publikum_minoritet"/>
          <p:cNvSpPr/>
          <p:nvPr/>
        </p:nvSpPr>
        <p:spPr>
          <a:xfrm>
            <a:off x="7996242" y="253597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combo_publikum_Q17_Q18" descr="2f240133-a23f-4cb8-b9e6-622e06c11f2a combo_publikum_Q17_Q18"/>
          <p:cNvSpPr/>
          <p:nvPr/>
        </p:nvSpPr>
        <p:spPr>
          <a:xfrm>
            <a:off x="7996242" y="274155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6" name="combo_publikum_Q17b" descr="7ba7847d-297b-4c49-95da-6b94d500600b combo_publikum_Q17b"/>
          <p:cNvSpPr/>
          <p:nvPr/>
        </p:nvSpPr>
        <p:spPr>
          <a:xfrm>
            <a:off x="7996242" y="294712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7" name="&lt; Tilbake" descr="3650538e-fcfc-4a83-b4bc-6a16524d44ea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18" name="List.box" descr="61e65386-52ea-4a96-ae7a-ac797e6d579f List.box"/>
          <p:cNvSpPr/>
          <p:nvPr/>
        </p:nvSpPr>
        <p:spPr>
          <a:xfrm>
            <a:off x="8064038" y="3372864"/>
            <a:ext cx="763586" cy="235498"/>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2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19" name="(empty)" descr="d9bb8de6-e431-40d2-8daf-bb9fec455275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0" name="Shape" descr="39dace80-627f-4572-8a95-41ab6d424bd0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21" name="PUBLIKUM" descr="78e3ddf7-6884-4156-a15c-921da7162e61 PUBLIKUM"/>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PUBLIKUM</a:t>
            </a:r>
          </a:p>
        </p:txBody>
      </p:sp>
      <p:sp>
        <p:nvSpPr>
          <p:cNvPr id="22" name="combo_publikum_region21" descr="f927598a-7c79-4472-96c0-d71e4882fdfc combo_publikum_region21"/>
          <p:cNvSpPr/>
          <p:nvPr/>
        </p:nvSpPr>
        <p:spPr>
          <a:xfrm>
            <a:off x="7996242" y="1096942"/>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sp>
        <p:nvSpPr>
          <p:cNvPr id="23" name="(empty)" descr="485e545c-8c8e-4be2-a5d3-a18a56c7cf42 (empty)"/>
          <p:cNvSpPr/>
          <p:nvPr/>
        </p:nvSpPr>
        <p:spPr>
          <a:xfrm>
            <a:off x="214090" y="865576"/>
            <a:ext cx="3917838" cy="4060564"/>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4" name="(empty)" descr="bb1107fe-2ead-4038-96ba-dace93c5f112 (empty)"/>
          <p:cNvSpPr/>
          <p:nvPr/>
        </p:nvSpPr>
        <p:spPr>
          <a:xfrm>
            <a:off x="4360289" y="865575"/>
            <a:ext cx="3218479" cy="1912533"/>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5" name="(empty)" descr="22bb20c4-d164-4ef7-8d82-8c6e23bb95f2 (empty)"/>
          <p:cNvSpPr/>
          <p:nvPr/>
        </p:nvSpPr>
        <p:spPr>
          <a:xfrm>
            <a:off x="4360289" y="2999334"/>
            <a:ext cx="3218479" cy="1926805"/>
          </a:xfrm>
          <a:prstGeom prst="rect">
            <a:avLst/>
          </a:prstGeom>
          <a:solidFill>
            <a:srgbClr val="FFFFFF">
              <a:alpha val="14118"/>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6" name="(empty)" descr="e9617d94-d4fc-4f35-a946-dc6da38323db (empty)"/>
          <p:cNvSpPr/>
          <p:nvPr/>
        </p:nvSpPr>
        <p:spPr>
          <a:xfrm>
            <a:off x="214090" y="223307"/>
            <a:ext cx="7364678" cy="428179"/>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7" name="Minoritet &amp; flerk..." descr="18d462a5-b258-4877-a749-96bf23009f06 Minoritet &amp; flerk..."/>
          <p:cNvSpPr/>
          <p:nvPr/>
        </p:nvSpPr>
        <p:spPr>
          <a:xfrm>
            <a:off x="328271" y="280398"/>
            <a:ext cx="1855442" cy="145617"/>
          </a:xfrm>
          <a:prstGeom prst="rect">
            <a:avLst/>
          </a:prstGeom>
          <a:solidFill>
            <a:srgbClr val="FFFFFF">
              <a:alpha val="0"/>
            </a:srgbClr>
          </a:solidFill>
        </p:spPr>
        <p:txBody>
          <a:bodyPr lIns="0" tIns="0" rIns="0" bIns="0" anchor="t">
            <a:spAutoFit/>
          </a:bodyPr>
          <a:lstStyle/>
          <a:p>
            <a:pPr>
              <a:lnSpc>
                <a:spcPct val="114583"/>
              </a:lnSpc>
            </a:pPr>
            <a:r>
              <a:rPr sz="899" dirty="0">
                <a:solidFill>
                  <a:srgbClr val="FFFFFF"/>
                </a:solidFill>
                <a:latin typeface="Arial"/>
              </a:rPr>
              <a:t>Minoritet &amp; flerkultur</a:t>
            </a:r>
          </a:p>
        </p:txBody>
      </p:sp>
      <p:sp>
        <p:nvSpPr>
          <p:cNvPr id="28" name="Du svarte at du h..." descr="3cd0b8f6-1a65-4037-b2f4-10eec8cb9882 Du svarte at du h..."/>
          <p:cNvSpPr/>
          <p:nvPr/>
        </p:nvSpPr>
        <p:spPr>
          <a:xfrm>
            <a:off x="328271" y="979756"/>
            <a:ext cx="2961571" cy="265445"/>
          </a:xfrm>
          <a:prstGeom prst="rect">
            <a:avLst/>
          </a:prstGeom>
          <a:noFill/>
        </p:spPr>
        <p:txBody>
          <a:bodyPr lIns="0" tIns="11418" rIns="0" bIns="0" anchor="t">
            <a:spAutoFit/>
          </a:bodyPr>
          <a:lstStyle/>
          <a:p>
            <a:pPr>
              <a:lnSpc>
                <a:spcPct val="114583"/>
              </a:lnSpc>
            </a:pPr>
            <a:r>
              <a:rPr sz="749" dirty="0">
                <a:solidFill>
                  <a:srgbClr val="FFFFFF"/>
                </a:solidFill>
                <a:latin typeface="Arial"/>
              </a:rPr>
              <a:t>Du svarte at du har bakgrunn fra andre land enn Norge. </a:t>
            </a:r>
          </a:p>
          <a:p>
            <a:pPr>
              <a:lnSpc>
                <a:spcPct val="114583"/>
              </a:lnSpc>
            </a:pPr>
            <a:r>
              <a:rPr sz="749" dirty="0">
                <a:solidFill>
                  <a:srgbClr val="FFFFFF"/>
                </a:solidFill>
                <a:latin typeface="Arial"/>
              </a:rPr>
              <a:t>Hvilke land har du bakgrunn fra?</a:t>
            </a:r>
          </a:p>
        </p:txBody>
      </p:sp>
      <p:sp>
        <p:nvSpPr>
          <p:cNvPr id="29" name="I Norge har vi en..." descr="b5fce46c-560c-4d14-93a3-2fd5fecb270b I Norge har vi en..."/>
          <p:cNvSpPr/>
          <p:nvPr/>
        </p:nvSpPr>
        <p:spPr>
          <a:xfrm>
            <a:off x="4481607" y="979757"/>
            <a:ext cx="2226531" cy="479863"/>
          </a:xfrm>
          <a:prstGeom prst="rect">
            <a:avLst/>
          </a:prstGeom>
          <a:noFill/>
        </p:spPr>
        <p:txBody>
          <a:bodyPr lIns="0" tIns="11418" rIns="0" bIns="0" anchor="t">
            <a:spAutoFit/>
          </a:bodyPr>
          <a:lstStyle/>
          <a:p>
            <a:pPr>
              <a:lnSpc>
                <a:spcPct val="114583"/>
              </a:lnSpc>
            </a:pPr>
            <a:r>
              <a:rPr sz="749" dirty="0">
                <a:solidFill>
                  <a:srgbClr val="FFFFFF"/>
                </a:solidFill>
                <a:latin typeface="Arial"/>
              </a:rPr>
              <a:t>I Norge har vi en urbefolkning og fem nasjonale minoriteter. Tilhører du en eller flere av disse?  </a:t>
            </a:r>
            <a:br>
              <a:rPr sz="1349" dirty="0"/>
            </a:br>
            <a:r>
              <a:rPr sz="599" i="1" dirty="0">
                <a:solidFill>
                  <a:srgbClr val="FFFFFF"/>
                </a:solidFill>
                <a:latin typeface="Arial"/>
              </a:rPr>
              <a:t>(samer, kvener/norskfinner, jøder, skogfinner, romer og romanifolk, romani/tatere)</a:t>
            </a:r>
          </a:p>
        </p:txBody>
      </p:sp>
      <p:sp>
        <p:nvSpPr>
          <p:cNvPr id="30" name="calc.106" descr="575b0302-6d53-4516-892e-2c6eaafd3822 calc.106"/>
          <p:cNvSpPr/>
          <p:nvPr/>
        </p:nvSpPr>
        <p:spPr>
          <a:xfrm>
            <a:off x="6494048" y="994029"/>
            <a:ext cx="956266" cy="306862"/>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355</a:t>
            </a:r>
          </a:p>
        </p:txBody>
      </p:sp>
      <p:sp>
        <p:nvSpPr>
          <p:cNvPr id="31" name="I Norge bor det m..." descr="20ee54d0-3dd4-4ae6-923b-1e0b3a8f33db I Norge bor det m..."/>
          <p:cNvSpPr/>
          <p:nvPr/>
        </p:nvSpPr>
        <p:spPr>
          <a:xfrm>
            <a:off x="4481607" y="3099242"/>
            <a:ext cx="2012441" cy="398046"/>
          </a:xfrm>
          <a:prstGeom prst="rect">
            <a:avLst/>
          </a:prstGeom>
          <a:noFill/>
        </p:spPr>
        <p:txBody>
          <a:bodyPr lIns="0" tIns="11418" rIns="0" bIns="0" anchor="t">
            <a:spAutoFit/>
          </a:bodyPr>
          <a:lstStyle/>
          <a:p>
            <a:pPr>
              <a:lnSpc>
                <a:spcPct val="114583"/>
              </a:lnSpc>
            </a:pPr>
            <a:r>
              <a:rPr sz="749" dirty="0">
                <a:solidFill>
                  <a:srgbClr val="FFFFFF"/>
                </a:solidFill>
                <a:latin typeface="Arial"/>
              </a:rPr>
              <a:t>I Norge bor det mange med flerkulturell bakgrunn. Har du bakgrunn fra andre land enn Norge?</a:t>
            </a:r>
          </a:p>
        </p:txBody>
      </p:sp>
      <p:sp>
        <p:nvSpPr>
          <p:cNvPr id="32" name="calc.107" descr="5f327530-0611-40a0-9004-9ae2bd4d71c3 calc.107"/>
          <p:cNvSpPr/>
          <p:nvPr/>
        </p:nvSpPr>
        <p:spPr>
          <a:xfrm>
            <a:off x="6479775" y="3113515"/>
            <a:ext cx="963403" cy="349680"/>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355</a:t>
            </a:r>
          </a:p>
        </p:txBody>
      </p:sp>
      <p:sp>
        <p:nvSpPr>
          <p:cNvPr id="33" name="calc.108" descr="79cbc20f-c8bf-4d87-a264-4dd07f05ddc3 calc.108"/>
          <p:cNvSpPr/>
          <p:nvPr/>
        </p:nvSpPr>
        <p:spPr>
          <a:xfrm>
            <a:off x="2611892" y="986893"/>
            <a:ext cx="1348764" cy="206953"/>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474</a:t>
            </a:r>
          </a:p>
        </p:txBody>
      </p:sp>
      <p:pic>
        <p:nvPicPr>
          <p:cNvPr id="34" name="viz.41" descr="470eb40a-a89d-4017-8701-0012683275ab viz.41"/>
          <p:cNvPicPr>
            <a:picLocks noChangeAspect="1"/>
          </p:cNvPicPr>
          <p:nvPr/>
        </p:nvPicPr>
        <p:blipFill>
          <a:blip r:embed="rId3" cstate="print"/>
          <a:stretch>
            <a:fillRect/>
          </a:stretch>
        </p:blipFill>
        <p:spPr>
          <a:xfrm>
            <a:off x="303293" y="1250937"/>
            <a:ext cx="3746566" cy="3618112"/>
          </a:xfrm>
          <a:prstGeom prst="rect">
            <a:avLst/>
          </a:prstGeom>
        </p:spPr>
      </p:pic>
      <p:pic>
        <p:nvPicPr>
          <p:cNvPr id="35" name="viz.42" descr="66f314f2-49d0-47f0-a45d-77c9f52d8a3a viz.42"/>
          <p:cNvPicPr>
            <a:picLocks noChangeAspect="1"/>
          </p:cNvPicPr>
          <p:nvPr/>
        </p:nvPicPr>
        <p:blipFill>
          <a:blip r:embed="rId4" cstate="print"/>
          <a:stretch>
            <a:fillRect/>
          </a:stretch>
        </p:blipFill>
        <p:spPr>
          <a:xfrm>
            <a:off x="4424516" y="1229528"/>
            <a:ext cx="3154252" cy="1662762"/>
          </a:xfrm>
          <a:prstGeom prst="rect">
            <a:avLst/>
          </a:prstGeom>
        </p:spPr>
      </p:pic>
      <p:pic>
        <p:nvPicPr>
          <p:cNvPr id="36" name="viz.43" descr="3620089f-ec8a-45ec-ba0b-0b89da26a751 viz.43"/>
          <p:cNvPicPr>
            <a:picLocks noChangeAspect="1"/>
          </p:cNvPicPr>
          <p:nvPr/>
        </p:nvPicPr>
        <p:blipFill>
          <a:blip r:embed="rId5" cstate="print"/>
          <a:stretch>
            <a:fillRect/>
          </a:stretch>
        </p:blipFill>
        <p:spPr>
          <a:xfrm>
            <a:off x="4413812" y="3305568"/>
            <a:ext cx="3189933" cy="1712716"/>
          </a:xfrm>
          <a:prstGeom prst="rect">
            <a:avLst/>
          </a:prstGeom>
        </p:spPr>
      </p:pic>
      <p:pic>
        <p:nvPicPr>
          <p:cNvPr id="37" name="1-1" descr="4fa25f1b-fd2a-4527-b2c7-704009cd2719 1-1"/>
          <p:cNvPicPr>
            <a:picLocks noChangeAspect="1"/>
          </p:cNvPicPr>
          <p:nvPr/>
        </p:nvPicPr>
        <p:blipFill>
          <a:blip r:embed="rId6" cstate="print"/>
          <a:stretch>
            <a:fillRect/>
          </a:stretch>
        </p:blipFill>
        <p:spPr>
          <a:xfrm>
            <a:off x="-299725" y="101990"/>
            <a:ext cx="299725" cy="5031103"/>
          </a:xfrm>
          <a:prstGeom prst="rect">
            <a:avLst/>
          </a:prstGeom>
        </p:spPr>
      </p:pic>
      <p:sp>
        <p:nvSpPr>
          <p:cNvPr id="38" name="MINORITETER &amp; FLE..." descr="716edcac-2d13-49ff-b2ae-1b00d52182e9 MINORITETER &amp; FLE..."/>
          <p:cNvSpPr/>
          <p:nvPr/>
        </p:nvSpPr>
        <p:spPr>
          <a:xfrm rot="16200000">
            <a:off x="-2315475" y="2531120"/>
            <a:ext cx="4353153"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rPr>
              <a:t>MINORITETER &amp; FLERKULTUR</a:t>
            </a:r>
          </a:p>
        </p:txBody>
      </p:sp>
      <p:sp>
        <p:nvSpPr>
          <p:cNvPr id="39" name="Minoriteter &amp; fle..." descr="6be78e02-777c-4405-b162-f458a56b59e5 Minoriteter &amp; fle..."/>
          <p:cNvSpPr/>
          <p:nvPr/>
        </p:nvSpPr>
        <p:spPr>
          <a:xfrm>
            <a:off x="7887484" y="4647823"/>
            <a:ext cx="1234583"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Minoriteter &amp; flerkultur </a:t>
            </a:r>
          </a:p>
        </p:txBody>
      </p:sp>
      <p:pic>
        <p:nvPicPr>
          <p:cNvPr id="40" name="embernyil" descr="174338f4-6cb8-46d2-b16f-64e91ca4f9cc embernyil"/>
          <p:cNvPicPr>
            <a:picLocks noChangeAspect="1"/>
          </p:cNvPicPr>
          <p:nvPr/>
        </p:nvPicPr>
        <p:blipFill>
          <a:blip r:embed="rId7" cstate="print"/>
          <a:stretch>
            <a:fillRect/>
          </a:stretch>
        </p:blipFill>
        <p:spPr>
          <a:xfrm>
            <a:off x="8206764" y="4005555"/>
            <a:ext cx="456724" cy="456724"/>
          </a:xfrm>
          <a:prstGeom prst="rect">
            <a:avLst/>
          </a:prstGeom>
        </p:spPr>
      </p:pic>
      <p:sp>
        <p:nvSpPr>
          <p:cNvPr id="41" name="comboarray.10" descr="4f4d7b7f-cb8f-4c89-a6ac-f2dda6fee799 comboarray.10"/>
          <p:cNvSpPr/>
          <p:nvPr/>
        </p:nvSpPr>
        <p:spPr>
          <a:xfrm>
            <a:off x="328270" y="465942"/>
            <a:ext cx="7122044" cy="271180"/>
          </a:xfrm>
          <a:prstGeom prst="rect">
            <a:avLst/>
          </a:prstGeom>
          <a:noFill/>
        </p:spPr>
        <p:txBody>
          <a:bodyPr lIns="0" tIns="11418" rIns="0" bIns="0" anchor="t">
            <a:noAutofit/>
          </a:bodyPr>
          <a:lstStyle/>
          <a:p>
            <a:pPr algn="l">
              <a:buNone/>
              <a:defRPr sz="800" b="0" i="0" u="none" strike="noStrike" kern="1200" baseline="0">
                <a:solidFill>
                  <a:srgbClr val="FFFFFF"/>
                </a:solidFill>
                <a:latin typeface="Arial"/>
                <a:ea typeface="+mn-ea"/>
                <a:cs typeface="+mn-cs"/>
              </a:defRPr>
            </a:pPr>
            <a:r>
              <a:rPr sz="599"/>
              <a:t>Valgt dato: fra 2022-01-01 til 2023-12-31 Historisk museum</a:t>
            </a:r>
          </a:p>
        </p:txBody>
      </p:sp>
      <p:sp>
        <p:nvSpPr>
          <p:cNvPr id="45" name="Rektangel: avrundede hjørner 44">
            <a:extLst>
              <a:ext uri="{FF2B5EF4-FFF2-40B4-BE49-F238E27FC236}">
                <a16:creationId xmlns:a16="http://schemas.microsoft.com/office/drawing/2014/main" id="{84E22D45-A1A1-778A-03AE-8BC5AF2D2AD6}"/>
              </a:ext>
            </a:extLst>
          </p:cNvPr>
          <p:cNvSpPr/>
          <p:nvPr/>
        </p:nvSpPr>
        <p:spPr>
          <a:xfrm>
            <a:off x="4424516" y="3099242"/>
            <a:ext cx="2069532" cy="3980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6" name="Rektangel: avrundede hjørner 45">
            <a:extLst>
              <a:ext uri="{FF2B5EF4-FFF2-40B4-BE49-F238E27FC236}">
                <a16:creationId xmlns:a16="http://schemas.microsoft.com/office/drawing/2014/main" id="{FDFA33E6-E3BB-FF65-4900-4918646D99C6}"/>
              </a:ext>
            </a:extLst>
          </p:cNvPr>
          <p:cNvSpPr/>
          <p:nvPr/>
        </p:nvSpPr>
        <p:spPr>
          <a:xfrm>
            <a:off x="5268036" y="4605005"/>
            <a:ext cx="600501" cy="3211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a7b1ca96-8a17-42eb-8c19-68b7bc1d0012 picture"/>
          <p:cNvPicPr>
            <a:picLocks noChangeAspect="1"/>
          </p:cNvPicPr>
          <p:nvPr/>
        </p:nvPicPr>
        <p:blipFill>
          <a:blip r:embed="rId2" cstate="print"/>
          <a:stretch>
            <a:fillRect/>
          </a:stretch>
        </p:blipFill>
        <p:spPr>
          <a:xfrm>
            <a:off x="0" y="9218"/>
            <a:ext cx="9148758" cy="5123875"/>
          </a:xfrm>
          <a:prstGeom prst="rect">
            <a:avLst/>
          </a:prstGeom>
        </p:spPr>
      </p:pic>
      <p:sp>
        <p:nvSpPr>
          <p:cNvPr id="3" name="(empty)" descr="ae0fc389-9efc-4e25-b62f-5ab59c37c277 (empty)"/>
          <p:cNvSpPr/>
          <p:nvPr/>
        </p:nvSpPr>
        <p:spPr>
          <a:xfrm>
            <a:off x="0" y="9218"/>
            <a:ext cx="9148758" cy="5123875"/>
          </a:xfrm>
          <a:prstGeom prst="rect">
            <a:avLst/>
          </a:prstGeom>
          <a:solidFill>
            <a:srgbClr val="000000">
              <a:alpha val="25098"/>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4" name="Combo.box" descr="77fbc0e7-6aa7-4cb4-8847-f734a068be54 Combo.box"/>
          <p:cNvSpPr/>
          <p:nvPr/>
        </p:nvSpPr>
        <p:spPr>
          <a:xfrm>
            <a:off x="292589" y="26612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Publikum</a:t>
            </a:r>
          </a:p>
        </p:txBody>
      </p:sp>
      <p:sp>
        <p:nvSpPr>
          <p:cNvPr id="5" name="Combo.box.2" descr="3e27ca86-0df2-4382-924c-66fd9b086fa7 Combo.box.2"/>
          <p:cNvSpPr/>
          <p:nvPr/>
        </p:nvSpPr>
        <p:spPr>
          <a:xfrm>
            <a:off x="292589"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404040"/>
                </a:solidFill>
                <a:latin typeface="Arial"/>
              </a:rPr>
              <a:t>Velg</a:t>
            </a:r>
          </a:p>
        </p:txBody>
      </p:sp>
      <p:sp>
        <p:nvSpPr>
          <p:cNvPr id="6" name="Combo.box.3" descr="1bca6787-424d-4778-b6c8-8e6b1eccbf66 Combo.box.3"/>
          <p:cNvSpPr/>
          <p:nvPr/>
        </p:nvSpPr>
        <p:spPr>
          <a:xfrm>
            <a:off x="292589"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7" name="Combo.box.4" descr="5f9e3966-1ead-404b-b579-7941125627ce Combo.box.4"/>
          <p:cNvSpPr/>
          <p:nvPr/>
        </p:nvSpPr>
        <p:spPr>
          <a:xfrm>
            <a:off x="1826897" y="480215"/>
            <a:ext cx="806404"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box.5" descr="7723ab06-f970-49e7-8bb3-6ad820d5c13c Combo.box.5"/>
          <p:cNvSpPr/>
          <p:nvPr/>
        </p:nvSpPr>
        <p:spPr>
          <a:xfrm>
            <a:off x="2768891" y="480215"/>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9" name="Combo.box.6" descr="8f9c8e89-6582-4ed4-a33d-dbefd5e03af4 Combo.box.6"/>
          <p:cNvSpPr/>
          <p:nvPr/>
        </p:nvSpPr>
        <p:spPr>
          <a:xfrm>
            <a:off x="4217563" y="26612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Publikum</a:t>
            </a:r>
          </a:p>
        </p:txBody>
      </p:sp>
      <p:sp>
        <p:nvSpPr>
          <p:cNvPr id="10" name="Combo.box.7" descr="0a6d2c22-b361-458f-b2df-7664c8fd53c6 Combo.box.7"/>
          <p:cNvSpPr/>
          <p:nvPr/>
        </p:nvSpPr>
        <p:spPr>
          <a:xfrm>
            <a:off x="4217563"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Bransje</a:t>
            </a:r>
          </a:p>
        </p:txBody>
      </p:sp>
      <p:sp>
        <p:nvSpPr>
          <p:cNvPr id="11" name="Combo.box.8" descr="cf1629b9-db74-440b-b7c6-02863a0d88cf Combo.box.8"/>
          <p:cNvSpPr/>
          <p:nvPr/>
        </p:nvSpPr>
        <p:spPr>
          <a:xfrm>
            <a:off x="4217563"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12" name="Combo.box.9" descr="3c9014cb-3418-4e32-9062-a5400afdc688 Combo.box.9"/>
          <p:cNvSpPr/>
          <p:nvPr/>
        </p:nvSpPr>
        <p:spPr>
          <a:xfrm>
            <a:off x="5759008" y="480215"/>
            <a:ext cx="76358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3" name="Combo.box.10" descr="58b84516-86cc-40ea-8731-def8dd74c460 Combo.box.10"/>
          <p:cNvSpPr/>
          <p:nvPr/>
        </p:nvSpPr>
        <p:spPr>
          <a:xfrm>
            <a:off x="6672456" y="480215"/>
            <a:ext cx="934857" cy="149863"/>
          </a:xfrm>
          <a:prstGeom prst="rect">
            <a:avLst/>
          </a:prstGeom>
          <a:solidFill>
            <a:srgbClr val="FFFFFF"/>
          </a:solidFill>
          <a:ln w="19050">
            <a:solidFill>
              <a:srgbClr val="FFFFFF"/>
            </a:solidFill>
            <a:prstDash val="solid"/>
            <a:round/>
          </a:ln>
        </p:spPr>
        <p:txBody>
          <a:bodyPr lIns="28545" tIns="28545" rIns="28545" bIns="28545">
            <a:normAutofit fontScale="40000" lnSpcReduction="20000"/>
          </a:bodyPr>
          <a:lstStyle/>
          <a:p>
            <a:pPr marL="21408">
              <a:lnSpc>
                <a:spcPct val="101562"/>
              </a:lnSpc>
            </a:pPr>
            <a:r>
              <a:rPr sz="599" dirty="0">
                <a:solidFill>
                  <a:srgbClr val="000000"/>
                </a:solidFill>
                <a:latin typeface="Arial"/>
              </a:rPr>
              <a:t>Augst-Agder Museum og Arkiv, Kode Kunstmuseer, Nasjonalmuseet, Naturhistorisk museum, NTNU Vitenskapsmuseet, Sunnmøre Museum and Voss Folkemuseum</a:t>
            </a:r>
          </a:p>
        </p:txBody>
      </p:sp>
      <p:sp>
        <p:nvSpPr>
          <p:cNvPr id="14" name="RegionCombo" descr="0419b5a7-67d8-4065-8756-3b28bf9b501c RegionCombo"/>
          <p:cNvSpPr/>
          <p:nvPr/>
        </p:nvSpPr>
        <p:spPr>
          <a:xfrm>
            <a:off x="7996242" y="1078873"/>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Shape" descr="2b63188e-d493-4897-a0ce-861afed29d38 Shape"/>
          <p:cNvSpPr/>
          <p:nvPr/>
        </p:nvSpPr>
        <p:spPr>
          <a:xfrm flipH="1" flipV="1">
            <a:off x="7792858" y="187625"/>
            <a:ext cx="7136" cy="493833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16" name="Filtersegment" descr="7a1dc1cb-2ccd-41a8-84a5-5f061b9506f6 Filtersegment"/>
          <p:cNvSpPr/>
          <p:nvPr/>
        </p:nvSpPr>
        <p:spPr>
          <a:xfrm>
            <a:off x="7750040" y="201898"/>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17" name="Shape" descr="1cd3e1b2-10bb-4d42-84f4-91e9c87068f8 Shape"/>
          <p:cNvSpPr/>
          <p:nvPr/>
        </p:nvSpPr>
        <p:spPr>
          <a:xfrm>
            <a:off x="285453" y="936939"/>
            <a:ext cx="71363" cy="71363"/>
          </a:xfrm>
          <a:prstGeom prst="ellipse">
            <a:avLst/>
          </a:prstGeom>
          <a:solidFill>
            <a:srgbClr val="2DC7FF"/>
          </a:solidFill>
          <a:ln w="19050">
            <a:solidFill>
              <a:srgbClr val="FFFFFF">
                <a:alpha val="0"/>
              </a:srgbClr>
            </a:solidFill>
            <a:prstDash val="solid"/>
          </a:ln>
        </p:spPr>
        <p:txBody>
          <a:bodyPr/>
          <a:lstStyle/>
          <a:p>
            <a:endParaRPr lang="nb-NO"/>
          </a:p>
        </p:txBody>
      </p:sp>
      <p:sp>
        <p:nvSpPr>
          <p:cNvPr id="18" name="Shape" descr="60f8061f-f2a8-460e-b0d7-318eef7f8b4c Shape"/>
          <p:cNvSpPr/>
          <p:nvPr/>
        </p:nvSpPr>
        <p:spPr>
          <a:xfrm flipH="1">
            <a:off x="292589" y="1058256"/>
            <a:ext cx="3639521"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9" name="Shape" descr="acb9122e-f6ad-4cbd-98a4-68766c763824 Shape"/>
          <p:cNvSpPr/>
          <p:nvPr/>
        </p:nvSpPr>
        <p:spPr>
          <a:xfrm>
            <a:off x="4217563" y="936939"/>
            <a:ext cx="71363" cy="71363"/>
          </a:xfrm>
          <a:prstGeom prst="ellipse">
            <a:avLst/>
          </a:prstGeom>
          <a:solidFill>
            <a:srgbClr val="FFCC01"/>
          </a:solidFill>
          <a:ln w="19050">
            <a:solidFill>
              <a:srgbClr val="FFFFFF">
                <a:alpha val="0"/>
              </a:srgbClr>
            </a:solidFill>
            <a:prstDash val="solid"/>
          </a:ln>
        </p:spPr>
        <p:txBody>
          <a:bodyPr/>
          <a:lstStyle/>
          <a:p>
            <a:endParaRPr lang="nb-NO"/>
          </a:p>
        </p:txBody>
      </p:sp>
      <p:sp>
        <p:nvSpPr>
          <p:cNvPr id="20" name="Shape" descr="d15a68b6-74fe-49ab-af3c-dcbeadce16f7 Shape"/>
          <p:cNvSpPr/>
          <p:nvPr/>
        </p:nvSpPr>
        <p:spPr>
          <a:xfrm flipH="1">
            <a:off x="4224700" y="1058256"/>
            <a:ext cx="3461113"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21" name="SØYLER INDIKERT M..." descr="e3fc6c47-8858-4e31-8670-326de7e6eb9d SØYLER INDIKERT M..."/>
          <p:cNvSpPr/>
          <p:nvPr/>
        </p:nvSpPr>
        <p:spPr>
          <a:xfrm>
            <a:off x="392497" y="929802"/>
            <a:ext cx="3668067"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BLÅGRØNNE NYANSER KONTROLLERES AV RULLEGARDINMENYENE PÅ HØYRE SIDE</a:t>
            </a:r>
          </a:p>
        </p:txBody>
      </p:sp>
      <p:sp>
        <p:nvSpPr>
          <p:cNvPr id="22" name="SØYLER INDIKERT M..." descr="e6b83123-0339-48be-9f89-2b6b1a2208f3 SØYLER INDIKERT M..."/>
          <p:cNvSpPr/>
          <p:nvPr/>
        </p:nvSpPr>
        <p:spPr>
          <a:xfrm>
            <a:off x="4324608" y="929802"/>
            <a:ext cx="3375478"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GULE NYANSER KONTROLLERES AV RULLEGARDINMENYENE PÅ HØYRE SIDE</a:t>
            </a:r>
          </a:p>
        </p:txBody>
      </p:sp>
      <p:sp>
        <p:nvSpPr>
          <p:cNvPr id="23" name="GenderCombo" descr="15af5884-9f97-4ff3-bff1-41c4d349a1b6 GenderCombo"/>
          <p:cNvSpPr/>
          <p:nvPr/>
        </p:nvSpPr>
        <p:spPr>
          <a:xfrm>
            <a:off x="7996242" y="128239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4" name="AgeCombo" descr="19d7afdf-7979-403e-9bed-cbcaba4b599d AgeCombo"/>
          <p:cNvSpPr/>
          <p:nvPr/>
        </p:nvSpPr>
        <p:spPr>
          <a:xfrm>
            <a:off x="7996242" y="148590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5" name="UtdanningCombo" descr="207dc510-8d2a-4c71-806e-bb1c695cb6d9 UtdanningCombo"/>
          <p:cNvSpPr/>
          <p:nvPr/>
        </p:nvSpPr>
        <p:spPr>
          <a:xfrm>
            <a:off x="7996242" y="168942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6" name="FunksjonCombo" descr="8932c3b5-a499-485f-8773-0bce73f1ecdd FunksjonCombo"/>
          <p:cNvSpPr/>
          <p:nvPr/>
        </p:nvSpPr>
        <p:spPr>
          <a:xfrm>
            <a:off x="7996242" y="189294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7" name="FlerkulturCombo" descr="09301668-b23d-4436-aac7-ec389fc656c6 FlerkulturCombo"/>
          <p:cNvSpPr/>
          <p:nvPr/>
        </p:nvSpPr>
        <p:spPr>
          <a:xfrm>
            <a:off x="7996242" y="209645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8" name="MinoritetCombo" descr="0eb83c31-f6a9-4644-bbc1-a208283a348d MinoritetCombo"/>
          <p:cNvSpPr/>
          <p:nvPr/>
        </p:nvSpPr>
        <p:spPr>
          <a:xfrm>
            <a:off x="7996242" y="229997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9" name="KUN PUBLIKUM" descr="502b217e-87e2-4de9-94b6-da9f3bf95a99 KUN PUBLIKUM"/>
          <p:cNvSpPr/>
          <p:nvPr/>
        </p:nvSpPr>
        <p:spPr>
          <a:xfrm>
            <a:off x="2833117" y="358897"/>
            <a:ext cx="1056175" cy="84435"/>
          </a:xfrm>
          <a:prstGeom prst="rect">
            <a:avLst/>
          </a:prstGeom>
          <a:noFill/>
        </p:spPr>
        <p:txBody>
          <a:bodyPr lIns="0" tIns="11418" rIns="0" bIns="0" anchor="t">
            <a:spAutoFit/>
          </a:bodyPr>
          <a:lstStyle/>
          <a:p>
            <a:pPr>
              <a:lnSpc>
                <a:spcPct val="114583"/>
              </a:lnSpc>
            </a:pPr>
            <a:r>
              <a:rPr sz="450" i="1" dirty="0">
                <a:solidFill>
                  <a:srgbClr val="FFFFFF"/>
                </a:solidFill>
                <a:latin typeface="Arial"/>
              </a:rPr>
              <a:t>KUN PUBLIKUM</a:t>
            </a:r>
          </a:p>
        </p:txBody>
      </p:sp>
      <p:sp>
        <p:nvSpPr>
          <p:cNvPr id="30" name="KUN PUBLIKUM" descr="7c53dcc9-91cf-406b-b2e1-ee8d5606e51e KUN PUBLIKUM"/>
          <p:cNvSpPr/>
          <p:nvPr/>
        </p:nvSpPr>
        <p:spPr>
          <a:xfrm>
            <a:off x="6722410" y="358897"/>
            <a:ext cx="1056175" cy="84435"/>
          </a:xfrm>
          <a:prstGeom prst="rect">
            <a:avLst/>
          </a:prstGeom>
          <a:noFill/>
        </p:spPr>
        <p:txBody>
          <a:bodyPr lIns="0" tIns="11418" rIns="0" bIns="0" anchor="t">
            <a:spAutoFit/>
          </a:bodyPr>
          <a:lstStyle/>
          <a:p>
            <a:pPr>
              <a:lnSpc>
                <a:spcPct val="114583"/>
              </a:lnSpc>
            </a:pPr>
            <a:r>
              <a:rPr sz="450" i="1" dirty="0">
                <a:solidFill>
                  <a:srgbClr val="FFFFFF"/>
                </a:solidFill>
                <a:latin typeface="Arial"/>
              </a:rPr>
              <a:t>KUN PUBLIKUM</a:t>
            </a:r>
          </a:p>
        </p:txBody>
      </p:sp>
      <p:sp>
        <p:nvSpPr>
          <p:cNvPr id="31" name="RegionCombo.2" descr="65636a21-9609-4eaa-84cc-f511f4ff6b21 RegionCombo.2"/>
          <p:cNvSpPr/>
          <p:nvPr/>
        </p:nvSpPr>
        <p:spPr>
          <a:xfrm>
            <a:off x="7996242" y="46832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32" name="RegionCombo.3" descr="33d551fa-c7d3-4847-8949-fa2b3d582340 RegionCombo.3"/>
          <p:cNvSpPr/>
          <p:nvPr/>
        </p:nvSpPr>
        <p:spPr>
          <a:xfrm>
            <a:off x="7996242" y="87535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33" name="&lt; Tilbake" descr="d01173bd-3366-45c2-956a-5a95d54cdfd0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34" name="&gt;" descr="2cec8772-de45-44ab-b68c-8287c51ab7c3 &gt;"/>
          <p:cNvSpPr/>
          <p:nvPr/>
        </p:nvSpPr>
        <p:spPr>
          <a:xfrm>
            <a:off x="1734125" y="473078"/>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5" name="&gt;" descr="1dfc5130-822b-4634-821b-683053a68a78 &gt;"/>
          <p:cNvSpPr/>
          <p:nvPr/>
        </p:nvSpPr>
        <p:spPr>
          <a:xfrm>
            <a:off x="5659099" y="476647"/>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6" name="List.box.3" descr="b2700c05-7736-45bb-a2f8-f78ab7b8cb54 List.box.3"/>
          <p:cNvSpPr/>
          <p:nvPr/>
        </p:nvSpPr>
        <p:spPr>
          <a:xfrm>
            <a:off x="8064038" y="2607338"/>
            <a:ext cx="763586" cy="249771"/>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10000"/>
          </a:bodyPr>
          <a:lstStyle/>
          <a:p>
            <a:pPr>
              <a:tabLst>
                <a:tab pos="706476" algn="l"/>
              </a:tabLst>
            </a:pPr>
            <a:r>
              <a:rPr sz="749" dirty="0">
                <a:solidFill>
                  <a:srgbClr val="FFFFFF"/>
                </a:solidFill>
                <a:latin typeface="Open Sans"/>
              </a:rPr>
              <a:t>On	​</a:t>
            </a:r>
          </a:p>
          <a:p>
            <a:pPr>
              <a:tabLst>
                <a:tab pos="706476" algn="l"/>
              </a:tabLst>
            </a:pPr>
            <a:r>
              <a:rPr sz="749" dirty="0">
                <a:solidFill>
                  <a:srgbClr val="0B23E5"/>
                </a:solidFill>
                <a:highlight>
                  <a:srgbClr val="FFFFFF"/>
                </a:highlight>
                <a:latin typeface="Open Sans"/>
              </a:rPr>
              <a:t>Off	​</a:t>
            </a:r>
            <a:endParaRPr sz="749" dirty="0">
              <a:solidFill>
                <a:srgbClr val="0B23E5"/>
              </a:solidFill>
              <a:latin typeface="Open Sans"/>
            </a:endParaRPr>
          </a:p>
        </p:txBody>
      </p:sp>
      <p:sp>
        <p:nvSpPr>
          <p:cNvPr id="37" name="(empty)" descr="f975b877-5ac2-45af-bf6e-8c78a488784e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38" name="Shape" descr="7e794491-bcbd-49aa-8c7c-10ddd4d62dcd Shape"/>
          <p:cNvSpPr/>
          <p:nvPr/>
        </p:nvSpPr>
        <p:spPr>
          <a:xfrm rot="10799998">
            <a:off x="249771"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39" name="SAMMENLIGNING" descr="aa697b95-ad6f-4937-90d0-9c54546df3ee SAMMENLIGNING"/>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SAMMENLIGNING</a:t>
            </a:r>
          </a:p>
        </p:txBody>
      </p:sp>
      <p:sp>
        <p:nvSpPr>
          <p:cNvPr id="40" name="BOTH_region21" descr="41fc8404-54f7-41c1-861f-1f357b0338dc BOTH_region21"/>
          <p:cNvSpPr/>
          <p:nvPr/>
        </p:nvSpPr>
        <p:spPr>
          <a:xfrm>
            <a:off x="7996242" y="671838"/>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pic>
        <p:nvPicPr>
          <p:cNvPr id="41" name="SourceDataComparePublikumS.12" descr="71a34204-1c40-4500-9a7e-811999c4e4ea SourceDataComparePublikumS.12"/>
          <p:cNvPicPr>
            <a:picLocks noChangeAspect="1"/>
          </p:cNvPicPr>
          <p:nvPr/>
        </p:nvPicPr>
        <p:blipFill>
          <a:blip r:embed="rId3" cstate="print"/>
          <a:stretch>
            <a:fillRect/>
          </a:stretch>
        </p:blipFill>
        <p:spPr>
          <a:xfrm>
            <a:off x="0" y="1758402"/>
            <a:ext cx="7707222" cy="3375478"/>
          </a:xfrm>
          <a:prstGeom prst="rect">
            <a:avLst/>
          </a:prstGeom>
        </p:spPr>
      </p:pic>
      <p:sp>
        <p:nvSpPr>
          <p:cNvPr id="42" name="I Norge bor det m..." descr="ca322b76-8d45-4670-8102-2058e086924a I Norge bor det m..."/>
          <p:cNvSpPr/>
          <p:nvPr/>
        </p:nvSpPr>
        <p:spPr>
          <a:xfrm>
            <a:off x="385361" y="1493571"/>
            <a:ext cx="5423600" cy="157147"/>
          </a:xfrm>
          <a:prstGeom prst="rect">
            <a:avLst/>
          </a:prstGeom>
          <a:noFill/>
        </p:spPr>
        <p:txBody>
          <a:bodyPr lIns="0" tIns="11418" rIns="0" bIns="0" anchor="t">
            <a:spAutoFit/>
          </a:bodyPr>
          <a:lstStyle/>
          <a:p>
            <a:pPr>
              <a:lnSpc>
                <a:spcPct val="114583"/>
              </a:lnSpc>
            </a:pPr>
            <a:r>
              <a:rPr sz="899" b="1" dirty="0">
                <a:solidFill>
                  <a:srgbClr val="FFFFFF"/>
                </a:solidFill>
                <a:latin typeface="Arial"/>
              </a:rPr>
              <a:t>I Norge bor det mange med flerkulturell bakgrunn. Har du bakgrunn fra andre land enn Norge?</a:t>
            </a:r>
          </a:p>
        </p:txBody>
      </p:sp>
      <p:sp>
        <p:nvSpPr>
          <p:cNvPr id="43" name="myString.11" descr="7595d750-41a1-4c9f-bf13-846b5b9bbc4d myString.11"/>
          <p:cNvSpPr/>
          <p:nvPr/>
        </p:nvSpPr>
        <p:spPr>
          <a:xfrm>
            <a:off x="385361" y="1093938"/>
            <a:ext cx="3825066"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Brukersted &gt; Akkumulere: Historisk museum
Data inkluderer følgende brukersted: Historisk museum</a:t>
            </a:r>
          </a:p>
        </p:txBody>
      </p:sp>
      <p:sp>
        <p:nvSpPr>
          <p:cNvPr id="44" name="myString.12" descr="40406502-7993-4abd-93ca-e67ca60af0a8 myString.12"/>
          <p:cNvSpPr/>
          <p:nvPr/>
        </p:nvSpPr>
        <p:spPr>
          <a:xfrm>
            <a:off x="4324608" y="1093938"/>
            <a:ext cx="3561022"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Brukersted &gt; Akkumulere: 0 Bransje valgt
Data inkluderer følgende brukersted: 7 brukersted valgt</a:t>
            </a:r>
          </a:p>
        </p:txBody>
      </p:sp>
      <p:pic>
        <p:nvPicPr>
          <p:cNvPr id="45" name="3-2" descr="7879979c-9747-4dc4-8f1f-b1df1b3ff9f5 3-2"/>
          <p:cNvPicPr>
            <a:picLocks noChangeAspect="1"/>
          </p:cNvPicPr>
          <p:nvPr/>
        </p:nvPicPr>
        <p:blipFill>
          <a:blip r:embed="rId4" cstate="print"/>
          <a:stretch>
            <a:fillRect/>
          </a:stretch>
        </p:blipFill>
        <p:spPr>
          <a:xfrm>
            <a:off x="-285453" y="9218"/>
            <a:ext cx="299725" cy="5123875"/>
          </a:xfrm>
          <a:prstGeom prst="rect">
            <a:avLst/>
          </a:prstGeom>
        </p:spPr>
      </p:pic>
      <p:sp>
        <p:nvSpPr>
          <p:cNvPr id="46" name="URBEFOLKNING" descr="9824cf39-6123-4ae5-979b-0cbe69619b10 URBEFOLKNING"/>
          <p:cNvSpPr/>
          <p:nvPr/>
        </p:nvSpPr>
        <p:spPr>
          <a:xfrm rot="16200000">
            <a:off x="-696454" y="877808"/>
            <a:ext cx="1263128"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URBEFOLKNING</a:t>
            </a:r>
          </a:p>
        </p:txBody>
      </p:sp>
      <p:sp>
        <p:nvSpPr>
          <p:cNvPr id="47" name="FLERKULTUR" descr="52b063f2-516d-42f8-9481-669d1e6f9daa FLERKULTUR"/>
          <p:cNvSpPr/>
          <p:nvPr/>
        </p:nvSpPr>
        <p:spPr>
          <a:xfrm rot="16200000">
            <a:off x="-1091898" y="2453293"/>
            <a:ext cx="1919669"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rPr>
              <a:t>FLERKULTUR</a:t>
            </a:r>
          </a:p>
        </p:txBody>
      </p:sp>
      <p:sp>
        <p:nvSpPr>
          <p:cNvPr id="48" name="LANDBAKGRUNN" descr="fd25eee3-f8d8-4a37-b63d-52380f6807d1 LANDBAKGRUNN"/>
          <p:cNvSpPr/>
          <p:nvPr/>
        </p:nvSpPr>
        <p:spPr>
          <a:xfrm rot="16200000">
            <a:off x="-701360" y="4117429"/>
            <a:ext cx="1291673"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LANDBAKGRUNN</a:t>
            </a:r>
          </a:p>
        </p:txBody>
      </p:sp>
      <p:sp>
        <p:nvSpPr>
          <p:cNvPr id="49" name="Minoritet &amp; Flerk..." descr="4e4ca603-7bc6-4c24-b549-2791e6431635 Minoritet &amp; Flerk..."/>
          <p:cNvSpPr/>
          <p:nvPr/>
        </p:nvSpPr>
        <p:spPr>
          <a:xfrm>
            <a:off x="7785721" y="4633550"/>
            <a:ext cx="1341627" cy="2654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Minoritet</a:t>
            </a:r>
          </a:p>
          <a:p>
            <a:pPr algn="ctr">
              <a:lnSpc>
                <a:spcPct val="114583"/>
              </a:lnSpc>
            </a:pPr>
            <a:r>
              <a:rPr sz="749" dirty="0">
                <a:solidFill>
                  <a:srgbClr val="FFFFFF"/>
                </a:solidFill>
                <a:latin typeface="Arial"/>
              </a:rPr>
              <a:t>&amp; Flerkultur</a:t>
            </a:r>
          </a:p>
        </p:txBody>
      </p:sp>
      <p:pic>
        <p:nvPicPr>
          <p:cNvPr id="50" name="nigversity" descr="8e9cca8a-06e7-4119-a583-ce4e3f2d05f4 nigversity"/>
          <p:cNvPicPr>
            <a:picLocks noChangeAspect="1"/>
          </p:cNvPicPr>
          <p:nvPr/>
        </p:nvPicPr>
        <p:blipFill>
          <a:blip r:embed="rId5" cstate="print"/>
          <a:stretch>
            <a:fillRect/>
          </a:stretch>
        </p:blipFill>
        <p:spPr>
          <a:xfrm>
            <a:off x="8206764" y="4005555"/>
            <a:ext cx="456724" cy="456724"/>
          </a:xfrm>
          <a:prstGeom prst="rect">
            <a:avLst/>
          </a:prstGeom>
        </p:spPr>
      </p:pic>
      <p:sp>
        <p:nvSpPr>
          <p:cNvPr id="51" name="calc.85" descr="f4435f91-d6aa-4d7a-81df-dfde664d3674 calc.85"/>
          <p:cNvSpPr/>
          <p:nvPr/>
        </p:nvSpPr>
        <p:spPr>
          <a:xfrm>
            <a:off x="385361" y="1671979"/>
            <a:ext cx="7036408" cy="171272"/>
          </a:xfrm>
          <a:prstGeom prst="rect">
            <a:avLst/>
          </a:prstGeom>
          <a:noFill/>
        </p:spPr>
        <p:txBody>
          <a:bodyPr lIns="0" tIns="11418" rIns="0" bIns="0" anchor="t">
            <a:noAutofit/>
          </a:bodyPr>
          <a:lstStyle/>
          <a:p>
            <a:pPr algn="l">
              <a:buNone/>
              <a:defRPr sz="700" b="0" i="0" u="none" strike="noStrike" kern="1200" baseline="0">
                <a:solidFill>
                  <a:srgbClr val="FFFFFF"/>
                </a:solidFill>
                <a:latin typeface="Arial"/>
                <a:ea typeface="+mn-ea"/>
                <a:cs typeface="+mn-cs"/>
              </a:defRPr>
            </a:pPr>
            <a:r>
              <a:rPr sz="524"/>
              <a:t>Valgt dato fra 2022-01-01 til 2023-12-31 Ikke valgt filter</a:t>
            </a:r>
          </a:p>
        </p:txBody>
      </p:sp>
      <p:sp>
        <p:nvSpPr>
          <p:cNvPr id="52" name="Rektangel: avrundede hjørner 51">
            <a:extLst>
              <a:ext uri="{FF2B5EF4-FFF2-40B4-BE49-F238E27FC236}">
                <a16:creationId xmlns:a16="http://schemas.microsoft.com/office/drawing/2014/main" id="{2362AB14-EC59-624A-01C3-1CDC996E8065}"/>
              </a:ext>
            </a:extLst>
          </p:cNvPr>
          <p:cNvSpPr/>
          <p:nvPr/>
        </p:nvSpPr>
        <p:spPr>
          <a:xfrm>
            <a:off x="947057" y="2710543"/>
            <a:ext cx="1365069" cy="58970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ktangel: avrundede hjørner 52">
            <a:extLst>
              <a:ext uri="{FF2B5EF4-FFF2-40B4-BE49-F238E27FC236}">
                <a16:creationId xmlns:a16="http://schemas.microsoft.com/office/drawing/2014/main" id="{4367FBBF-1857-EB69-15B7-E0FCF3E2A909}"/>
              </a:ext>
            </a:extLst>
          </p:cNvPr>
          <p:cNvSpPr/>
          <p:nvPr/>
        </p:nvSpPr>
        <p:spPr>
          <a:xfrm>
            <a:off x="4210427" y="173353"/>
            <a:ext cx="506678" cy="5209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ktangel: avrundede hjørner 53">
            <a:extLst>
              <a:ext uri="{FF2B5EF4-FFF2-40B4-BE49-F238E27FC236}">
                <a16:creationId xmlns:a16="http://schemas.microsoft.com/office/drawing/2014/main" id="{2F637816-A229-7D00-A6C0-4F63FE995A5D}"/>
              </a:ext>
            </a:extLst>
          </p:cNvPr>
          <p:cNvSpPr/>
          <p:nvPr/>
        </p:nvSpPr>
        <p:spPr>
          <a:xfrm>
            <a:off x="2740346" y="257788"/>
            <a:ext cx="756449" cy="5468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a7b1ca96-8a17-42eb-8c19-68b7bc1d0012 picture"/>
          <p:cNvPicPr>
            <a:picLocks noChangeAspect="1"/>
          </p:cNvPicPr>
          <p:nvPr/>
        </p:nvPicPr>
        <p:blipFill>
          <a:blip r:embed="rId2" cstate="print"/>
          <a:stretch>
            <a:fillRect/>
          </a:stretch>
        </p:blipFill>
        <p:spPr>
          <a:xfrm>
            <a:off x="0" y="9218"/>
            <a:ext cx="9148758" cy="5123875"/>
          </a:xfrm>
          <a:prstGeom prst="rect">
            <a:avLst/>
          </a:prstGeom>
        </p:spPr>
      </p:pic>
      <p:sp>
        <p:nvSpPr>
          <p:cNvPr id="4" name="Combo.box" descr="77fbc0e7-6aa7-4cb4-8847-f734a068be54 Combo.box"/>
          <p:cNvSpPr/>
          <p:nvPr/>
        </p:nvSpPr>
        <p:spPr>
          <a:xfrm>
            <a:off x="292589" y="26612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Publikum</a:t>
            </a:r>
          </a:p>
        </p:txBody>
      </p:sp>
      <p:sp>
        <p:nvSpPr>
          <p:cNvPr id="5" name="Combo.box.2" descr="3e27ca86-0df2-4382-924c-66fd9b086fa7 Combo.box.2"/>
          <p:cNvSpPr/>
          <p:nvPr/>
        </p:nvSpPr>
        <p:spPr>
          <a:xfrm>
            <a:off x="292589"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404040"/>
                </a:solidFill>
                <a:latin typeface="Arial"/>
              </a:rPr>
              <a:t>Velg</a:t>
            </a:r>
          </a:p>
        </p:txBody>
      </p:sp>
      <p:sp>
        <p:nvSpPr>
          <p:cNvPr id="6" name="Combo.box.3" descr="1bca6787-424d-4778-b6c8-8e6b1eccbf66 Combo.box.3"/>
          <p:cNvSpPr/>
          <p:nvPr/>
        </p:nvSpPr>
        <p:spPr>
          <a:xfrm>
            <a:off x="292589"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7" name="Combo.box.4" descr="5f9e3966-1ead-404b-b579-7941125627ce Combo.box.4"/>
          <p:cNvSpPr/>
          <p:nvPr/>
        </p:nvSpPr>
        <p:spPr>
          <a:xfrm>
            <a:off x="1826897" y="480215"/>
            <a:ext cx="806404"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box.5" descr="7723ab06-f970-49e7-8bb3-6ad820d5c13c Combo.box.5"/>
          <p:cNvSpPr/>
          <p:nvPr/>
        </p:nvSpPr>
        <p:spPr>
          <a:xfrm>
            <a:off x="2768891" y="480215"/>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9" name="Combo.box.6" descr="8f9c8e89-6582-4ed4-a33d-dbefd5e03af4 Combo.box.6"/>
          <p:cNvSpPr/>
          <p:nvPr/>
        </p:nvSpPr>
        <p:spPr>
          <a:xfrm>
            <a:off x="4217563" y="26612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Befolkning</a:t>
            </a:r>
          </a:p>
        </p:txBody>
      </p:sp>
      <p:sp>
        <p:nvSpPr>
          <p:cNvPr id="10" name="Combo.box.7" descr="0a6d2c22-b361-458f-b2df-7664c8fd53c6 Combo.box.7"/>
          <p:cNvSpPr/>
          <p:nvPr/>
        </p:nvSpPr>
        <p:spPr>
          <a:xfrm>
            <a:off x="4217563"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Region (16)</a:t>
            </a:r>
          </a:p>
        </p:txBody>
      </p:sp>
      <p:sp>
        <p:nvSpPr>
          <p:cNvPr id="11" name="Combo.box.8" descr="cf1629b9-db74-440b-b7c6-02863a0d88cf Combo.box.8"/>
          <p:cNvSpPr/>
          <p:nvPr/>
        </p:nvSpPr>
        <p:spPr>
          <a:xfrm>
            <a:off x="4217563"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12" name="Combo.box.9" descr="3c9014cb-3418-4e32-9062-a5400afdc688 Combo.box.9"/>
          <p:cNvSpPr/>
          <p:nvPr/>
        </p:nvSpPr>
        <p:spPr>
          <a:xfrm>
            <a:off x="5759008" y="480215"/>
            <a:ext cx="76358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Oslo</a:t>
            </a:r>
          </a:p>
        </p:txBody>
      </p:sp>
      <p:sp>
        <p:nvSpPr>
          <p:cNvPr id="13" name="Combo.box.10" descr="58b84516-86cc-40ea-8731-def8dd74c460 Combo.box.10"/>
          <p:cNvSpPr/>
          <p:nvPr/>
        </p:nvSpPr>
        <p:spPr>
          <a:xfrm>
            <a:off x="6672456" y="480215"/>
            <a:ext cx="934857"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4" name="RegionCombo" descr="0419b5a7-67d8-4065-8756-3b28bf9b501c RegionCombo"/>
          <p:cNvSpPr/>
          <p:nvPr/>
        </p:nvSpPr>
        <p:spPr>
          <a:xfrm>
            <a:off x="7996242" y="1078873"/>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Shape" descr="2b63188e-d493-4897-a0ce-861afed29d38 Shape"/>
          <p:cNvSpPr/>
          <p:nvPr/>
        </p:nvSpPr>
        <p:spPr>
          <a:xfrm flipH="1" flipV="1">
            <a:off x="7792858" y="187625"/>
            <a:ext cx="7136" cy="493833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16" name="Filtersegment" descr="7a1dc1cb-2ccd-41a8-84a5-5f061b9506f6 Filtersegment"/>
          <p:cNvSpPr/>
          <p:nvPr/>
        </p:nvSpPr>
        <p:spPr>
          <a:xfrm>
            <a:off x="7750040" y="201898"/>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17" name="Shape" descr="1cd3e1b2-10bb-4d42-84f4-91e9c87068f8 Shape"/>
          <p:cNvSpPr/>
          <p:nvPr/>
        </p:nvSpPr>
        <p:spPr>
          <a:xfrm>
            <a:off x="285453" y="936939"/>
            <a:ext cx="71363" cy="71363"/>
          </a:xfrm>
          <a:prstGeom prst="ellipse">
            <a:avLst/>
          </a:prstGeom>
          <a:solidFill>
            <a:srgbClr val="2DC7FF"/>
          </a:solidFill>
          <a:ln w="19050">
            <a:solidFill>
              <a:srgbClr val="FFFFFF">
                <a:alpha val="0"/>
              </a:srgbClr>
            </a:solidFill>
            <a:prstDash val="solid"/>
          </a:ln>
        </p:spPr>
        <p:txBody>
          <a:bodyPr/>
          <a:lstStyle/>
          <a:p>
            <a:endParaRPr lang="nb-NO"/>
          </a:p>
        </p:txBody>
      </p:sp>
      <p:sp>
        <p:nvSpPr>
          <p:cNvPr id="18" name="Shape" descr="60f8061f-f2a8-460e-b0d7-318eef7f8b4c Shape"/>
          <p:cNvSpPr/>
          <p:nvPr/>
        </p:nvSpPr>
        <p:spPr>
          <a:xfrm flipH="1">
            <a:off x="292589" y="1058256"/>
            <a:ext cx="3639521"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9" name="Shape" descr="acb9122e-f6ad-4cbd-98a4-68766c763824 Shape"/>
          <p:cNvSpPr/>
          <p:nvPr/>
        </p:nvSpPr>
        <p:spPr>
          <a:xfrm>
            <a:off x="4217563" y="936939"/>
            <a:ext cx="71363" cy="71363"/>
          </a:xfrm>
          <a:prstGeom prst="ellipse">
            <a:avLst/>
          </a:prstGeom>
          <a:solidFill>
            <a:srgbClr val="FFCC01"/>
          </a:solidFill>
          <a:ln w="19050">
            <a:solidFill>
              <a:srgbClr val="FFFFFF">
                <a:alpha val="0"/>
              </a:srgbClr>
            </a:solidFill>
            <a:prstDash val="solid"/>
          </a:ln>
        </p:spPr>
        <p:txBody>
          <a:bodyPr/>
          <a:lstStyle/>
          <a:p>
            <a:endParaRPr lang="nb-NO"/>
          </a:p>
        </p:txBody>
      </p:sp>
      <p:sp>
        <p:nvSpPr>
          <p:cNvPr id="20" name="Shape" descr="d15a68b6-74fe-49ab-af3c-dcbeadce16f7 Shape"/>
          <p:cNvSpPr/>
          <p:nvPr/>
        </p:nvSpPr>
        <p:spPr>
          <a:xfrm flipH="1">
            <a:off x="4224700" y="1058256"/>
            <a:ext cx="3461113"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21" name="SØYLER INDIKERT M..." descr="e3fc6c47-8858-4e31-8670-326de7e6eb9d SØYLER INDIKERT M..."/>
          <p:cNvSpPr/>
          <p:nvPr/>
        </p:nvSpPr>
        <p:spPr>
          <a:xfrm>
            <a:off x="392497" y="929802"/>
            <a:ext cx="3668067"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BLÅGRØNNE NYANSER KONTROLLERES AV RULLEGARDINMENYENE PÅ HØYRE SIDE</a:t>
            </a:r>
          </a:p>
        </p:txBody>
      </p:sp>
      <p:sp>
        <p:nvSpPr>
          <p:cNvPr id="22" name="SØYLER INDIKERT M..." descr="e6b83123-0339-48be-9f89-2b6b1a2208f3 SØYLER INDIKERT M..."/>
          <p:cNvSpPr/>
          <p:nvPr/>
        </p:nvSpPr>
        <p:spPr>
          <a:xfrm>
            <a:off x="4324608" y="929802"/>
            <a:ext cx="3375478"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GULE NYANSER KONTROLLERES AV RULLEGARDINMENYENE PÅ HØYRE SIDE</a:t>
            </a:r>
          </a:p>
        </p:txBody>
      </p:sp>
      <p:sp>
        <p:nvSpPr>
          <p:cNvPr id="23" name="GenderCombo" descr="15af5884-9f97-4ff3-bff1-41c4d349a1b6 GenderCombo"/>
          <p:cNvSpPr/>
          <p:nvPr/>
        </p:nvSpPr>
        <p:spPr>
          <a:xfrm>
            <a:off x="7996242" y="128239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4" name="AgeCombo" descr="19d7afdf-7979-403e-9bed-cbcaba4b599d AgeCombo"/>
          <p:cNvSpPr/>
          <p:nvPr/>
        </p:nvSpPr>
        <p:spPr>
          <a:xfrm>
            <a:off x="7996242" y="148590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5" name="UtdanningCombo" descr="207dc510-8d2a-4c71-806e-bb1c695cb6d9 UtdanningCombo"/>
          <p:cNvSpPr/>
          <p:nvPr/>
        </p:nvSpPr>
        <p:spPr>
          <a:xfrm>
            <a:off x="7996242" y="168942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6" name="FunksjonCombo" descr="8932c3b5-a499-485f-8773-0bce73f1ecdd FunksjonCombo"/>
          <p:cNvSpPr/>
          <p:nvPr/>
        </p:nvSpPr>
        <p:spPr>
          <a:xfrm>
            <a:off x="7996242" y="189294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7" name="FlerkulturCombo" descr="09301668-b23d-4436-aac7-ec389fc656c6 FlerkulturCombo"/>
          <p:cNvSpPr/>
          <p:nvPr/>
        </p:nvSpPr>
        <p:spPr>
          <a:xfrm>
            <a:off x="7996242" y="209645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8" name="MinoritetCombo" descr="0eb83c31-f6a9-4644-bbc1-a208283a348d MinoritetCombo"/>
          <p:cNvSpPr/>
          <p:nvPr/>
        </p:nvSpPr>
        <p:spPr>
          <a:xfrm>
            <a:off x="7996242" y="229997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9" name="KUN PUBLIKUM" descr="502b217e-87e2-4de9-94b6-da9f3bf95a99 KUN PUBLIKUM"/>
          <p:cNvSpPr/>
          <p:nvPr/>
        </p:nvSpPr>
        <p:spPr>
          <a:xfrm>
            <a:off x="2833117" y="358897"/>
            <a:ext cx="1056175" cy="84435"/>
          </a:xfrm>
          <a:prstGeom prst="rect">
            <a:avLst/>
          </a:prstGeom>
          <a:noFill/>
        </p:spPr>
        <p:txBody>
          <a:bodyPr lIns="0" tIns="11418" rIns="0" bIns="0" anchor="t">
            <a:spAutoFit/>
          </a:bodyPr>
          <a:lstStyle/>
          <a:p>
            <a:pPr>
              <a:lnSpc>
                <a:spcPct val="114583"/>
              </a:lnSpc>
            </a:pPr>
            <a:r>
              <a:rPr sz="450" i="1" dirty="0">
                <a:solidFill>
                  <a:srgbClr val="FFFFFF"/>
                </a:solidFill>
                <a:latin typeface="Arial"/>
              </a:rPr>
              <a:t>KUN PUBLIKUM</a:t>
            </a:r>
          </a:p>
        </p:txBody>
      </p:sp>
      <p:sp>
        <p:nvSpPr>
          <p:cNvPr id="30" name="KUN PUBLIKUM" descr="7c53dcc9-91cf-406b-b2e1-ee8d5606e51e KUN PUBLIKUM"/>
          <p:cNvSpPr/>
          <p:nvPr/>
        </p:nvSpPr>
        <p:spPr>
          <a:xfrm>
            <a:off x="6722410" y="358897"/>
            <a:ext cx="1056175" cy="84435"/>
          </a:xfrm>
          <a:prstGeom prst="rect">
            <a:avLst/>
          </a:prstGeom>
          <a:noFill/>
        </p:spPr>
        <p:txBody>
          <a:bodyPr lIns="0" tIns="11418" rIns="0" bIns="0" anchor="t">
            <a:spAutoFit/>
          </a:bodyPr>
          <a:lstStyle/>
          <a:p>
            <a:pPr>
              <a:lnSpc>
                <a:spcPct val="114583"/>
              </a:lnSpc>
            </a:pPr>
            <a:r>
              <a:rPr sz="450" i="1" dirty="0">
                <a:solidFill>
                  <a:srgbClr val="FFFFFF"/>
                </a:solidFill>
                <a:latin typeface="Arial"/>
              </a:rPr>
              <a:t>KUN PUBLIKUM</a:t>
            </a:r>
          </a:p>
        </p:txBody>
      </p:sp>
      <p:sp>
        <p:nvSpPr>
          <p:cNvPr id="31" name="RegionCombo.2" descr="65636a21-9609-4eaa-84cc-f511f4ff6b21 RegionCombo.2"/>
          <p:cNvSpPr/>
          <p:nvPr/>
        </p:nvSpPr>
        <p:spPr>
          <a:xfrm>
            <a:off x="7996242" y="46832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32" name="RegionCombo.3" descr="33d551fa-c7d3-4847-8949-fa2b3d582340 RegionCombo.3"/>
          <p:cNvSpPr/>
          <p:nvPr/>
        </p:nvSpPr>
        <p:spPr>
          <a:xfrm>
            <a:off x="7996242" y="87535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33" name="&lt; Tilbake" descr="d01173bd-3366-45c2-956a-5a95d54cdfd0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34" name="&gt;" descr="2cec8772-de45-44ab-b68c-8287c51ab7c3 &gt;"/>
          <p:cNvSpPr/>
          <p:nvPr/>
        </p:nvSpPr>
        <p:spPr>
          <a:xfrm>
            <a:off x="1734125" y="473078"/>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5" name="&gt;" descr="1dfc5130-822b-4634-821b-683053a68a78 &gt;"/>
          <p:cNvSpPr/>
          <p:nvPr/>
        </p:nvSpPr>
        <p:spPr>
          <a:xfrm>
            <a:off x="5659099" y="476647"/>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6" name="List.box.3" descr="b2700c05-7736-45bb-a2f8-f78ab7b8cb54 List.box.3"/>
          <p:cNvSpPr/>
          <p:nvPr/>
        </p:nvSpPr>
        <p:spPr>
          <a:xfrm>
            <a:off x="8064038" y="2607338"/>
            <a:ext cx="763586" cy="249771"/>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10000"/>
          </a:bodyPr>
          <a:lstStyle/>
          <a:p>
            <a:pPr>
              <a:tabLst>
                <a:tab pos="706476" algn="l"/>
              </a:tabLst>
            </a:pPr>
            <a:r>
              <a:rPr sz="749" dirty="0">
                <a:solidFill>
                  <a:srgbClr val="FFFFFF"/>
                </a:solidFill>
                <a:latin typeface="Open Sans"/>
              </a:rPr>
              <a:t>On	​</a:t>
            </a:r>
          </a:p>
          <a:p>
            <a:pPr>
              <a:tabLst>
                <a:tab pos="706476" algn="l"/>
              </a:tabLst>
            </a:pPr>
            <a:r>
              <a:rPr sz="749" dirty="0">
                <a:solidFill>
                  <a:srgbClr val="0B23E5"/>
                </a:solidFill>
                <a:highlight>
                  <a:srgbClr val="FFFFFF"/>
                </a:highlight>
                <a:latin typeface="Open Sans"/>
              </a:rPr>
              <a:t>Off	​</a:t>
            </a:r>
            <a:endParaRPr sz="749" dirty="0">
              <a:solidFill>
                <a:srgbClr val="0B23E5"/>
              </a:solidFill>
              <a:latin typeface="Open Sans"/>
            </a:endParaRPr>
          </a:p>
        </p:txBody>
      </p:sp>
      <p:sp>
        <p:nvSpPr>
          <p:cNvPr id="37" name="(empty)" descr="f975b877-5ac2-45af-bf6e-8c78a488784e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38" name="Shape" descr="7e794491-bcbd-49aa-8c7c-10ddd4d62dcd Shape"/>
          <p:cNvSpPr/>
          <p:nvPr/>
        </p:nvSpPr>
        <p:spPr>
          <a:xfrm rot="10799998">
            <a:off x="249771"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39" name="SAMMENLIGNING" descr="aa697b95-ad6f-4937-90d0-9c54546df3ee SAMMENLIGNING"/>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SAMMENLIGNING</a:t>
            </a:r>
          </a:p>
        </p:txBody>
      </p:sp>
      <p:sp>
        <p:nvSpPr>
          <p:cNvPr id="40" name="BOTH_region21" descr="41fc8404-54f7-41c1-861f-1f357b0338dc BOTH_region21"/>
          <p:cNvSpPr/>
          <p:nvPr/>
        </p:nvSpPr>
        <p:spPr>
          <a:xfrm>
            <a:off x="7996242" y="671838"/>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pic>
        <p:nvPicPr>
          <p:cNvPr id="41" name="SourceDataComparePublikumS.12" descr="71a34204-1c40-4500-9a7e-811999c4e4ea SourceDataComparePublikumS.12"/>
          <p:cNvPicPr>
            <a:picLocks noChangeAspect="1"/>
          </p:cNvPicPr>
          <p:nvPr/>
        </p:nvPicPr>
        <p:blipFill>
          <a:blip r:embed="rId3" cstate="print"/>
          <a:stretch>
            <a:fillRect/>
          </a:stretch>
        </p:blipFill>
        <p:spPr>
          <a:xfrm>
            <a:off x="0" y="1758402"/>
            <a:ext cx="7707222" cy="3375478"/>
          </a:xfrm>
          <a:prstGeom prst="rect">
            <a:avLst/>
          </a:prstGeom>
          <a:ln>
            <a:solidFill>
              <a:srgbClr val="FF0000"/>
            </a:solidFill>
          </a:ln>
        </p:spPr>
      </p:pic>
      <p:sp>
        <p:nvSpPr>
          <p:cNvPr id="42" name="I Norge bor det m..." descr="ca322b76-8d45-4670-8102-2058e086924a I Norge bor det m..."/>
          <p:cNvSpPr/>
          <p:nvPr/>
        </p:nvSpPr>
        <p:spPr>
          <a:xfrm>
            <a:off x="385361" y="1493571"/>
            <a:ext cx="5423600" cy="157147"/>
          </a:xfrm>
          <a:prstGeom prst="rect">
            <a:avLst/>
          </a:prstGeom>
          <a:noFill/>
        </p:spPr>
        <p:txBody>
          <a:bodyPr lIns="0" tIns="11418" rIns="0" bIns="0" anchor="t">
            <a:spAutoFit/>
          </a:bodyPr>
          <a:lstStyle/>
          <a:p>
            <a:pPr>
              <a:lnSpc>
                <a:spcPct val="114583"/>
              </a:lnSpc>
            </a:pPr>
            <a:r>
              <a:rPr sz="899" b="1" dirty="0">
                <a:solidFill>
                  <a:srgbClr val="FFFFFF"/>
                </a:solidFill>
                <a:latin typeface="Arial"/>
              </a:rPr>
              <a:t>I Norge bor det mange med flerkulturell bakgrunn. Har du bakgrunn fra andre land enn Norge?</a:t>
            </a:r>
          </a:p>
        </p:txBody>
      </p:sp>
      <p:sp>
        <p:nvSpPr>
          <p:cNvPr id="43" name="myString.11" descr="7595d750-41a1-4c9f-bf13-846b5b9bbc4d myString.11"/>
          <p:cNvSpPr/>
          <p:nvPr/>
        </p:nvSpPr>
        <p:spPr>
          <a:xfrm>
            <a:off x="385361" y="1093938"/>
            <a:ext cx="3825066"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Brukersted &gt; Akkumulere: Historisk museum
Data inkluderer følgende brukersted: Historisk museum</a:t>
            </a:r>
          </a:p>
        </p:txBody>
      </p:sp>
      <p:sp>
        <p:nvSpPr>
          <p:cNvPr id="44" name="myString.12" descr="40406502-7993-4abd-93ca-e67ca60af0a8 myString.12"/>
          <p:cNvSpPr/>
          <p:nvPr/>
        </p:nvSpPr>
        <p:spPr>
          <a:xfrm>
            <a:off x="4324608" y="1093938"/>
            <a:ext cx="3561022"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Befolkning
Segment: Region (16) &gt; Akkumulere: Oslo
Data inkluderer følgende brukersted: Ikke brukersted i befolkning</a:t>
            </a:r>
          </a:p>
        </p:txBody>
      </p:sp>
      <p:pic>
        <p:nvPicPr>
          <p:cNvPr id="45" name="3-2" descr="7879979c-9747-4dc4-8f1f-b1df1b3ff9f5 3-2"/>
          <p:cNvPicPr>
            <a:picLocks noChangeAspect="1"/>
          </p:cNvPicPr>
          <p:nvPr/>
        </p:nvPicPr>
        <p:blipFill>
          <a:blip r:embed="rId4" cstate="print"/>
          <a:stretch>
            <a:fillRect/>
          </a:stretch>
        </p:blipFill>
        <p:spPr>
          <a:xfrm>
            <a:off x="-285453" y="9218"/>
            <a:ext cx="299725" cy="5123875"/>
          </a:xfrm>
          <a:prstGeom prst="rect">
            <a:avLst/>
          </a:prstGeom>
        </p:spPr>
      </p:pic>
      <p:sp>
        <p:nvSpPr>
          <p:cNvPr id="46" name="URBEFOLKNING" descr="9824cf39-6123-4ae5-979b-0cbe69619b10 URBEFOLKNING"/>
          <p:cNvSpPr/>
          <p:nvPr/>
        </p:nvSpPr>
        <p:spPr>
          <a:xfrm rot="16200000">
            <a:off x="-696454" y="877808"/>
            <a:ext cx="1263128"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URBEFOLKNING</a:t>
            </a:r>
          </a:p>
        </p:txBody>
      </p:sp>
      <p:sp>
        <p:nvSpPr>
          <p:cNvPr id="47" name="FLERKULTUR" descr="52b063f2-516d-42f8-9481-669d1e6f9daa FLERKULTUR"/>
          <p:cNvSpPr/>
          <p:nvPr/>
        </p:nvSpPr>
        <p:spPr>
          <a:xfrm rot="16200000">
            <a:off x="-1091898" y="2453293"/>
            <a:ext cx="1919669"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rPr>
              <a:t>FLERKULTUR</a:t>
            </a:r>
          </a:p>
        </p:txBody>
      </p:sp>
      <p:sp>
        <p:nvSpPr>
          <p:cNvPr id="48" name="LANDBAKGRUNN" descr="fd25eee3-f8d8-4a37-b63d-52380f6807d1 LANDBAKGRUNN"/>
          <p:cNvSpPr/>
          <p:nvPr/>
        </p:nvSpPr>
        <p:spPr>
          <a:xfrm rot="16200000">
            <a:off x="-701360" y="4117429"/>
            <a:ext cx="1291673"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LANDBAKGRUNN</a:t>
            </a:r>
          </a:p>
        </p:txBody>
      </p:sp>
      <p:sp>
        <p:nvSpPr>
          <p:cNvPr id="49" name="Minoritet &amp; Flerk..." descr="4e4ca603-7bc6-4c24-b549-2791e6431635 Minoritet &amp; Flerk..."/>
          <p:cNvSpPr/>
          <p:nvPr/>
        </p:nvSpPr>
        <p:spPr>
          <a:xfrm>
            <a:off x="7785721" y="4633550"/>
            <a:ext cx="1341627" cy="2654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Minoritet</a:t>
            </a:r>
          </a:p>
          <a:p>
            <a:pPr algn="ctr">
              <a:lnSpc>
                <a:spcPct val="114583"/>
              </a:lnSpc>
            </a:pPr>
            <a:r>
              <a:rPr sz="749" dirty="0">
                <a:solidFill>
                  <a:srgbClr val="FFFFFF"/>
                </a:solidFill>
                <a:latin typeface="Arial"/>
              </a:rPr>
              <a:t>&amp; Flerkultur</a:t>
            </a:r>
          </a:p>
        </p:txBody>
      </p:sp>
      <p:pic>
        <p:nvPicPr>
          <p:cNvPr id="50" name="nigversity" descr="8e9cca8a-06e7-4119-a583-ce4e3f2d05f4 nigversity"/>
          <p:cNvPicPr>
            <a:picLocks noChangeAspect="1"/>
          </p:cNvPicPr>
          <p:nvPr/>
        </p:nvPicPr>
        <p:blipFill>
          <a:blip r:embed="rId5" cstate="print"/>
          <a:stretch>
            <a:fillRect/>
          </a:stretch>
        </p:blipFill>
        <p:spPr>
          <a:xfrm>
            <a:off x="8206764" y="4005555"/>
            <a:ext cx="456724" cy="456724"/>
          </a:xfrm>
          <a:prstGeom prst="rect">
            <a:avLst/>
          </a:prstGeom>
        </p:spPr>
      </p:pic>
      <p:sp>
        <p:nvSpPr>
          <p:cNvPr id="51" name="calc.85" descr="f4435f91-d6aa-4d7a-81df-dfde664d3674 calc.85"/>
          <p:cNvSpPr/>
          <p:nvPr/>
        </p:nvSpPr>
        <p:spPr>
          <a:xfrm>
            <a:off x="385361" y="1671979"/>
            <a:ext cx="7036408" cy="171272"/>
          </a:xfrm>
          <a:prstGeom prst="rect">
            <a:avLst/>
          </a:prstGeom>
          <a:noFill/>
        </p:spPr>
        <p:txBody>
          <a:bodyPr lIns="0" tIns="11418" rIns="0" bIns="0" anchor="t">
            <a:noAutofit/>
          </a:bodyPr>
          <a:lstStyle/>
          <a:p>
            <a:pPr algn="l">
              <a:buNone/>
              <a:defRPr sz="700" b="0" i="0" u="none" strike="noStrike" kern="1200" baseline="0">
                <a:solidFill>
                  <a:srgbClr val="FFFFFF"/>
                </a:solidFill>
                <a:latin typeface="Arial"/>
                <a:ea typeface="+mn-ea"/>
                <a:cs typeface="+mn-cs"/>
              </a:defRPr>
            </a:pPr>
            <a:r>
              <a:rPr sz="524"/>
              <a:t>Valgt dato fra 2022-01-01 til 2023-12-31 Ikke valgt filter</a:t>
            </a:r>
          </a:p>
        </p:txBody>
      </p:sp>
      <p:sp>
        <p:nvSpPr>
          <p:cNvPr id="54" name="Rektangel: avrundede hjørner 53">
            <a:extLst>
              <a:ext uri="{FF2B5EF4-FFF2-40B4-BE49-F238E27FC236}">
                <a16:creationId xmlns:a16="http://schemas.microsoft.com/office/drawing/2014/main" id="{BFEAC31D-1C78-7759-1C29-1890690A7F74}"/>
              </a:ext>
            </a:extLst>
          </p:cNvPr>
          <p:cNvSpPr/>
          <p:nvPr/>
        </p:nvSpPr>
        <p:spPr>
          <a:xfrm>
            <a:off x="2738709" y="320736"/>
            <a:ext cx="1056175" cy="4742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ktangel: avrundede hjørner 54">
            <a:extLst>
              <a:ext uri="{FF2B5EF4-FFF2-40B4-BE49-F238E27FC236}">
                <a16:creationId xmlns:a16="http://schemas.microsoft.com/office/drawing/2014/main" id="{8E1CB39B-5AFD-FAA9-9EBB-1A2A31D585AE}"/>
              </a:ext>
            </a:extLst>
          </p:cNvPr>
          <p:cNvSpPr/>
          <p:nvPr/>
        </p:nvSpPr>
        <p:spPr>
          <a:xfrm>
            <a:off x="4144338" y="169792"/>
            <a:ext cx="2428210" cy="5245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Rektangel: avrundede hjørner 55">
            <a:extLst>
              <a:ext uri="{FF2B5EF4-FFF2-40B4-BE49-F238E27FC236}">
                <a16:creationId xmlns:a16="http://schemas.microsoft.com/office/drawing/2014/main" id="{4C84575E-298F-4BFE-FA16-3752987D990D}"/>
              </a:ext>
            </a:extLst>
          </p:cNvPr>
          <p:cNvSpPr/>
          <p:nvPr/>
        </p:nvSpPr>
        <p:spPr>
          <a:xfrm>
            <a:off x="1076105" y="4670422"/>
            <a:ext cx="658020" cy="3321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37959ae7-bd4f-4952-91bc-9d19670e2818 picture"/>
          <p:cNvPicPr>
            <a:picLocks noChangeAspect="1"/>
          </p:cNvPicPr>
          <p:nvPr/>
        </p:nvPicPr>
        <p:blipFill>
          <a:blip r:embed="rId2" cstate="print"/>
          <a:stretch>
            <a:fillRect/>
          </a:stretch>
        </p:blipFill>
        <p:spPr>
          <a:xfrm>
            <a:off x="0" y="9218"/>
            <a:ext cx="9148758" cy="5123875"/>
          </a:xfrm>
          <a:prstGeom prst="rect">
            <a:avLst/>
          </a:prstGeom>
        </p:spPr>
      </p:pic>
      <p:sp>
        <p:nvSpPr>
          <p:cNvPr id="3" name="combo_publikum_Alder" descr="a6ea9479-3015-44be-a6ce-008dcfd3cf62 combo_publikum_Alder"/>
          <p:cNvSpPr/>
          <p:nvPr/>
        </p:nvSpPr>
        <p:spPr>
          <a:xfrm>
            <a:off x="7996242" y="48021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4" name="Shape" descr="8b0ff44e-df8c-4aab-8409-cf1961cdb218 Shape"/>
          <p:cNvSpPr/>
          <p:nvPr/>
        </p:nvSpPr>
        <p:spPr>
          <a:xfrm flipH="1" flipV="1">
            <a:off x="7792858" y="187625"/>
            <a:ext cx="7136" cy="520951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5" name="Filtersegment" descr="f90918b1-9598-41d8-997c-393dd1e254e3 Filtersegment"/>
          <p:cNvSpPr/>
          <p:nvPr/>
        </p:nvSpPr>
        <p:spPr>
          <a:xfrm>
            <a:off x="7785721" y="166216"/>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6" name="combo_publikum_Gender" descr="3d8ffd12-18a1-4a80-a9c1-a07806670082 combo_publikum_Gender"/>
          <p:cNvSpPr/>
          <p:nvPr/>
        </p:nvSpPr>
        <p:spPr>
          <a:xfrm>
            <a:off x="7996242" y="68579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7" name="combo_publikum_Region" descr="37f29585-1511-4c96-8282-b0eb190788fc combo_publikum_Region"/>
          <p:cNvSpPr/>
          <p:nvPr/>
        </p:nvSpPr>
        <p:spPr>
          <a:xfrm>
            <a:off x="7996242" y="89136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_publikum_Q11" descr="fc590df3-09aa-4db6-a900-42b9ef9fd45a combo_publikum_Q11"/>
          <p:cNvSpPr/>
          <p:nvPr/>
        </p:nvSpPr>
        <p:spPr>
          <a:xfrm>
            <a:off x="7996242" y="130251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9" name="combo_publikum_inntekt" descr="596534a4-8cc5-4b32-9699-a1d83e75552e combo_publikum_inntekt"/>
          <p:cNvSpPr/>
          <p:nvPr/>
        </p:nvSpPr>
        <p:spPr>
          <a:xfrm>
            <a:off x="7996242" y="150809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0" name="combo_publikum_Q15" descr="18a8c83a-b3e8-44cb-9224-e4365f072162 combo_publikum_Q15"/>
          <p:cNvSpPr/>
          <p:nvPr/>
        </p:nvSpPr>
        <p:spPr>
          <a:xfrm>
            <a:off x="7996242" y="171367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1" name="combo_publikum_Q7real" descr="3924c3ab-a9f6-4f16-b01c-3de341911d1e combo_publikum_Q7real"/>
          <p:cNvSpPr/>
          <p:nvPr/>
        </p:nvSpPr>
        <p:spPr>
          <a:xfrm>
            <a:off x="7996242" y="191924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combo_publikum_Q9real" descr="91917dca-184f-4123-a4ac-3bd4a74ba205 combo_publikum_Q9real"/>
          <p:cNvSpPr/>
          <p:nvPr/>
        </p:nvSpPr>
        <p:spPr>
          <a:xfrm>
            <a:off x="7996242" y="2124822"/>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3" name="combo_publikum_gloregion" descr="38946bc2-606c-4c5a-859a-400a2dd5e162 combo_publikum_gloregion"/>
          <p:cNvSpPr/>
          <p:nvPr/>
        </p:nvSpPr>
        <p:spPr>
          <a:xfrm>
            <a:off x="7996242" y="233039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4" name="combo_publikum_minoritet" descr="98a97a7d-c665-46fe-9dc5-531f79db63b6 combo_publikum_minoritet"/>
          <p:cNvSpPr/>
          <p:nvPr/>
        </p:nvSpPr>
        <p:spPr>
          <a:xfrm>
            <a:off x="7996242" y="253597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combo_publikum_Q17_Q18" descr="2f240133-a23f-4cb8-b9e6-622e06c11f2a combo_publikum_Q17_Q18"/>
          <p:cNvSpPr/>
          <p:nvPr/>
        </p:nvSpPr>
        <p:spPr>
          <a:xfrm>
            <a:off x="7996242" y="274155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6" name="combo_publikum_Q17b" descr="7ba7847d-297b-4c49-95da-6b94d500600b combo_publikum_Q17b"/>
          <p:cNvSpPr/>
          <p:nvPr/>
        </p:nvSpPr>
        <p:spPr>
          <a:xfrm>
            <a:off x="7996242" y="294712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7" name="&lt; Tilbake" descr="3650538e-fcfc-4a83-b4bc-6a16524d44ea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18" name="List.box" descr="61e65386-52ea-4a96-ae7a-ac797e6d579f List.box"/>
          <p:cNvSpPr/>
          <p:nvPr/>
        </p:nvSpPr>
        <p:spPr>
          <a:xfrm>
            <a:off x="8064038" y="3372864"/>
            <a:ext cx="763586" cy="235498"/>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2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19" name="(empty)" descr="d9bb8de6-e431-40d2-8daf-bb9fec455275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0" name="Shape" descr="39dace80-627f-4572-8a95-41ab6d424bd0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21" name="PUBLIKUM" descr="78e3ddf7-6884-4156-a15c-921da7162e61 PUBLIKUM"/>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PUBLIKUM</a:t>
            </a:r>
          </a:p>
        </p:txBody>
      </p:sp>
      <p:sp>
        <p:nvSpPr>
          <p:cNvPr id="22" name="combo_publikum_region21" descr="f927598a-7c79-4472-96c0-d71e4882fdfc combo_publikum_region21"/>
          <p:cNvSpPr/>
          <p:nvPr/>
        </p:nvSpPr>
        <p:spPr>
          <a:xfrm>
            <a:off x="7996242" y="1096942"/>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sp>
        <p:nvSpPr>
          <p:cNvPr id="23" name="(empty)" descr="19fdfb12-5c36-42c4-97f0-dd950bef02a3 (empty)"/>
          <p:cNvSpPr/>
          <p:nvPr/>
        </p:nvSpPr>
        <p:spPr>
          <a:xfrm>
            <a:off x="214090" y="216171"/>
            <a:ext cx="7357542" cy="428179"/>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4" name="(empty)" descr="6f3ca4dd-3c32-483f-8c1f-98ef502cf3da (empty)"/>
          <p:cNvSpPr/>
          <p:nvPr/>
        </p:nvSpPr>
        <p:spPr>
          <a:xfrm>
            <a:off x="214090" y="851303"/>
            <a:ext cx="7357542" cy="4046291"/>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5" name="Utdanning" descr="0d1a549c-27c3-4fe1-9543-ce40a69e6770 Utdanning"/>
          <p:cNvSpPr/>
          <p:nvPr/>
        </p:nvSpPr>
        <p:spPr>
          <a:xfrm>
            <a:off x="328271" y="280398"/>
            <a:ext cx="1855442" cy="145617"/>
          </a:xfrm>
          <a:prstGeom prst="rect">
            <a:avLst/>
          </a:prstGeom>
          <a:solidFill>
            <a:srgbClr val="FFFFFF">
              <a:alpha val="0"/>
            </a:srgbClr>
          </a:solidFill>
        </p:spPr>
        <p:txBody>
          <a:bodyPr lIns="0" tIns="0" rIns="0" bIns="0" anchor="t">
            <a:spAutoFit/>
          </a:bodyPr>
          <a:lstStyle/>
          <a:p>
            <a:pPr>
              <a:lnSpc>
                <a:spcPct val="114583"/>
              </a:lnSpc>
            </a:pPr>
            <a:r>
              <a:rPr sz="899" dirty="0">
                <a:solidFill>
                  <a:srgbClr val="FFFFFF"/>
                </a:solidFill>
                <a:latin typeface="Arial"/>
              </a:rPr>
              <a:t>Utdanning </a:t>
            </a:r>
          </a:p>
        </p:txBody>
      </p:sp>
      <p:sp>
        <p:nvSpPr>
          <p:cNvPr id="26" name="Hva er din høyest..." descr="a94b9091-1306-4642-a0c8-4f20c3cd85bf Hva er din høyest..."/>
          <p:cNvSpPr/>
          <p:nvPr/>
        </p:nvSpPr>
        <p:spPr>
          <a:xfrm>
            <a:off x="349679" y="965484"/>
            <a:ext cx="466715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Hva er din høyeste fullførte utdanning?</a:t>
            </a:r>
          </a:p>
        </p:txBody>
      </p:sp>
      <p:sp>
        <p:nvSpPr>
          <p:cNvPr id="27" name="calc.111" descr="ae6bf5da-2b15-402a-9335-256979fc90eb calc.111"/>
          <p:cNvSpPr/>
          <p:nvPr/>
        </p:nvSpPr>
        <p:spPr>
          <a:xfrm>
            <a:off x="6294231" y="965484"/>
            <a:ext cx="1156083" cy="363952"/>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474</a:t>
            </a:r>
          </a:p>
        </p:txBody>
      </p:sp>
      <p:pic>
        <p:nvPicPr>
          <p:cNvPr id="28" name="viz.44" descr="238704e6-97b3-47d1-aee5-38051708f373 viz.44"/>
          <p:cNvPicPr>
            <a:picLocks noChangeAspect="1"/>
          </p:cNvPicPr>
          <p:nvPr/>
        </p:nvPicPr>
        <p:blipFill>
          <a:blip r:embed="rId3" cstate="print"/>
          <a:stretch>
            <a:fillRect/>
          </a:stretch>
        </p:blipFill>
        <p:spPr>
          <a:xfrm>
            <a:off x="649405" y="1329436"/>
            <a:ext cx="6494048" cy="3354069"/>
          </a:xfrm>
          <a:prstGeom prst="rect">
            <a:avLst/>
          </a:prstGeom>
        </p:spPr>
      </p:pic>
      <p:pic>
        <p:nvPicPr>
          <p:cNvPr id="29" name="4-1" descr="108523ad-15ee-4348-bb53-ac6a2a35aa76 4-1"/>
          <p:cNvPicPr>
            <a:picLocks noChangeAspect="1"/>
          </p:cNvPicPr>
          <p:nvPr/>
        </p:nvPicPr>
        <p:blipFill>
          <a:blip r:embed="rId4" cstate="print"/>
          <a:stretch>
            <a:fillRect/>
          </a:stretch>
        </p:blipFill>
        <p:spPr>
          <a:xfrm>
            <a:off x="-285453" y="9218"/>
            <a:ext cx="299725" cy="5123875"/>
          </a:xfrm>
          <a:prstGeom prst="rect">
            <a:avLst/>
          </a:prstGeom>
        </p:spPr>
      </p:pic>
      <p:sp>
        <p:nvSpPr>
          <p:cNvPr id="30" name="STATUS" descr="db62c049-e7e7-4d41-a43e-4d9bd920eae3 STATUS"/>
          <p:cNvSpPr/>
          <p:nvPr/>
        </p:nvSpPr>
        <p:spPr>
          <a:xfrm rot="16200000">
            <a:off x="-568526" y="4268592"/>
            <a:ext cx="1013357"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STATUS</a:t>
            </a:r>
          </a:p>
        </p:txBody>
      </p:sp>
      <p:sp>
        <p:nvSpPr>
          <p:cNvPr id="31" name="HJEMMEBOENDE" descr="cd7a13df-17e3-4d60-a056-47bbb16486c2 HJEMMEBOENDE"/>
          <p:cNvSpPr/>
          <p:nvPr/>
        </p:nvSpPr>
        <p:spPr>
          <a:xfrm rot="16200000">
            <a:off x="-562580" y="3235015"/>
            <a:ext cx="999084"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HJEMMEBOENDE</a:t>
            </a:r>
          </a:p>
        </p:txBody>
      </p:sp>
      <p:sp>
        <p:nvSpPr>
          <p:cNvPr id="32" name="HSHLD.INNTEKT" descr="23c7921e-ed9a-4a1f-b0ba-fe60cfba6d6a HSHLD.INNTEKT"/>
          <p:cNvSpPr/>
          <p:nvPr/>
        </p:nvSpPr>
        <p:spPr>
          <a:xfrm rot="16200000">
            <a:off x="-568526" y="2199060"/>
            <a:ext cx="1006221"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HSHLD.INNTEKT</a:t>
            </a:r>
          </a:p>
        </p:txBody>
      </p:sp>
      <p:sp>
        <p:nvSpPr>
          <p:cNvPr id="33" name="UTDANNING" descr="af94c375-28cb-467d-8784-45a7083de128 UTDANNING"/>
          <p:cNvSpPr/>
          <p:nvPr/>
        </p:nvSpPr>
        <p:spPr>
          <a:xfrm rot="16200000">
            <a:off x="-842085" y="906874"/>
            <a:ext cx="1434400"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hlinkClick r:id="rId5"/>
              </a:rPr>
              <a:t>UTDANNING</a:t>
            </a:r>
            <a:endParaRPr sz="1049" b="1" dirty="0">
              <a:solidFill>
                <a:srgbClr val="FFFFFF"/>
              </a:solidFill>
              <a:latin typeface="Arial"/>
            </a:endParaRPr>
          </a:p>
        </p:txBody>
      </p:sp>
      <p:sp>
        <p:nvSpPr>
          <p:cNvPr id="34" name="Sosioøkonomi" descr="9bb7644c-fe72-46af-abdf-94cf59f6c7e7 Sosioøkonomi"/>
          <p:cNvSpPr/>
          <p:nvPr/>
        </p:nvSpPr>
        <p:spPr>
          <a:xfrm>
            <a:off x="7999811" y="4640687"/>
            <a:ext cx="913448"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Sosioøkonomi</a:t>
            </a:r>
          </a:p>
        </p:txBody>
      </p:sp>
      <p:pic>
        <p:nvPicPr>
          <p:cNvPr id="35" name="SM" descr="cf9b2abf-5cc5-41a4-be4f-217cb2db9ed6 SM"/>
          <p:cNvPicPr>
            <a:picLocks noChangeAspect="1"/>
          </p:cNvPicPr>
          <p:nvPr/>
        </p:nvPicPr>
        <p:blipFill>
          <a:blip r:embed="rId6" cstate="print"/>
          <a:stretch>
            <a:fillRect/>
          </a:stretch>
        </p:blipFill>
        <p:spPr>
          <a:xfrm>
            <a:off x="8206764" y="4005555"/>
            <a:ext cx="456724" cy="456724"/>
          </a:xfrm>
          <a:prstGeom prst="rect">
            <a:avLst/>
          </a:prstGeom>
        </p:spPr>
      </p:pic>
      <p:sp>
        <p:nvSpPr>
          <p:cNvPr id="36" name="comboarray.11" descr="cce9c01e-2af6-4d8d-a84e-66565cd1a17b comboarray.11"/>
          <p:cNvSpPr/>
          <p:nvPr/>
        </p:nvSpPr>
        <p:spPr>
          <a:xfrm>
            <a:off x="328270" y="465942"/>
            <a:ext cx="7122044" cy="271180"/>
          </a:xfrm>
          <a:prstGeom prst="rect">
            <a:avLst/>
          </a:prstGeom>
          <a:noFill/>
        </p:spPr>
        <p:txBody>
          <a:bodyPr lIns="0" tIns="11418" rIns="0" bIns="0" anchor="t">
            <a:noAutofit/>
          </a:bodyPr>
          <a:lstStyle/>
          <a:p>
            <a:pPr algn="l">
              <a:buNone/>
              <a:defRPr sz="800" b="0" i="0" u="none" strike="noStrike" kern="1200" baseline="0">
                <a:solidFill>
                  <a:srgbClr val="FFFFFF"/>
                </a:solidFill>
                <a:latin typeface="Arial"/>
                <a:ea typeface="+mn-ea"/>
                <a:cs typeface="+mn-cs"/>
              </a:defRPr>
            </a:pPr>
            <a:r>
              <a:rPr sz="599"/>
              <a:t>Valgt dato: fra 2022-01-01 til 2023-12-31 Historisk museum</a:t>
            </a:r>
          </a:p>
        </p:txBody>
      </p:sp>
      <p:sp>
        <p:nvSpPr>
          <p:cNvPr id="38" name="Ellipse 37">
            <a:extLst>
              <a:ext uri="{FF2B5EF4-FFF2-40B4-BE49-F238E27FC236}">
                <a16:creationId xmlns:a16="http://schemas.microsoft.com/office/drawing/2014/main" id="{D0A8A74D-8EB6-6786-D6E7-E35A5A7047AC}"/>
              </a:ext>
            </a:extLst>
          </p:cNvPr>
          <p:cNvSpPr/>
          <p:nvPr/>
        </p:nvSpPr>
        <p:spPr>
          <a:xfrm>
            <a:off x="1170356" y="1576462"/>
            <a:ext cx="1222551" cy="2870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a7b1ca96-8a17-42eb-8c19-68b7bc1d0012 picture"/>
          <p:cNvPicPr>
            <a:picLocks noChangeAspect="1"/>
          </p:cNvPicPr>
          <p:nvPr/>
        </p:nvPicPr>
        <p:blipFill>
          <a:blip r:embed="rId2" cstate="print"/>
          <a:stretch>
            <a:fillRect/>
          </a:stretch>
        </p:blipFill>
        <p:spPr>
          <a:xfrm>
            <a:off x="0" y="9218"/>
            <a:ext cx="9148758" cy="5123875"/>
          </a:xfrm>
          <a:prstGeom prst="rect">
            <a:avLst/>
          </a:prstGeom>
        </p:spPr>
      </p:pic>
      <p:sp>
        <p:nvSpPr>
          <p:cNvPr id="3" name="(empty)" descr="ae0fc389-9efc-4e25-b62f-5ab59c37c277 (empty)"/>
          <p:cNvSpPr/>
          <p:nvPr/>
        </p:nvSpPr>
        <p:spPr>
          <a:xfrm>
            <a:off x="0" y="9218"/>
            <a:ext cx="9148758" cy="5123875"/>
          </a:xfrm>
          <a:prstGeom prst="rect">
            <a:avLst/>
          </a:prstGeom>
          <a:solidFill>
            <a:srgbClr val="000000">
              <a:alpha val="25098"/>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4" name="Combo.box" descr="77fbc0e7-6aa7-4cb4-8847-f734a068be54 Combo.box"/>
          <p:cNvSpPr/>
          <p:nvPr/>
        </p:nvSpPr>
        <p:spPr>
          <a:xfrm>
            <a:off x="292589" y="26612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Publikum</a:t>
            </a:r>
          </a:p>
        </p:txBody>
      </p:sp>
      <p:sp>
        <p:nvSpPr>
          <p:cNvPr id="5" name="Combo.box.2" descr="3e27ca86-0df2-4382-924c-66fd9b086fa7 Combo.box.2"/>
          <p:cNvSpPr/>
          <p:nvPr/>
        </p:nvSpPr>
        <p:spPr>
          <a:xfrm>
            <a:off x="292589"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404040"/>
                </a:solidFill>
                <a:latin typeface="Arial"/>
              </a:rPr>
              <a:t>Velg</a:t>
            </a:r>
          </a:p>
        </p:txBody>
      </p:sp>
      <p:sp>
        <p:nvSpPr>
          <p:cNvPr id="6" name="Combo.box.3" descr="1bca6787-424d-4778-b6c8-8e6b1eccbf66 Combo.box.3"/>
          <p:cNvSpPr/>
          <p:nvPr/>
        </p:nvSpPr>
        <p:spPr>
          <a:xfrm>
            <a:off x="292589"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7" name="Combo.box.4" descr="5f9e3966-1ead-404b-b579-7941125627ce Combo.box.4"/>
          <p:cNvSpPr/>
          <p:nvPr/>
        </p:nvSpPr>
        <p:spPr>
          <a:xfrm>
            <a:off x="1826897" y="480215"/>
            <a:ext cx="806404"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box.5" descr="7723ab06-f970-49e7-8bb3-6ad820d5c13c Combo.box.5"/>
          <p:cNvSpPr/>
          <p:nvPr/>
        </p:nvSpPr>
        <p:spPr>
          <a:xfrm>
            <a:off x="2768891" y="480215"/>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9" name="Combo.box.6" descr="8f9c8e89-6582-4ed4-a33d-dbefd5e03af4 Combo.box.6"/>
          <p:cNvSpPr/>
          <p:nvPr/>
        </p:nvSpPr>
        <p:spPr>
          <a:xfrm>
            <a:off x="4217563" y="26612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Befolkning</a:t>
            </a:r>
          </a:p>
        </p:txBody>
      </p:sp>
      <p:sp>
        <p:nvSpPr>
          <p:cNvPr id="10" name="Combo.box.7" descr="0a6d2c22-b361-458f-b2df-7664c8fd53c6 Combo.box.7"/>
          <p:cNvSpPr/>
          <p:nvPr/>
        </p:nvSpPr>
        <p:spPr>
          <a:xfrm>
            <a:off x="4217563"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Region (16)</a:t>
            </a:r>
          </a:p>
        </p:txBody>
      </p:sp>
      <p:sp>
        <p:nvSpPr>
          <p:cNvPr id="11" name="Combo.box.8" descr="cf1629b9-db74-440b-b7c6-02863a0d88cf Combo.box.8"/>
          <p:cNvSpPr/>
          <p:nvPr/>
        </p:nvSpPr>
        <p:spPr>
          <a:xfrm>
            <a:off x="4217563"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12" name="Combo.box.9" descr="3c9014cb-3418-4e32-9062-a5400afdc688 Combo.box.9"/>
          <p:cNvSpPr/>
          <p:nvPr/>
        </p:nvSpPr>
        <p:spPr>
          <a:xfrm>
            <a:off x="5759008" y="480215"/>
            <a:ext cx="76358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Norge</a:t>
            </a:r>
          </a:p>
        </p:txBody>
      </p:sp>
      <p:sp>
        <p:nvSpPr>
          <p:cNvPr id="13" name="Combo.box.10" descr="58b84516-86cc-40ea-8731-def8dd74c460 Combo.box.10"/>
          <p:cNvSpPr/>
          <p:nvPr/>
        </p:nvSpPr>
        <p:spPr>
          <a:xfrm>
            <a:off x="6672456" y="480215"/>
            <a:ext cx="934857"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4" name="RegionCombo" descr="0419b5a7-67d8-4065-8756-3b28bf9b501c RegionCombo"/>
          <p:cNvSpPr/>
          <p:nvPr/>
        </p:nvSpPr>
        <p:spPr>
          <a:xfrm>
            <a:off x="7996242" y="1078873"/>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Shape" descr="2b63188e-d493-4897-a0ce-861afed29d38 Shape"/>
          <p:cNvSpPr/>
          <p:nvPr/>
        </p:nvSpPr>
        <p:spPr>
          <a:xfrm flipH="1" flipV="1">
            <a:off x="7792858" y="187625"/>
            <a:ext cx="7136" cy="493833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16" name="Filtersegment" descr="7a1dc1cb-2ccd-41a8-84a5-5f061b9506f6 Filtersegment"/>
          <p:cNvSpPr/>
          <p:nvPr/>
        </p:nvSpPr>
        <p:spPr>
          <a:xfrm>
            <a:off x="7750040" y="201898"/>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17" name="Shape" descr="1cd3e1b2-10bb-4d42-84f4-91e9c87068f8 Shape"/>
          <p:cNvSpPr/>
          <p:nvPr/>
        </p:nvSpPr>
        <p:spPr>
          <a:xfrm>
            <a:off x="285453" y="936939"/>
            <a:ext cx="71363" cy="71363"/>
          </a:xfrm>
          <a:prstGeom prst="ellipse">
            <a:avLst/>
          </a:prstGeom>
          <a:solidFill>
            <a:srgbClr val="2DC7FF"/>
          </a:solidFill>
          <a:ln w="19050">
            <a:solidFill>
              <a:srgbClr val="FFFFFF">
                <a:alpha val="0"/>
              </a:srgbClr>
            </a:solidFill>
            <a:prstDash val="solid"/>
          </a:ln>
        </p:spPr>
        <p:txBody>
          <a:bodyPr/>
          <a:lstStyle/>
          <a:p>
            <a:endParaRPr lang="nb-NO"/>
          </a:p>
        </p:txBody>
      </p:sp>
      <p:sp>
        <p:nvSpPr>
          <p:cNvPr id="18" name="Shape" descr="60f8061f-f2a8-460e-b0d7-318eef7f8b4c Shape"/>
          <p:cNvSpPr/>
          <p:nvPr/>
        </p:nvSpPr>
        <p:spPr>
          <a:xfrm flipH="1">
            <a:off x="292589" y="1058256"/>
            <a:ext cx="3639521"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9" name="Shape" descr="acb9122e-f6ad-4cbd-98a4-68766c763824 Shape"/>
          <p:cNvSpPr/>
          <p:nvPr/>
        </p:nvSpPr>
        <p:spPr>
          <a:xfrm>
            <a:off x="4217563" y="936939"/>
            <a:ext cx="71363" cy="71363"/>
          </a:xfrm>
          <a:prstGeom prst="ellipse">
            <a:avLst/>
          </a:prstGeom>
          <a:solidFill>
            <a:srgbClr val="FFCC01"/>
          </a:solidFill>
          <a:ln w="19050">
            <a:solidFill>
              <a:srgbClr val="FFFFFF">
                <a:alpha val="0"/>
              </a:srgbClr>
            </a:solidFill>
            <a:prstDash val="solid"/>
          </a:ln>
        </p:spPr>
        <p:txBody>
          <a:bodyPr/>
          <a:lstStyle/>
          <a:p>
            <a:endParaRPr lang="nb-NO"/>
          </a:p>
        </p:txBody>
      </p:sp>
      <p:sp>
        <p:nvSpPr>
          <p:cNvPr id="20" name="Shape" descr="d15a68b6-74fe-49ab-af3c-dcbeadce16f7 Shape"/>
          <p:cNvSpPr/>
          <p:nvPr/>
        </p:nvSpPr>
        <p:spPr>
          <a:xfrm flipH="1">
            <a:off x="4224700" y="1058256"/>
            <a:ext cx="3461113"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21" name="SØYLER INDIKERT M..." descr="e3fc6c47-8858-4e31-8670-326de7e6eb9d SØYLER INDIKERT M..."/>
          <p:cNvSpPr/>
          <p:nvPr/>
        </p:nvSpPr>
        <p:spPr>
          <a:xfrm>
            <a:off x="392497" y="929802"/>
            <a:ext cx="3668067"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BLÅGRØNNE NYANSER KONTROLLERES AV RULLEGARDINMENYENE PÅ HØYRE SIDE</a:t>
            </a:r>
          </a:p>
        </p:txBody>
      </p:sp>
      <p:sp>
        <p:nvSpPr>
          <p:cNvPr id="22" name="SØYLER INDIKERT M..." descr="e6b83123-0339-48be-9f89-2b6b1a2208f3 SØYLER INDIKERT M..."/>
          <p:cNvSpPr/>
          <p:nvPr/>
        </p:nvSpPr>
        <p:spPr>
          <a:xfrm>
            <a:off x="4324608" y="929802"/>
            <a:ext cx="3375478"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GULE NYANSER KONTROLLERES AV RULLEGARDINMENYENE PÅ HØYRE SIDE</a:t>
            </a:r>
          </a:p>
        </p:txBody>
      </p:sp>
      <p:sp>
        <p:nvSpPr>
          <p:cNvPr id="23" name="GenderCombo" descr="15af5884-9f97-4ff3-bff1-41c4d349a1b6 GenderCombo"/>
          <p:cNvSpPr/>
          <p:nvPr/>
        </p:nvSpPr>
        <p:spPr>
          <a:xfrm>
            <a:off x="7996242" y="128239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4" name="AgeCombo" descr="19d7afdf-7979-403e-9bed-cbcaba4b599d AgeCombo"/>
          <p:cNvSpPr/>
          <p:nvPr/>
        </p:nvSpPr>
        <p:spPr>
          <a:xfrm>
            <a:off x="7996242" y="148590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5" name="UtdanningCombo" descr="207dc510-8d2a-4c71-806e-bb1c695cb6d9 UtdanningCombo"/>
          <p:cNvSpPr/>
          <p:nvPr/>
        </p:nvSpPr>
        <p:spPr>
          <a:xfrm>
            <a:off x="7996242" y="168942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6" name="FunksjonCombo" descr="8932c3b5-a499-485f-8773-0bce73f1ecdd FunksjonCombo"/>
          <p:cNvSpPr/>
          <p:nvPr/>
        </p:nvSpPr>
        <p:spPr>
          <a:xfrm>
            <a:off x="7996242" y="189294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7" name="FlerkulturCombo" descr="09301668-b23d-4436-aac7-ec389fc656c6 FlerkulturCombo"/>
          <p:cNvSpPr/>
          <p:nvPr/>
        </p:nvSpPr>
        <p:spPr>
          <a:xfrm>
            <a:off x="7996242" y="209645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8" name="MinoritetCombo" descr="0eb83c31-f6a9-4644-bbc1-a208283a348d MinoritetCombo"/>
          <p:cNvSpPr/>
          <p:nvPr/>
        </p:nvSpPr>
        <p:spPr>
          <a:xfrm>
            <a:off x="7996242" y="229997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9" name="KUN PUBLIKUM" descr="502b217e-87e2-4de9-94b6-da9f3bf95a99 KUN PUBLIKUM"/>
          <p:cNvSpPr/>
          <p:nvPr/>
        </p:nvSpPr>
        <p:spPr>
          <a:xfrm>
            <a:off x="2833117" y="358897"/>
            <a:ext cx="1056175" cy="84435"/>
          </a:xfrm>
          <a:prstGeom prst="rect">
            <a:avLst/>
          </a:prstGeom>
          <a:noFill/>
        </p:spPr>
        <p:txBody>
          <a:bodyPr lIns="0" tIns="11418" rIns="0" bIns="0" anchor="t">
            <a:spAutoFit/>
          </a:bodyPr>
          <a:lstStyle/>
          <a:p>
            <a:pPr>
              <a:lnSpc>
                <a:spcPct val="114583"/>
              </a:lnSpc>
            </a:pPr>
            <a:r>
              <a:rPr sz="450" i="1" dirty="0">
                <a:solidFill>
                  <a:srgbClr val="FFFFFF"/>
                </a:solidFill>
                <a:latin typeface="Arial"/>
              </a:rPr>
              <a:t>KUN PUBLIKUM</a:t>
            </a:r>
          </a:p>
        </p:txBody>
      </p:sp>
      <p:sp>
        <p:nvSpPr>
          <p:cNvPr id="30" name="KUN PUBLIKUM" descr="7c53dcc9-91cf-406b-b2e1-ee8d5606e51e KUN PUBLIKUM"/>
          <p:cNvSpPr/>
          <p:nvPr/>
        </p:nvSpPr>
        <p:spPr>
          <a:xfrm>
            <a:off x="6722410" y="358897"/>
            <a:ext cx="1056175" cy="84435"/>
          </a:xfrm>
          <a:prstGeom prst="rect">
            <a:avLst/>
          </a:prstGeom>
          <a:noFill/>
        </p:spPr>
        <p:txBody>
          <a:bodyPr lIns="0" tIns="11418" rIns="0" bIns="0" anchor="t">
            <a:spAutoFit/>
          </a:bodyPr>
          <a:lstStyle/>
          <a:p>
            <a:pPr>
              <a:lnSpc>
                <a:spcPct val="114583"/>
              </a:lnSpc>
            </a:pPr>
            <a:r>
              <a:rPr sz="450" i="1" dirty="0">
                <a:solidFill>
                  <a:srgbClr val="FFFFFF"/>
                </a:solidFill>
                <a:latin typeface="Arial"/>
              </a:rPr>
              <a:t>KUN PUBLIKUM</a:t>
            </a:r>
          </a:p>
        </p:txBody>
      </p:sp>
      <p:sp>
        <p:nvSpPr>
          <p:cNvPr id="31" name="RegionCombo.2" descr="65636a21-9609-4eaa-84cc-f511f4ff6b21 RegionCombo.2"/>
          <p:cNvSpPr/>
          <p:nvPr/>
        </p:nvSpPr>
        <p:spPr>
          <a:xfrm>
            <a:off x="7996242" y="46832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32" name="RegionCombo.3" descr="33d551fa-c7d3-4847-8949-fa2b3d582340 RegionCombo.3"/>
          <p:cNvSpPr/>
          <p:nvPr/>
        </p:nvSpPr>
        <p:spPr>
          <a:xfrm>
            <a:off x="7996242" y="87535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33" name="&lt; Tilbake" descr="d01173bd-3366-45c2-956a-5a95d54cdfd0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34" name="&gt;" descr="2cec8772-de45-44ab-b68c-8287c51ab7c3 &gt;"/>
          <p:cNvSpPr/>
          <p:nvPr/>
        </p:nvSpPr>
        <p:spPr>
          <a:xfrm>
            <a:off x="1734125" y="473078"/>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5" name="&gt;" descr="1dfc5130-822b-4634-821b-683053a68a78 &gt;"/>
          <p:cNvSpPr/>
          <p:nvPr/>
        </p:nvSpPr>
        <p:spPr>
          <a:xfrm>
            <a:off x="5659099" y="476647"/>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6" name="List.box.3" descr="b2700c05-7736-45bb-a2f8-f78ab7b8cb54 List.box.3"/>
          <p:cNvSpPr/>
          <p:nvPr/>
        </p:nvSpPr>
        <p:spPr>
          <a:xfrm>
            <a:off x="8064038" y="2607338"/>
            <a:ext cx="763586" cy="249771"/>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10000"/>
          </a:bodyPr>
          <a:lstStyle/>
          <a:p>
            <a:pPr>
              <a:tabLst>
                <a:tab pos="706476" algn="l"/>
              </a:tabLst>
            </a:pPr>
            <a:r>
              <a:rPr sz="749" dirty="0">
                <a:solidFill>
                  <a:srgbClr val="FFFFFF"/>
                </a:solidFill>
                <a:latin typeface="Open Sans"/>
              </a:rPr>
              <a:t>On	​</a:t>
            </a:r>
          </a:p>
          <a:p>
            <a:pPr>
              <a:tabLst>
                <a:tab pos="706476" algn="l"/>
              </a:tabLst>
            </a:pPr>
            <a:r>
              <a:rPr sz="749" dirty="0">
                <a:solidFill>
                  <a:srgbClr val="0B23E5"/>
                </a:solidFill>
                <a:highlight>
                  <a:srgbClr val="FFFFFF"/>
                </a:highlight>
                <a:latin typeface="Open Sans"/>
              </a:rPr>
              <a:t>Off	​</a:t>
            </a:r>
            <a:endParaRPr sz="749" dirty="0">
              <a:solidFill>
                <a:srgbClr val="0B23E5"/>
              </a:solidFill>
              <a:latin typeface="Open Sans"/>
            </a:endParaRPr>
          </a:p>
        </p:txBody>
      </p:sp>
      <p:sp>
        <p:nvSpPr>
          <p:cNvPr id="37" name="(empty)" descr="f975b877-5ac2-45af-bf6e-8c78a488784e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38" name="Shape" descr="7e794491-bcbd-49aa-8c7c-10ddd4d62dcd Shape"/>
          <p:cNvSpPr/>
          <p:nvPr/>
        </p:nvSpPr>
        <p:spPr>
          <a:xfrm rot="10799998">
            <a:off x="249771"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39" name="SAMMENLIGNING" descr="aa697b95-ad6f-4937-90d0-9c54546df3ee SAMMENLIGNING"/>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SAMMENLIGNING</a:t>
            </a:r>
          </a:p>
        </p:txBody>
      </p:sp>
      <p:sp>
        <p:nvSpPr>
          <p:cNvPr id="40" name="BOTH_region21" descr="41fc8404-54f7-41c1-861f-1f357b0338dc BOTH_region21"/>
          <p:cNvSpPr/>
          <p:nvPr/>
        </p:nvSpPr>
        <p:spPr>
          <a:xfrm>
            <a:off x="7996242" y="671838"/>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pic>
        <p:nvPicPr>
          <p:cNvPr id="41" name="SourceDataComparePublikumS.9" descr="ce026c8f-e002-41da-9174-8cb8e8718188 SourceDataComparePublikumS.9"/>
          <p:cNvPicPr>
            <a:picLocks noChangeAspect="1"/>
          </p:cNvPicPr>
          <p:nvPr/>
        </p:nvPicPr>
        <p:blipFill>
          <a:blip r:embed="rId3" cstate="print"/>
          <a:stretch>
            <a:fillRect/>
          </a:stretch>
        </p:blipFill>
        <p:spPr>
          <a:xfrm>
            <a:off x="0" y="1757615"/>
            <a:ext cx="7707222" cy="3375478"/>
          </a:xfrm>
          <a:prstGeom prst="rect">
            <a:avLst/>
          </a:prstGeom>
        </p:spPr>
      </p:pic>
      <p:sp>
        <p:nvSpPr>
          <p:cNvPr id="42" name="Hva er din høyest..." descr="5ba62341-f9bd-4bc3-b7d3-4d2566196ba4 Hva er din høyest..."/>
          <p:cNvSpPr/>
          <p:nvPr/>
        </p:nvSpPr>
        <p:spPr>
          <a:xfrm>
            <a:off x="385361" y="1493571"/>
            <a:ext cx="3139979" cy="157147"/>
          </a:xfrm>
          <a:prstGeom prst="rect">
            <a:avLst/>
          </a:prstGeom>
          <a:noFill/>
        </p:spPr>
        <p:txBody>
          <a:bodyPr lIns="0" tIns="11418" rIns="0" bIns="0" anchor="t">
            <a:spAutoFit/>
          </a:bodyPr>
          <a:lstStyle/>
          <a:p>
            <a:pPr>
              <a:lnSpc>
                <a:spcPct val="114583"/>
              </a:lnSpc>
            </a:pPr>
            <a:r>
              <a:rPr sz="899" b="1" dirty="0">
                <a:solidFill>
                  <a:srgbClr val="FFFFFF"/>
                </a:solidFill>
                <a:latin typeface="Arial"/>
              </a:rPr>
              <a:t>Hva er din høyeste fullførte utdanning?</a:t>
            </a:r>
          </a:p>
        </p:txBody>
      </p:sp>
      <p:sp>
        <p:nvSpPr>
          <p:cNvPr id="43" name="myString.15" descr="c4362448-327e-439d-abf6-969f54956f44 myString.15"/>
          <p:cNvSpPr/>
          <p:nvPr/>
        </p:nvSpPr>
        <p:spPr>
          <a:xfrm>
            <a:off x="385361" y="1093938"/>
            <a:ext cx="3825066"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Brukersted &gt; Akkumulere: Historisk museum
Data inkluderer følgende brukersted: Historisk museum</a:t>
            </a:r>
          </a:p>
        </p:txBody>
      </p:sp>
      <p:sp>
        <p:nvSpPr>
          <p:cNvPr id="44" name="myString.16" descr="67978953-c66c-4e44-aa2b-0c94595484af myString.16"/>
          <p:cNvSpPr/>
          <p:nvPr/>
        </p:nvSpPr>
        <p:spPr>
          <a:xfrm>
            <a:off x="4324608" y="1093938"/>
            <a:ext cx="3561022"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Befolkning
Segment: Region (16) &gt; Akkumulere: Norge
Data inkluderer følgende brukersted: Ikke brukersted i befolkning</a:t>
            </a:r>
          </a:p>
        </p:txBody>
      </p:sp>
      <p:pic>
        <p:nvPicPr>
          <p:cNvPr id="45" name="4-1" descr="4ef2cabc-cb45-4f1b-bbf3-9e511d197841 4-1"/>
          <p:cNvPicPr>
            <a:picLocks noChangeAspect="1"/>
          </p:cNvPicPr>
          <p:nvPr/>
        </p:nvPicPr>
        <p:blipFill>
          <a:blip r:embed="rId4" cstate="print"/>
          <a:stretch>
            <a:fillRect/>
          </a:stretch>
        </p:blipFill>
        <p:spPr>
          <a:xfrm>
            <a:off x="-292610" y="9218"/>
            <a:ext cx="299725" cy="5123875"/>
          </a:xfrm>
          <a:prstGeom prst="rect">
            <a:avLst/>
          </a:prstGeom>
        </p:spPr>
      </p:pic>
      <p:sp>
        <p:nvSpPr>
          <p:cNvPr id="46" name="YRKE" descr="e284da21-834e-4147-bb4e-f6b4ad13c558 YRKE"/>
          <p:cNvSpPr/>
          <p:nvPr/>
        </p:nvSpPr>
        <p:spPr>
          <a:xfrm rot="16200000">
            <a:off x="-578041" y="4270971"/>
            <a:ext cx="1013357"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YRKE</a:t>
            </a:r>
          </a:p>
        </p:txBody>
      </p:sp>
      <p:sp>
        <p:nvSpPr>
          <p:cNvPr id="47" name="BARN" descr="6148fc09-a90e-40ff-9417-2889c4dc4f8e BARN"/>
          <p:cNvSpPr/>
          <p:nvPr/>
        </p:nvSpPr>
        <p:spPr>
          <a:xfrm rot="16200000">
            <a:off x="-570905" y="3236205"/>
            <a:ext cx="999084"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hlinkClick r:id="rId5"/>
              </a:rPr>
              <a:t>BARN</a:t>
            </a:r>
            <a:endParaRPr sz="749" dirty="0">
              <a:solidFill>
                <a:srgbClr val="FFFFFF"/>
              </a:solidFill>
              <a:latin typeface="Arial"/>
            </a:endParaRPr>
          </a:p>
        </p:txBody>
      </p:sp>
      <p:sp>
        <p:nvSpPr>
          <p:cNvPr id="48" name="INNTEKT" descr="f22adcfa-109e-4479-b90f-b5de3184bfd1 INNTEKT"/>
          <p:cNvSpPr/>
          <p:nvPr/>
        </p:nvSpPr>
        <p:spPr>
          <a:xfrm rot="16200000">
            <a:off x="-574458" y="2203997"/>
            <a:ext cx="1006221"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hlinkClick r:id="rId6"/>
              </a:rPr>
              <a:t>INNTEKT</a:t>
            </a:r>
            <a:endParaRPr sz="749" dirty="0">
              <a:solidFill>
                <a:srgbClr val="FFFFFF"/>
              </a:solidFill>
              <a:latin typeface="Arial"/>
            </a:endParaRPr>
          </a:p>
        </p:txBody>
      </p:sp>
      <p:sp>
        <p:nvSpPr>
          <p:cNvPr id="49" name="UTDANNING" descr="57c2c11a-cd58-4ebc-9fc4-52bd6189939d UTDANNING"/>
          <p:cNvSpPr/>
          <p:nvPr/>
        </p:nvSpPr>
        <p:spPr>
          <a:xfrm rot="16200000">
            <a:off x="-845429" y="910218"/>
            <a:ext cx="1434400"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hlinkClick r:id="rId7"/>
              </a:rPr>
              <a:t>UTDANNING</a:t>
            </a:r>
            <a:endParaRPr sz="1049" b="1" dirty="0">
              <a:solidFill>
                <a:srgbClr val="FFFFFF"/>
              </a:solidFill>
              <a:latin typeface="Arial"/>
            </a:endParaRPr>
          </a:p>
        </p:txBody>
      </p:sp>
      <p:sp>
        <p:nvSpPr>
          <p:cNvPr id="50" name="Sosialt" descr="76a958f9-2c9a-4a9f-bced-cc0ffb05cc75 Sosialt"/>
          <p:cNvSpPr/>
          <p:nvPr/>
        </p:nvSpPr>
        <p:spPr>
          <a:xfrm>
            <a:off x="7785721" y="4633551"/>
            <a:ext cx="1341627"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Sosialt</a:t>
            </a:r>
          </a:p>
        </p:txBody>
      </p:sp>
      <p:pic>
        <p:nvPicPr>
          <p:cNvPr id="51" name="SM" descr="bb9b96ae-8b91-420f-9271-63239519903a SM"/>
          <p:cNvPicPr>
            <a:picLocks noChangeAspect="1"/>
          </p:cNvPicPr>
          <p:nvPr/>
        </p:nvPicPr>
        <p:blipFill>
          <a:blip r:embed="rId8" cstate="print"/>
          <a:stretch>
            <a:fillRect/>
          </a:stretch>
        </p:blipFill>
        <p:spPr>
          <a:xfrm>
            <a:off x="8206764" y="4005555"/>
            <a:ext cx="456724" cy="456724"/>
          </a:xfrm>
          <a:prstGeom prst="rect">
            <a:avLst/>
          </a:prstGeom>
        </p:spPr>
      </p:pic>
      <p:sp>
        <p:nvSpPr>
          <p:cNvPr id="52" name="calc.87" descr="246914b9-27a0-4481-af0a-4c2fab63e738 calc.87"/>
          <p:cNvSpPr/>
          <p:nvPr/>
        </p:nvSpPr>
        <p:spPr>
          <a:xfrm>
            <a:off x="385361" y="1671979"/>
            <a:ext cx="7036408" cy="171272"/>
          </a:xfrm>
          <a:prstGeom prst="rect">
            <a:avLst/>
          </a:prstGeom>
          <a:noFill/>
        </p:spPr>
        <p:txBody>
          <a:bodyPr lIns="0" tIns="11418" rIns="0" bIns="0" anchor="t">
            <a:noAutofit/>
          </a:bodyPr>
          <a:lstStyle/>
          <a:p>
            <a:pPr algn="l">
              <a:buNone/>
              <a:defRPr sz="700" b="0" i="0" u="none" strike="noStrike" kern="1200" baseline="0">
                <a:solidFill>
                  <a:srgbClr val="FFFFFF"/>
                </a:solidFill>
                <a:latin typeface="Arial"/>
                <a:ea typeface="+mn-ea"/>
                <a:cs typeface="+mn-cs"/>
              </a:defRPr>
            </a:pPr>
            <a:r>
              <a:rPr sz="524"/>
              <a:t>Valgt dato fra 2022-01-01 til 2023-12-31 Ikke valgt filter</a:t>
            </a:r>
          </a:p>
        </p:txBody>
      </p:sp>
      <p:sp>
        <p:nvSpPr>
          <p:cNvPr id="53" name="Rektangel: avrundede hjørner 52">
            <a:extLst>
              <a:ext uri="{FF2B5EF4-FFF2-40B4-BE49-F238E27FC236}">
                <a16:creationId xmlns:a16="http://schemas.microsoft.com/office/drawing/2014/main" id="{D5609CAC-C28C-96FB-8430-3B0C9C778163}"/>
              </a:ext>
            </a:extLst>
          </p:cNvPr>
          <p:cNvSpPr/>
          <p:nvPr/>
        </p:nvSpPr>
        <p:spPr>
          <a:xfrm>
            <a:off x="392497" y="4699973"/>
            <a:ext cx="673289" cy="3552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ktangel: avrundede hjørner 54">
            <a:extLst>
              <a:ext uri="{FF2B5EF4-FFF2-40B4-BE49-F238E27FC236}">
                <a16:creationId xmlns:a16="http://schemas.microsoft.com/office/drawing/2014/main" id="{0B6AB981-3CB0-5F7D-604F-A20C0E3CBCF6}"/>
              </a:ext>
            </a:extLst>
          </p:cNvPr>
          <p:cNvSpPr/>
          <p:nvPr/>
        </p:nvSpPr>
        <p:spPr>
          <a:xfrm>
            <a:off x="5477122" y="1967871"/>
            <a:ext cx="798261" cy="259502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Rektangel: avrundede hjørner 55">
            <a:extLst>
              <a:ext uri="{FF2B5EF4-FFF2-40B4-BE49-F238E27FC236}">
                <a16:creationId xmlns:a16="http://schemas.microsoft.com/office/drawing/2014/main" id="{EB7DCEE5-F7EB-B61B-E820-A59FE1CEC5B4}"/>
              </a:ext>
            </a:extLst>
          </p:cNvPr>
          <p:cNvSpPr/>
          <p:nvPr/>
        </p:nvSpPr>
        <p:spPr>
          <a:xfrm>
            <a:off x="1113264" y="4707237"/>
            <a:ext cx="673289" cy="3552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a7b1ca96-8a17-42eb-8c19-68b7bc1d0012 picture"/>
          <p:cNvPicPr>
            <a:picLocks noChangeAspect="1"/>
          </p:cNvPicPr>
          <p:nvPr/>
        </p:nvPicPr>
        <p:blipFill>
          <a:blip r:embed="rId2" cstate="print"/>
          <a:stretch>
            <a:fillRect/>
          </a:stretch>
        </p:blipFill>
        <p:spPr>
          <a:xfrm>
            <a:off x="0" y="9218"/>
            <a:ext cx="9148758" cy="5123875"/>
          </a:xfrm>
          <a:prstGeom prst="rect">
            <a:avLst/>
          </a:prstGeom>
        </p:spPr>
      </p:pic>
      <p:sp>
        <p:nvSpPr>
          <p:cNvPr id="3" name="(empty)" descr="ae0fc389-9efc-4e25-b62f-5ab59c37c277 (empty)"/>
          <p:cNvSpPr/>
          <p:nvPr/>
        </p:nvSpPr>
        <p:spPr>
          <a:xfrm>
            <a:off x="0" y="9218"/>
            <a:ext cx="9148758" cy="5123875"/>
          </a:xfrm>
          <a:prstGeom prst="rect">
            <a:avLst/>
          </a:prstGeom>
          <a:solidFill>
            <a:srgbClr val="000000">
              <a:alpha val="25098"/>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4" name="Combo.box" descr="77fbc0e7-6aa7-4cb4-8847-f734a068be54 Combo.box"/>
          <p:cNvSpPr/>
          <p:nvPr/>
        </p:nvSpPr>
        <p:spPr>
          <a:xfrm>
            <a:off x="292589" y="26612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Publikum</a:t>
            </a:r>
          </a:p>
        </p:txBody>
      </p:sp>
      <p:sp>
        <p:nvSpPr>
          <p:cNvPr id="5" name="Combo.box.2" descr="3e27ca86-0df2-4382-924c-66fd9b086fa7 Combo.box.2"/>
          <p:cNvSpPr/>
          <p:nvPr/>
        </p:nvSpPr>
        <p:spPr>
          <a:xfrm>
            <a:off x="292589"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404040"/>
                </a:solidFill>
                <a:latin typeface="Arial"/>
              </a:rPr>
              <a:t>Velg</a:t>
            </a:r>
          </a:p>
        </p:txBody>
      </p:sp>
      <p:sp>
        <p:nvSpPr>
          <p:cNvPr id="6" name="Combo.box.3" descr="1bca6787-424d-4778-b6c8-8e6b1eccbf66 Combo.box.3"/>
          <p:cNvSpPr/>
          <p:nvPr/>
        </p:nvSpPr>
        <p:spPr>
          <a:xfrm>
            <a:off x="292589"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7" name="Combo.box.4" descr="5f9e3966-1ead-404b-b579-7941125627ce Combo.box.4"/>
          <p:cNvSpPr/>
          <p:nvPr/>
        </p:nvSpPr>
        <p:spPr>
          <a:xfrm>
            <a:off x="1826897" y="480215"/>
            <a:ext cx="806404"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box.5" descr="7723ab06-f970-49e7-8bb3-6ad820d5c13c Combo.box.5"/>
          <p:cNvSpPr/>
          <p:nvPr/>
        </p:nvSpPr>
        <p:spPr>
          <a:xfrm>
            <a:off x="2768891" y="480215"/>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9" name="Combo.box.6" descr="8f9c8e89-6582-4ed4-a33d-dbefd5e03af4 Combo.box.6"/>
          <p:cNvSpPr/>
          <p:nvPr/>
        </p:nvSpPr>
        <p:spPr>
          <a:xfrm>
            <a:off x="4217563" y="26612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Befolkning</a:t>
            </a:r>
          </a:p>
        </p:txBody>
      </p:sp>
      <p:sp>
        <p:nvSpPr>
          <p:cNvPr id="10" name="Combo.box.7" descr="0a6d2c22-b361-458f-b2df-7664c8fd53c6 Combo.box.7"/>
          <p:cNvSpPr/>
          <p:nvPr/>
        </p:nvSpPr>
        <p:spPr>
          <a:xfrm>
            <a:off x="4217563"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Region (16)</a:t>
            </a:r>
          </a:p>
        </p:txBody>
      </p:sp>
      <p:sp>
        <p:nvSpPr>
          <p:cNvPr id="11" name="Combo.box.8" descr="cf1629b9-db74-440b-b7c6-02863a0d88cf Combo.box.8"/>
          <p:cNvSpPr/>
          <p:nvPr/>
        </p:nvSpPr>
        <p:spPr>
          <a:xfrm>
            <a:off x="4217563"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12" name="Combo.box.9" descr="3c9014cb-3418-4e32-9062-a5400afdc688 Combo.box.9"/>
          <p:cNvSpPr/>
          <p:nvPr/>
        </p:nvSpPr>
        <p:spPr>
          <a:xfrm>
            <a:off x="5759008" y="480215"/>
            <a:ext cx="76358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Oslo</a:t>
            </a:r>
          </a:p>
        </p:txBody>
      </p:sp>
      <p:sp>
        <p:nvSpPr>
          <p:cNvPr id="13" name="Combo.box.10" descr="58b84516-86cc-40ea-8731-def8dd74c460 Combo.box.10"/>
          <p:cNvSpPr/>
          <p:nvPr/>
        </p:nvSpPr>
        <p:spPr>
          <a:xfrm>
            <a:off x="6672456" y="480215"/>
            <a:ext cx="934857"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4" name="RegionCombo" descr="0419b5a7-67d8-4065-8756-3b28bf9b501c RegionCombo"/>
          <p:cNvSpPr/>
          <p:nvPr/>
        </p:nvSpPr>
        <p:spPr>
          <a:xfrm>
            <a:off x="7996242" y="1078873"/>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Shape" descr="2b63188e-d493-4897-a0ce-861afed29d38 Shape"/>
          <p:cNvSpPr/>
          <p:nvPr/>
        </p:nvSpPr>
        <p:spPr>
          <a:xfrm flipH="1" flipV="1">
            <a:off x="7792858" y="187625"/>
            <a:ext cx="7136" cy="493833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16" name="Filtersegment" descr="7a1dc1cb-2ccd-41a8-84a5-5f061b9506f6 Filtersegment"/>
          <p:cNvSpPr/>
          <p:nvPr/>
        </p:nvSpPr>
        <p:spPr>
          <a:xfrm>
            <a:off x="7750040" y="201898"/>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17" name="Shape" descr="1cd3e1b2-10bb-4d42-84f4-91e9c87068f8 Shape"/>
          <p:cNvSpPr/>
          <p:nvPr/>
        </p:nvSpPr>
        <p:spPr>
          <a:xfrm>
            <a:off x="285453" y="936939"/>
            <a:ext cx="71363" cy="71363"/>
          </a:xfrm>
          <a:prstGeom prst="ellipse">
            <a:avLst/>
          </a:prstGeom>
          <a:solidFill>
            <a:srgbClr val="2DC7FF"/>
          </a:solidFill>
          <a:ln w="19050">
            <a:solidFill>
              <a:srgbClr val="FFFFFF">
                <a:alpha val="0"/>
              </a:srgbClr>
            </a:solidFill>
            <a:prstDash val="solid"/>
          </a:ln>
        </p:spPr>
        <p:txBody>
          <a:bodyPr/>
          <a:lstStyle/>
          <a:p>
            <a:endParaRPr lang="nb-NO"/>
          </a:p>
        </p:txBody>
      </p:sp>
      <p:sp>
        <p:nvSpPr>
          <p:cNvPr id="18" name="Shape" descr="60f8061f-f2a8-460e-b0d7-318eef7f8b4c Shape"/>
          <p:cNvSpPr/>
          <p:nvPr/>
        </p:nvSpPr>
        <p:spPr>
          <a:xfrm flipH="1">
            <a:off x="292589" y="1058256"/>
            <a:ext cx="3639521"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9" name="Shape" descr="acb9122e-f6ad-4cbd-98a4-68766c763824 Shape"/>
          <p:cNvSpPr/>
          <p:nvPr/>
        </p:nvSpPr>
        <p:spPr>
          <a:xfrm>
            <a:off x="4217563" y="936939"/>
            <a:ext cx="71363" cy="71363"/>
          </a:xfrm>
          <a:prstGeom prst="ellipse">
            <a:avLst/>
          </a:prstGeom>
          <a:solidFill>
            <a:srgbClr val="FFCC01"/>
          </a:solidFill>
          <a:ln w="19050">
            <a:solidFill>
              <a:srgbClr val="FFFFFF">
                <a:alpha val="0"/>
              </a:srgbClr>
            </a:solidFill>
            <a:prstDash val="solid"/>
          </a:ln>
        </p:spPr>
        <p:txBody>
          <a:bodyPr/>
          <a:lstStyle/>
          <a:p>
            <a:endParaRPr lang="nb-NO"/>
          </a:p>
        </p:txBody>
      </p:sp>
      <p:sp>
        <p:nvSpPr>
          <p:cNvPr id="20" name="Shape" descr="d15a68b6-74fe-49ab-af3c-dcbeadce16f7 Shape"/>
          <p:cNvSpPr/>
          <p:nvPr/>
        </p:nvSpPr>
        <p:spPr>
          <a:xfrm flipH="1">
            <a:off x="4224700" y="1058256"/>
            <a:ext cx="3461113"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21" name="SØYLER INDIKERT M..." descr="e3fc6c47-8858-4e31-8670-326de7e6eb9d SØYLER INDIKERT M..."/>
          <p:cNvSpPr/>
          <p:nvPr/>
        </p:nvSpPr>
        <p:spPr>
          <a:xfrm>
            <a:off x="392497" y="929802"/>
            <a:ext cx="3668067"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BLÅGRØNNE NYANSER KONTROLLERES AV RULLEGARDINMENYENE PÅ HØYRE SIDE</a:t>
            </a:r>
          </a:p>
        </p:txBody>
      </p:sp>
      <p:sp>
        <p:nvSpPr>
          <p:cNvPr id="22" name="SØYLER INDIKERT M..." descr="e6b83123-0339-48be-9f89-2b6b1a2208f3 SØYLER INDIKERT M..."/>
          <p:cNvSpPr/>
          <p:nvPr/>
        </p:nvSpPr>
        <p:spPr>
          <a:xfrm>
            <a:off x="4324608" y="929802"/>
            <a:ext cx="3375478"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GULE NYANSER KONTROLLERES AV RULLEGARDINMENYENE PÅ HØYRE SIDE</a:t>
            </a:r>
          </a:p>
        </p:txBody>
      </p:sp>
      <p:sp>
        <p:nvSpPr>
          <p:cNvPr id="23" name="GenderCombo" descr="15af5884-9f97-4ff3-bff1-41c4d349a1b6 GenderCombo"/>
          <p:cNvSpPr/>
          <p:nvPr/>
        </p:nvSpPr>
        <p:spPr>
          <a:xfrm>
            <a:off x="7996242" y="128239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4" name="AgeCombo" descr="19d7afdf-7979-403e-9bed-cbcaba4b599d AgeCombo"/>
          <p:cNvSpPr/>
          <p:nvPr/>
        </p:nvSpPr>
        <p:spPr>
          <a:xfrm>
            <a:off x="7996242" y="148590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5" name="UtdanningCombo" descr="207dc510-8d2a-4c71-806e-bb1c695cb6d9 UtdanningCombo"/>
          <p:cNvSpPr/>
          <p:nvPr/>
        </p:nvSpPr>
        <p:spPr>
          <a:xfrm>
            <a:off x="7996242" y="168942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6" name="FunksjonCombo" descr="8932c3b5-a499-485f-8773-0bce73f1ecdd FunksjonCombo"/>
          <p:cNvSpPr/>
          <p:nvPr/>
        </p:nvSpPr>
        <p:spPr>
          <a:xfrm>
            <a:off x="7996242" y="189294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7" name="FlerkulturCombo" descr="09301668-b23d-4436-aac7-ec389fc656c6 FlerkulturCombo"/>
          <p:cNvSpPr/>
          <p:nvPr/>
        </p:nvSpPr>
        <p:spPr>
          <a:xfrm>
            <a:off x="7996242" y="209645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8" name="MinoritetCombo" descr="0eb83c31-f6a9-4644-bbc1-a208283a348d MinoritetCombo"/>
          <p:cNvSpPr/>
          <p:nvPr/>
        </p:nvSpPr>
        <p:spPr>
          <a:xfrm>
            <a:off x="7996242" y="229997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9" name="KUN PUBLIKUM" descr="502b217e-87e2-4de9-94b6-da9f3bf95a99 KUN PUBLIKUM"/>
          <p:cNvSpPr/>
          <p:nvPr/>
        </p:nvSpPr>
        <p:spPr>
          <a:xfrm>
            <a:off x="2833117" y="358897"/>
            <a:ext cx="1056175" cy="84435"/>
          </a:xfrm>
          <a:prstGeom prst="rect">
            <a:avLst/>
          </a:prstGeom>
          <a:noFill/>
        </p:spPr>
        <p:txBody>
          <a:bodyPr lIns="0" tIns="11418" rIns="0" bIns="0" anchor="t">
            <a:spAutoFit/>
          </a:bodyPr>
          <a:lstStyle/>
          <a:p>
            <a:pPr>
              <a:lnSpc>
                <a:spcPct val="114583"/>
              </a:lnSpc>
            </a:pPr>
            <a:r>
              <a:rPr sz="450" i="1" dirty="0">
                <a:solidFill>
                  <a:srgbClr val="FFFFFF"/>
                </a:solidFill>
                <a:latin typeface="Arial"/>
              </a:rPr>
              <a:t>KUN PUBLIKUM</a:t>
            </a:r>
          </a:p>
        </p:txBody>
      </p:sp>
      <p:sp>
        <p:nvSpPr>
          <p:cNvPr id="30" name="KUN PUBLIKUM" descr="7c53dcc9-91cf-406b-b2e1-ee8d5606e51e KUN PUBLIKUM"/>
          <p:cNvSpPr/>
          <p:nvPr/>
        </p:nvSpPr>
        <p:spPr>
          <a:xfrm>
            <a:off x="6722410" y="358897"/>
            <a:ext cx="1056175" cy="84435"/>
          </a:xfrm>
          <a:prstGeom prst="rect">
            <a:avLst/>
          </a:prstGeom>
          <a:noFill/>
        </p:spPr>
        <p:txBody>
          <a:bodyPr lIns="0" tIns="11418" rIns="0" bIns="0" anchor="t">
            <a:spAutoFit/>
          </a:bodyPr>
          <a:lstStyle/>
          <a:p>
            <a:pPr>
              <a:lnSpc>
                <a:spcPct val="114583"/>
              </a:lnSpc>
            </a:pPr>
            <a:r>
              <a:rPr sz="450" i="1" dirty="0">
                <a:solidFill>
                  <a:srgbClr val="FFFFFF"/>
                </a:solidFill>
                <a:latin typeface="Arial"/>
              </a:rPr>
              <a:t>KUN PUBLIKUM</a:t>
            </a:r>
          </a:p>
        </p:txBody>
      </p:sp>
      <p:sp>
        <p:nvSpPr>
          <p:cNvPr id="31" name="RegionCombo.2" descr="65636a21-9609-4eaa-84cc-f511f4ff6b21 RegionCombo.2"/>
          <p:cNvSpPr/>
          <p:nvPr/>
        </p:nvSpPr>
        <p:spPr>
          <a:xfrm>
            <a:off x="7996242" y="46832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32" name="RegionCombo.3" descr="33d551fa-c7d3-4847-8949-fa2b3d582340 RegionCombo.3"/>
          <p:cNvSpPr/>
          <p:nvPr/>
        </p:nvSpPr>
        <p:spPr>
          <a:xfrm>
            <a:off x="7996242" y="87535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33" name="&lt; Tilbake" descr="d01173bd-3366-45c2-956a-5a95d54cdfd0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34" name="&gt;" descr="2cec8772-de45-44ab-b68c-8287c51ab7c3 &gt;"/>
          <p:cNvSpPr/>
          <p:nvPr/>
        </p:nvSpPr>
        <p:spPr>
          <a:xfrm>
            <a:off x="1734125" y="473078"/>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5" name="&gt;" descr="1dfc5130-822b-4634-821b-683053a68a78 &gt;"/>
          <p:cNvSpPr/>
          <p:nvPr/>
        </p:nvSpPr>
        <p:spPr>
          <a:xfrm>
            <a:off x="5659099" y="476647"/>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6" name="List.box.3" descr="b2700c05-7736-45bb-a2f8-f78ab7b8cb54 List.box.3"/>
          <p:cNvSpPr/>
          <p:nvPr/>
        </p:nvSpPr>
        <p:spPr>
          <a:xfrm>
            <a:off x="8064038" y="2607338"/>
            <a:ext cx="763586" cy="249771"/>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10000"/>
          </a:bodyPr>
          <a:lstStyle/>
          <a:p>
            <a:pPr>
              <a:tabLst>
                <a:tab pos="706476" algn="l"/>
              </a:tabLst>
            </a:pPr>
            <a:r>
              <a:rPr sz="749" dirty="0">
                <a:solidFill>
                  <a:srgbClr val="FFFFFF"/>
                </a:solidFill>
                <a:latin typeface="Open Sans"/>
              </a:rPr>
              <a:t>On	​</a:t>
            </a:r>
          </a:p>
          <a:p>
            <a:pPr>
              <a:tabLst>
                <a:tab pos="706476" algn="l"/>
              </a:tabLst>
            </a:pPr>
            <a:r>
              <a:rPr sz="749" dirty="0">
                <a:solidFill>
                  <a:srgbClr val="0B23E5"/>
                </a:solidFill>
                <a:highlight>
                  <a:srgbClr val="FFFFFF"/>
                </a:highlight>
                <a:latin typeface="Open Sans"/>
              </a:rPr>
              <a:t>Off	​</a:t>
            </a:r>
            <a:endParaRPr sz="749" dirty="0">
              <a:solidFill>
                <a:srgbClr val="0B23E5"/>
              </a:solidFill>
              <a:latin typeface="Open Sans"/>
            </a:endParaRPr>
          </a:p>
        </p:txBody>
      </p:sp>
      <p:sp>
        <p:nvSpPr>
          <p:cNvPr id="37" name="(empty)" descr="f975b877-5ac2-45af-bf6e-8c78a488784e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38" name="Shape" descr="7e794491-bcbd-49aa-8c7c-10ddd4d62dcd Shape"/>
          <p:cNvSpPr/>
          <p:nvPr/>
        </p:nvSpPr>
        <p:spPr>
          <a:xfrm rot="10799998">
            <a:off x="249771"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39" name="SAMMENLIGNING" descr="aa697b95-ad6f-4937-90d0-9c54546df3ee SAMMENLIGNING"/>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SAMMENLIGNING</a:t>
            </a:r>
          </a:p>
        </p:txBody>
      </p:sp>
      <p:sp>
        <p:nvSpPr>
          <p:cNvPr id="40" name="BOTH_region21" descr="41fc8404-54f7-41c1-861f-1f357b0338dc BOTH_region21"/>
          <p:cNvSpPr/>
          <p:nvPr/>
        </p:nvSpPr>
        <p:spPr>
          <a:xfrm>
            <a:off x="7996242" y="671838"/>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pic>
        <p:nvPicPr>
          <p:cNvPr id="41" name="SourceDataComparePublikumS.9" descr="ce026c8f-e002-41da-9174-8cb8e8718188 SourceDataComparePublikumS.9"/>
          <p:cNvPicPr>
            <a:picLocks noChangeAspect="1"/>
          </p:cNvPicPr>
          <p:nvPr/>
        </p:nvPicPr>
        <p:blipFill>
          <a:blip r:embed="rId3" cstate="print"/>
          <a:stretch>
            <a:fillRect/>
          </a:stretch>
        </p:blipFill>
        <p:spPr>
          <a:xfrm>
            <a:off x="0" y="1757615"/>
            <a:ext cx="7707222" cy="3375478"/>
          </a:xfrm>
          <a:prstGeom prst="rect">
            <a:avLst/>
          </a:prstGeom>
        </p:spPr>
      </p:pic>
      <p:sp>
        <p:nvSpPr>
          <p:cNvPr id="42" name="Hva er din høyest..." descr="5ba62341-f9bd-4bc3-b7d3-4d2566196ba4 Hva er din høyest..."/>
          <p:cNvSpPr/>
          <p:nvPr/>
        </p:nvSpPr>
        <p:spPr>
          <a:xfrm>
            <a:off x="385361" y="1493571"/>
            <a:ext cx="3139979" cy="157147"/>
          </a:xfrm>
          <a:prstGeom prst="rect">
            <a:avLst/>
          </a:prstGeom>
          <a:noFill/>
        </p:spPr>
        <p:txBody>
          <a:bodyPr lIns="0" tIns="11418" rIns="0" bIns="0" anchor="t">
            <a:spAutoFit/>
          </a:bodyPr>
          <a:lstStyle/>
          <a:p>
            <a:pPr>
              <a:lnSpc>
                <a:spcPct val="114583"/>
              </a:lnSpc>
            </a:pPr>
            <a:r>
              <a:rPr sz="899" b="1" dirty="0">
                <a:solidFill>
                  <a:srgbClr val="FFFFFF"/>
                </a:solidFill>
                <a:latin typeface="Arial"/>
              </a:rPr>
              <a:t>Hva er din høyeste fullførte utdanning?</a:t>
            </a:r>
          </a:p>
        </p:txBody>
      </p:sp>
      <p:sp>
        <p:nvSpPr>
          <p:cNvPr id="43" name="myString.15" descr="c4362448-327e-439d-abf6-969f54956f44 myString.15"/>
          <p:cNvSpPr/>
          <p:nvPr/>
        </p:nvSpPr>
        <p:spPr>
          <a:xfrm>
            <a:off x="385361" y="1093938"/>
            <a:ext cx="3825066"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Brukersted &gt; Akkumulere: Historisk museum
Data inkluderer følgende brukersted: Historisk museum</a:t>
            </a:r>
          </a:p>
        </p:txBody>
      </p:sp>
      <p:sp>
        <p:nvSpPr>
          <p:cNvPr id="44" name="myString.16" descr="67978953-c66c-4e44-aa2b-0c94595484af myString.16"/>
          <p:cNvSpPr/>
          <p:nvPr/>
        </p:nvSpPr>
        <p:spPr>
          <a:xfrm>
            <a:off x="4324608" y="1093938"/>
            <a:ext cx="3561022"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Befolkning
Segment: Region (16) &gt; Akkumulere: Oslo
Data inkluderer følgende brukersted: Ikke brukersted i befolkning</a:t>
            </a:r>
          </a:p>
        </p:txBody>
      </p:sp>
      <p:pic>
        <p:nvPicPr>
          <p:cNvPr id="45" name="4-1" descr="4ef2cabc-cb45-4f1b-bbf3-9e511d197841 4-1"/>
          <p:cNvPicPr>
            <a:picLocks noChangeAspect="1"/>
          </p:cNvPicPr>
          <p:nvPr/>
        </p:nvPicPr>
        <p:blipFill>
          <a:blip r:embed="rId4" cstate="print"/>
          <a:stretch>
            <a:fillRect/>
          </a:stretch>
        </p:blipFill>
        <p:spPr>
          <a:xfrm>
            <a:off x="-292610" y="9218"/>
            <a:ext cx="299725" cy="5123875"/>
          </a:xfrm>
          <a:prstGeom prst="rect">
            <a:avLst/>
          </a:prstGeom>
        </p:spPr>
      </p:pic>
      <p:sp>
        <p:nvSpPr>
          <p:cNvPr id="46" name="YRKE" descr="e284da21-834e-4147-bb4e-f6b4ad13c558 YRKE"/>
          <p:cNvSpPr/>
          <p:nvPr/>
        </p:nvSpPr>
        <p:spPr>
          <a:xfrm rot="16200000">
            <a:off x="-578041" y="4270971"/>
            <a:ext cx="1013357"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YRKE</a:t>
            </a:r>
          </a:p>
        </p:txBody>
      </p:sp>
      <p:sp>
        <p:nvSpPr>
          <p:cNvPr id="47" name="BARN" descr="6148fc09-a90e-40ff-9417-2889c4dc4f8e BARN"/>
          <p:cNvSpPr/>
          <p:nvPr/>
        </p:nvSpPr>
        <p:spPr>
          <a:xfrm rot="16200000">
            <a:off x="-570905" y="3236205"/>
            <a:ext cx="999084"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hlinkClick r:id="rId5"/>
              </a:rPr>
              <a:t>BARN</a:t>
            </a:r>
            <a:endParaRPr sz="749" dirty="0">
              <a:solidFill>
                <a:srgbClr val="FFFFFF"/>
              </a:solidFill>
              <a:latin typeface="Arial"/>
            </a:endParaRPr>
          </a:p>
        </p:txBody>
      </p:sp>
      <p:sp>
        <p:nvSpPr>
          <p:cNvPr id="48" name="INNTEKT" descr="f22adcfa-109e-4479-b90f-b5de3184bfd1 INNTEKT"/>
          <p:cNvSpPr/>
          <p:nvPr/>
        </p:nvSpPr>
        <p:spPr>
          <a:xfrm rot="16200000">
            <a:off x="-574458" y="2203997"/>
            <a:ext cx="1006221"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hlinkClick r:id="rId6"/>
              </a:rPr>
              <a:t>INNTEKT</a:t>
            </a:r>
            <a:endParaRPr sz="749" dirty="0">
              <a:solidFill>
                <a:srgbClr val="FFFFFF"/>
              </a:solidFill>
              <a:latin typeface="Arial"/>
            </a:endParaRPr>
          </a:p>
        </p:txBody>
      </p:sp>
      <p:sp>
        <p:nvSpPr>
          <p:cNvPr id="49" name="UTDANNING" descr="57c2c11a-cd58-4ebc-9fc4-52bd6189939d UTDANNING"/>
          <p:cNvSpPr/>
          <p:nvPr/>
        </p:nvSpPr>
        <p:spPr>
          <a:xfrm rot="16200000">
            <a:off x="-845429" y="910218"/>
            <a:ext cx="1434400"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hlinkClick r:id="rId7"/>
              </a:rPr>
              <a:t>UTDANNING</a:t>
            </a:r>
            <a:endParaRPr sz="1049" b="1" dirty="0">
              <a:solidFill>
                <a:srgbClr val="FFFFFF"/>
              </a:solidFill>
              <a:latin typeface="Arial"/>
            </a:endParaRPr>
          </a:p>
        </p:txBody>
      </p:sp>
      <p:sp>
        <p:nvSpPr>
          <p:cNvPr id="50" name="Sosialt" descr="76a958f9-2c9a-4a9f-bced-cc0ffb05cc75 Sosialt"/>
          <p:cNvSpPr/>
          <p:nvPr/>
        </p:nvSpPr>
        <p:spPr>
          <a:xfrm>
            <a:off x="7785721" y="4633551"/>
            <a:ext cx="1341627"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Sosialt</a:t>
            </a:r>
          </a:p>
        </p:txBody>
      </p:sp>
      <p:pic>
        <p:nvPicPr>
          <p:cNvPr id="51" name="SM" descr="bb9b96ae-8b91-420f-9271-63239519903a SM"/>
          <p:cNvPicPr>
            <a:picLocks noChangeAspect="1"/>
          </p:cNvPicPr>
          <p:nvPr/>
        </p:nvPicPr>
        <p:blipFill>
          <a:blip r:embed="rId8" cstate="print"/>
          <a:stretch>
            <a:fillRect/>
          </a:stretch>
        </p:blipFill>
        <p:spPr>
          <a:xfrm>
            <a:off x="8206764" y="4005555"/>
            <a:ext cx="456724" cy="456724"/>
          </a:xfrm>
          <a:prstGeom prst="rect">
            <a:avLst/>
          </a:prstGeom>
        </p:spPr>
      </p:pic>
      <p:sp>
        <p:nvSpPr>
          <p:cNvPr id="52" name="calc.87" descr="246914b9-27a0-4481-af0a-4c2fab63e738 calc.87"/>
          <p:cNvSpPr/>
          <p:nvPr/>
        </p:nvSpPr>
        <p:spPr>
          <a:xfrm>
            <a:off x="385361" y="1671979"/>
            <a:ext cx="7036408" cy="171272"/>
          </a:xfrm>
          <a:prstGeom prst="rect">
            <a:avLst/>
          </a:prstGeom>
          <a:noFill/>
        </p:spPr>
        <p:txBody>
          <a:bodyPr lIns="0" tIns="11418" rIns="0" bIns="0" anchor="t">
            <a:noAutofit/>
          </a:bodyPr>
          <a:lstStyle/>
          <a:p>
            <a:pPr algn="l">
              <a:buNone/>
              <a:defRPr sz="700" b="0" i="0" u="none" strike="noStrike" kern="1200" baseline="0">
                <a:solidFill>
                  <a:srgbClr val="FFFFFF"/>
                </a:solidFill>
                <a:latin typeface="Arial"/>
                <a:ea typeface="+mn-ea"/>
                <a:cs typeface="+mn-cs"/>
              </a:defRPr>
            </a:pPr>
            <a:r>
              <a:rPr sz="524"/>
              <a:t>Valgt dato fra 2022-01-01 til 2023-12-31 Ikke valgt filter</a:t>
            </a:r>
          </a:p>
        </p:txBody>
      </p:sp>
      <p:sp>
        <p:nvSpPr>
          <p:cNvPr id="53" name="Rektangel: avrundede hjørner 52">
            <a:extLst>
              <a:ext uri="{FF2B5EF4-FFF2-40B4-BE49-F238E27FC236}">
                <a16:creationId xmlns:a16="http://schemas.microsoft.com/office/drawing/2014/main" id="{3C10B1E2-9920-7D59-CF60-19BB45969838}"/>
              </a:ext>
            </a:extLst>
          </p:cNvPr>
          <p:cNvSpPr/>
          <p:nvPr/>
        </p:nvSpPr>
        <p:spPr>
          <a:xfrm>
            <a:off x="5440907" y="2042804"/>
            <a:ext cx="859809" cy="8423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ktangel: avrundede hjørner 53">
            <a:extLst>
              <a:ext uri="{FF2B5EF4-FFF2-40B4-BE49-F238E27FC236}">
                <a16:creationId xmlns:a16="http://schemas.microsoft.com/office/drawing/2014/main" id="{D09E52F8-E25F-6F61-4E12-B345D7C97E99}"/>
              </a:ext>
            </a:extLst>
          </p:cNvPr>
          <p:cNvSpPr/>
          <p:nvPr/>
        </p:nvSpPr>
        <p:spPr>
          <a:xfrm>
            <a:off x="5527343" y="4085244"/>
            <a:ext cx="581323" cy="5140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ktangel: avrundede hjørner 54">
            <a:extLst>
              <a:ext uri="{FF2B5EF4-FFF2-40B4-BE49-F238E27FC236}">
                <a16:creationId xmlns:a16="http://schemas.microsoft.com/office/drawing/2014/main" id="{870AC2E5-EFD3-B4C5-E153-E64BD2F43781}"/>
              </a:ext>
            </a:extLst>
          </p:cNvPr>
          <p:cNvSpPr/>
          <p:nvPr/>
        </p:nvSpPr>
        <p:spPr>
          <a:xfrm>
            <a:off x="1087272" y="4587060"/>
            <a:ext cx="646853" cy="4262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Rektangel: avrundede hjørner 55">
            <a:extLst>
              <a:ext uri="{FF2B5EF4-FFF2-40B4-BE49-F238E27FC236}">
                <a16:creationId xmlns:a16="http://schemas.microsoft.com/office/drawing/2014/main" id="{52932DEB-660A-E418-768F-29645BE57CE7}"/>
              </a:ext>
            </a:extLst>
          </p:cNvPr>
          <p:cNvSpPr/>
          <p:nvPr/>
        </p:nvSpPr>
        <p:spPr>
          <a:xfrm>
            <a:off x="473122" y="4587060"/>
            <a:ext cx="592740" cy="43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a7b1ca96-8a17-42eb-8c19-68b7bc1d0012 picture"/>
          <p:cNvPicPr>
            <a:picLocks noChangeAspect="1"/>
          </p:cNvPicPr>
          <p:nvPr/>
        </p:nvPicPr>
        <p:blipFill>
          <a:blip r:embed="rId2" cstate="print"/>
          <a:stretch>
            <a:fillRect/>
          </a:stretch>
        </p:blipFill>
        <p:spPr>
          <a:xfrm>
            <a:off x="0" y="9218"/>
            <a:ext cx="9148758" cy="5123875"/>
          </a:xfrm>
          <a:prstGeom prst="rect">
            <a:avLst/>
          </a:prstGeom>
        </p:spPr>
      </p:pic>
      <p:sp>
        <p:nvSpPr>
          <p:cNvPr id="3" name="(empty)" descr="ae0fc389-9efc-4e25-b62f-5ab59c37c277 (empty)"/>
          <p:cNvSpPr/>
          <p:nvPr/>
        </p:nvSpPr>
        <p:spPr>
          <a:xfrm>
            <a:off x="0" y="9218"/>
            <a:ext cx="9148758" cy="5123875"/>
          </a:xfrm>
          <a:prstGeom prst="rect">
            <a:avLst/>
          </a:prstGeom>
          <a:solidFill>
            <a:srgbClr val="000000">
              <a:alpha val="25098"/>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4" name="Combo.box" descr="77fbc0e7-6aa7-4cb4-8847-f734a068be54 Combo.box"/>
          <p:cNvSpPr/>
          <p:nvPr/>
        </p:nvSpPr>
        <p:spPr>
          <a:xfrm>
            <a:off x="292589" y="26612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Publikum</a:t>
            </a:r>
          </a:p>
        </p:txBody>
      </p:sp>
      <p:sp>
        <p:nvSpPr>
          <p:cNvPr id="5" name="Combo.box.2" descr="3e27ca86-0df2-4382-924c-66fd9b086fa7 Combo.box.2"/>
          <p:cNvSpPr/>
          <p:nvPr/>
        </p:nvSpPr>
        <p:spPr>
          <a:xfrm>
            <a:off x="292589"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404040"/>
                </a:solidFill>
                <a:latin typeface="Arial"/>
              </a:rPr>
              <a:t>Velg</a:t>
            </a:r>
          </a:p>
        </p:txBody>
      </p:sp>
      <p:sp>
        <p:nvSpPr>
          <p:cNvPr id="6" name="Combo.box.3" descr="1bca6787-424d-4778-b6c8-8e6b1eccbf66 Combo.box.3"/>
          <p:cNvSpPr/>
          <p:nvPr/>
        </p:nvSpPr>
        <p:spPr>
          <a:xfrm>
            <a:off x="292589"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7" name="Combo.box.4" descr="5f9e3966-1ead-404b-b579-7941125627ce Combo.box.4"/>
          <p:cNvSpPr/>
          <p:nvPr/>
        </p:nvSpPr>
        <p:spPr>
          <a:xfrm>
            <a:off x="1826897" y="480215"/>
            <a:ext cx="806404"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box.5" descr="7723ab06-f970-49e7-8bb3-6ad820d5c13c Combo.box.5"/>
          <p:cNvSpPr/>
          <p:nvPr/>
        </p:nvSpPr>
        <p:spPr>
          <a:xfrm>
            <a:off x="2768891" y="480215"/>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9" name="Combo.box.6" descr="8f9c8e89-6582-4ed4-a33d-dbefd5e03af4 Combo.box.6"/>
          <p:cNvSpPr/>
          <p:nvPr/>
        </p:nvSpPr>
        <p:spPr>
          <a:xfrm>
            <a:off x="4217563" y="26612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Publikum</a:t>
            </a:r>
          </a:p>
        </p:txBody>
      </p:sp>
      <p:sp>
        <p:nvSpPr>
          <p:cNvPr id="10" name="Combo.box.7" descr="0a6d2c22-b361-458f-b2df-7664c8fd53c6 Combo.box.7"/>
          <p:cNvSpPr/>
          <p:nvPr/>
        </p:nvSpPr>
        <p:spPr>
          <a:xfrm>
            <a:off x="4217563"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Velg</a:t>
            </a:r>
          </a:p>
        </p:txBody>
      </p:sp>
      <p:sp>
        <p:nvSpPr>
          <p:cNvPr id="11" name="Combo.box.8" descr="cf1629b9-db74-440b-b7c6-02863a0d88cf Combo.box.8"/>
          <p:cNvSpPr/>
          <p:nvPr/>
        </p:nvSpPr>
        <p:spPr>
          <a:xfrm>
            <a:off x="4217563"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12" name="Combo.box.9" descr="3c9014cb-3418-4e32-9062-a5400afdc688 Combo.box.9"/>
          <p:cNvSpPr/>
          <p:nvPr/>
        </p:nvSpPr>
        <p:spPr>
          <a:xfrm>
            <a:off x="5759008" y="480215"/>
            <a:ext cx="76358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3" name="Combo.box.10" descr="58b84516-86cc-40ea-8731-def8dd74c460 Combo.box.10"/>
          <p:cNvSpPr/>
          <p:nvPr/>
        </p:nvSpPr>
        <p:spPr>
          <a:xfrm>
            <a:off x="6672456" y="480215"/>
            <a:ext cx="934857" cy="149863"/>
          </a:xfrm>
          <a:prstGeom prst="rect">
            <a:avLst/>
          </a:prstGeom>
          <a:solidFill>
            <a:srgbClr val="FFFFFF"/>
          </a:solidFill>
          <a:ln w="19050">
            <a:solidFill>
              <a:srgbClr val="FFFFFF"/>
            </a:solidFill>
            <a:prstDash val="solid"/>
            <a:round/>
          </a:ln>
        </p:spPr>
        <p:txBody>
          <a:bodyPr lIns="28545" tIns="28545" rIns="28545" bIns="28545">
            <a:normAutofit fontScale="40000" lnSpcReduction="20000"/>
          </a:bodyPr>
          <a:lstStyle/>
          <a:p>
            <a:pPr marL="21408">
              <a:lnSpc>
                <a:spcPct val="101562"/>
              </a:lnSpc>
            </a:pPr>
            <a:r>
              <a:rPr sz="599" dirty="0">
                <a:solidFill>
                  <a:srgbClr val="000000"/>
                </a:solidFill>
                <a:latin typeface="Arial"/>
              </a:rPr>
              <a:t>Augst-Agder Museum og Arkiv, Kode Kunstmuseer, Nasjonalmuseet and Naturhistorisk museum</a:t>
            </a:r>
          </a:p>
        </p:txBody>
      </p:sp>
      <p:sp>
        <p:nvSpPr>
          <p:cNvPr id="14" name="RegionCombo" descr="0419b5a7-67d8-4065-8756-3b28bf9b501c RegionCombo"/>
          <p:cNvSpPr/>
          <p:nvPr/>
        </p:nvSpPr>
        <p:spPr>
          <a:xfrm>
            <a:off x="7996242" y="1078873"/>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Shape" descr="2b63188e-d493-4897-a0ce-861afed29d38 Shape"/>
          <p:cNvSpPr/>
          <p:nvPr/>
        </p:nvSpPr>
        <p:spPr>
          <a:xfrm flipH="1" flipV="1">
            <a:off x="7792858" y="187625"/>
            <a:ext cx="7136" cy="493833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16" name="Filtersegment" descr="7a1dc1cb-2ccd-41a8-84a5-5f061b9506f6 Filtersegment"/>
          <p:cNvSpPr/>
          <p:nvPr/>
        </p:nvSpPr>
        <p:spPr>
          <a:xfrm>
            <a:off x="7750040" y="201898"/>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17" name="Shape" descr="1cd3e1b2-10bb-4d42-84f4-91e9c87068f8 Shape"/>
          <p:cNvSpPr/>
          <p:nvPr/>
        </p:nvSpPr>
        <p:spPr>
          <a:xfrm>
            <a:off x="285453" y="936939"/>
            <a:ext cx="71363" cy="71363"/>
          </a:xfrm>
          <a:prstGeom prst="ellipse">
            <a:avLst/>
          </a:prstGeom>
          <a:solidFill>
            <a:srgbClr val="2DC7FF"/>
          </a:solidFill>
          <a:ln w="19050">
            <a:solidFill>
              <a:srgbClr val="FFFFFF">
                <a:alpha val="0"/>
              </a:srgbClr>
            </a:solidFill>
            <a:prstDash val="solid"/>
          </a:ln>
        </p:spPr>
        <p:txBody>
          <a:bodyPr/>
          <a:lstStyle/>
          <a:p>
            <a:endParaRPr lang="nb-NO"/>
          </a:p>
        </p:txBody>
      </p:sp>
      <p:sp>
        <p:nvSpPr>
          <p:cNvPr id="18" name="Shape" descr="60f8061f-f2a8-460e-b0d7-318eef7f8b4c Shape"/>
          <p:cNvSpPr/>
          <p:nvPr/>
        </p:nvSpPr>
        <p:spPr>
          <a:xfrm flipH="1">
            <a:off x="292589" y="1058256"/>
            <a:ext cx="3639521"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9" name="Shape" descr="acb9122e-f6ad-4cbd-98a4-68766c763824 Shape"/>
          <p:cNvSpPr/>
          <p:nvPr/>
        </p:nvSpPr>
        <p:spPr>
          <a:xfrm>
            <a:off x="4217563" y="936939"/>
            <a:ext cx="71363" cy="71363"/>
          </a:xfrm>
          <a:prstGeom prst="ellipse">
            <a:avLst/>
          </a:prstGeom>
          <a:solidFill>
            <a:srgbClr val="FFCC01"/>
          </a:solidFill>
          <a:ln w="19050">
            <a:solidFill>
              <a:srgbClr val="FFFFFF">
                <a:alpha val="0"/>
              </a:srgbClr>
            </a:solidFill>
            <a:prstDash val="solid"/>
          </a:ln>
        </p:spPr>
        <p:txBody>
          <a:bodyPr/>
          <a:lstStyle/>
          <a:p>
            <a:endParaRPr lang="nb-NO"/>
          </a:p>
        </p:txBody>
      </p:sp>
      <p:sp>
        <p:nvSpPr>
          <p:cNvPr id="20" name="Shape" descr="d15a68b6-74fe-49ab-af3c-dcbeadce16f7 Shape"/>
          <p:cNvSpPr/>
          <p:nvPr/>
        </p:nvSpPr>
        <p:spPr>
          <a:xfrm flipH="1">
            <a:off x="4224700" y="1058256"/>
            <a:ext cx="3461113"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21" name="SØYLER INDIKERT M..." descr="e3fc6c47-8858-4e31-8670-326de7e6eb9d SØYLER INDIKERT M..."/>
          <p:cNvSpPr/>
          <p:nvPr/>
        </p:nvSpPr>
        <p:spPr>
          <a:xfrm>
            <a:off x="392497" y="929802"/>
            <a:ext cx="3668067"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BLÅGRØNNE NYANSER KONTROLLERES AV RULLEGARDINMENYENE PÅ HØYRE SIDE</a:t>
            </a:r>
          </a:p>
        </p:txBody>
      </p:sp>
      <p:sp>
        <p:nvSpPr>
          <p:cNvPr id="22" name="SØYLER INDIKERT M..." descr="e6b83123-0339-48be-9f89-2b6b1a2208f3 SØYLER INDIKERT M..."/>
          <p:cNvSpPr/>
          <p:nvPr/>
        </p:nvSpPr>
        <p:spPr>
          <a:xfrm>
            <a:off x="4324608" y="929802"/>
            <a:ext cx="3375478"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GULE NYANSER KONTROLLERES AV RULLEGARDINMENYENE PÅ HØYRE SIDE</a:t>
            </a:r>
          </a:p>
        </p:txBody>
      </p:sp>
      <p:sp>
        <p:nvSpPr>
          <p:cNvPr id="23" name="GenderCombo" descr="15af5884-9f97-4ff3-bff1-41c4d349a1b6 GenderCombo"/>
          <p:cNvSpPr/>
          <p:nvPr/>
        </p:nvSpPr>
        <p:spPr>
          <a:xfrm>
            <a:off x="7996242" y="128239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4" name="AgeCombo" descr="19d7afdf-7979-403e-9bed-cbcaba4b599d AgeCombo"/>
          <p:cNvSpPr/>
          <p:nvPr/>
        </p:nvSpPr>
        <p:spPr>
          <a:xfrm>
            <a:off x="7996242" y="148590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5" name="UtdanningCombo" descr="207dc510-8d2a-4c71-806e-bb1c695cb6d9 UtdanningCombo"/>
          <p:cNvSpPr/>
          <p:nvPr/>
        </p:nvSpPr>
        <p:spPr>
          <a:xfrm>
            <a:off x="7996242" y="168942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6" name="FunksjonCombo" descr="8932c3b5-a499-485f-8773-0bce73f1ecdd FunksjonCombo"/>
          <p:cNvSpPr/>
          <p:nvPr/>
        </p:nvSpPr>
        <p:spPr>
          <a:xfrm>
            <a:off x="7996242" y="189294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7" name="FlerkulturCombo" descr="09301668-b23d-4436-aac7-ec389fc656c6 FlerkulturCombo"/>
          <p:cNvSpPr/>
          <p:nvPr/>
        </p:nvSpPr>
        <p:spPr>
          <a:xfrm>
            <a:off x="7996242" y="209645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8" name="MinoritetCombo" descr="0eb83c31-f6a9-4644-bbc1-a208283a348d MinoritetCombo"/>
          <p:cNvSpPr/>
          <p:nvPr/>
        </p:nvSpPr>
        <p:spPr>
          <a:xfrm>
            <a:off x="7996242" y="229997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9" name="KUN PUBLIKUM" descr="502b217e-87e2-4de9-94b6-da9f3bf95a99 KUN PUBLIKUM"/>
          <p:cNvSpPr/>
          <p:nvPr/>
        </p:nvSpPr>
        <p:spPr>
          <a:xfrm>
            <a:off x="2833117" y="358897"/>
            <a:ext cx="1056175" cy="84435"/>
          </a:xfrm>
          <a:prstGeom prst="rect">
            <a:avLst/>
          </a:prstGeom>
          <a:noFill/>
        </p:spPr>
        <p:txBody>
          <a:bodyPr lIns="0" tIns="11418" rIns="0" bIns="0" anchor="t">
            <a:spAutoFit/>
          </a:bodyPr>
          <a:lstStyle/>
          <a:p>
            <a:pPr>
              <a:lnSpc>
                <a:spcPct val="114583"/>
              </a:lnSpc>
            </a:pPr>
            <a:r>
              <a:rPr sz="450" i="1" dirty="0">
                <a:solidFill>
                  <a:srgbClr val="FFFFFF"/>
                </a:solidFill>
                <a:latin typeface="Arial"/>
              </a:rPr>
              <a:t>KUN PUBLIKUM</a:t>
            </a:r>
          </a:p>
        </p:txBody>
      </p:sp>
      <p:sp>
        <p:nvSpPr>
          <p:cNvPr id="30" name="KUN PUBLIKUM" descr="7c53dcc9-91cf-406b-b2e1-ee8d5606e51e KUN PUBLIKUM"/>
          <p:cNvSpPr/>
          <p:nvPr/>
        </p:nvSpPr>
        <p:spPr>
          <a:xfrm>
            <a:off x="6722410" y="358897"/>
            <a:ext cx="1056175" cy="84435"/>
          </a:xfrm>
          <a:prstGeom prst="rect">
            <a:avLst/>
          </a:prstGeom>
          <a:noFill/>
        </p:spPr>
        <p:txBody>
          <a:bodyPr lIns="0" tIns="11418" rIns="0" bIns="0" anchor="t">
            <a:spAutoFit/>
          </a:bodyPr>
          <a:lstStyle/>
          <a:p>
            <a:pPr>
              <a:lnSpc>
                <a:spcPct val="114583"/>
              </a:lnSpc>
            </a:pPr>
            <a:r>
              <a:rPr sz="450" i="1" dirty="0">
                <a:solidFill>
                  <a:srgbClr val="FFFFFF"/>
                </a:solidFill>
                <a:latin typeface="Arial"/>
              </a:rPr>
              <a:t>KUN PUBLIKUM</a:t>
            </a:r>
          </a:p>
        </p:txBody>
      </p:sp>
      <p:sp>
        <p:nvSpPr>
          <p:cNvPr id="31" name="RegionCombo.2" descr="65636a21-9609-4eaa-84cc-f511f4ff6b21 RegionCombo.2"/>
          <p:cNvSpPr/>
          <p:nvPr/>
        </p:nvSpPr>
        <p:spPr>
          <a:xfrm>
            <a:off x="7996242" y="46832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32" name="RegionCombo.3" descr="33d551fa-c7d3-4847-8949-fa2b3d582340 RegionCombo.3"/>
          <p:cNvSpPr/>
          <p:nvPr/>
        </p:nvSpPr>
        <p:spPr>
          <a:xfrm>
            <a:off x="7996242" y="87535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33" name="&lt; Tilbake" descr="d01173bd-3366-45c2-956a-5a95d54cdfd0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34" name="&gt;" descr="2cec8772-de45-44ab-b68c-8287c51ab7c3 &gt;"/>
          <p:cNvSpPr/>
          <p:nvPr/>
        </p:nvSpPr>
        <p:spPr>
          <a:xfrm>
            <a:off x="1734125" y="473078"/>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5" name="&gt;" descr="1dfc5130-822b-4634-821b-683053a68a78 &gt;"/>
          <p:cNvSpPr/>
          <p:nvPr/>
        </p:nvSpPr>
        <p:spPr>
          <a:xfrm>
            <a:off x="5659099" y="476647"/>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6" name="List.box.3" descr="b2700c05-7736-45bb-a2f8-f78ab7b8cb54 List.box.3"/>
          <p:cNvSpPr/>
          <p:nvPr/>
        </p:nvSpPr>
        <p:spPr>
          <a:xfrm>
            <a:off x="8064038" y="2607338"/>
            <a:ext cx="763586" cy="249771"/>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1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37" name="(empty)" descr="f975b877-5ac2-45af-bf6e-8c78a488784e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38" name="Shape" descr="7e794491-bcbd-49aa-8c7c-10ddd4d62dcd Shape"/>
          <p:cNvSpPr/>
          <p:nvPr/>
        </p:nvSpPr>
        <p:spPr>
          <a:xfrm rot="10799998">
            <a:off x="249771"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39" name="SAMMENLIGNING" descr="aa697b95-ad6f-4937-90d0-9c54546df3ee SAMMENLIGNING"/>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SAMMENLIGNING</a:t>
            </a:r>
          </a:p>
        </p:txBody>
      </p:sp>
      <p:sp>
        <p:nvSpPr>
          <p:cNvPr id="40" name="BOTH_region21" descr="41fc8404-54f7-41c1-861f-1f357b0338dc BOTH_region21"/>
          <p:cNvSpPr/>
          <p:nvPr/>
        </p:nvSpPr>
        <p:spPr>
          <a:xfrm>
            <a:off x="7996242" y="671838"/>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pic>
        <p:nvPicPr>
          <p:cNvPr id="41" name="SourceDataComparePublikumS.9" descr="ce026c8f-e002-41da-9174-8cb8e8718188 SourceDataComparePublikumS.9"/>
          <p:cNvPicPr>
            <a:picLocks noChangeAspect="1"/>
          </p:cNvPicPr>
          <p:nvPr/>
        </p:nvPicPr>
        <p:blipFill>
          <a:blip r:embed="rId3" cstate="print"/>
          <a:stretch>
            <a:fillRect/>
          </a:stretch>
        </p:blipFill>
        <p:spPr>
          <a:xfrm>
            <a:off x="0" y="1757615"/>
            <a:ext cx="7707222" cy="3375478"/>
          </a:xfrm>
          <a:prstGeom prst="rect">
            <a:avLst/>
          </a:prstGeom>
        </p:spPr>
      </p:pic>
      <p:sp>
        <p:nvSpPr>
          <p:cNvPr id="42" name="Hva er din høyest..." descr="5ba62341-f9bd-4bc3-b7d3-4d2566196ba4 Hva er din høyest..."/>
          <p:cNvSpPr/>
          <p:nvPr/>
        </p:nvSpPr>
        <p:spPr>
          <a:xfrm>
            <a:off x="385361" y="1493571"/>
            <a:ext cx="3139979" cy="157147"/>
          </a:xfrm>
          <a:prstGeom prst="rect">
            <a:avLst/>
          </a:prstGeom>
          <a:noFill/>
        </p:spPr>
        <p:txBody>
          <a:bodyPr lIns="0" tIns="11418" rIns="0" bIns="0" anchor="t">
            <a:spAutoFit/>
          </a:bodyPr>
          <a:lstStyle/>
          <a:p>
            <a:pPr>
              <a:lnSpc>
                <a:spcPct val="114583"/>
              </a:lnSpc>
            </a:pPr>
            <a:r>
              <a:rPr sz="899" b="1" dirty="0">
                <a:solidFill>
                  <a:srgbClr val="FFFFFF"/>
                </a:solidFill>
                <a:latin typeface="Arial"/>
              </a:rPr>
              <a:t>Hva er din høyeste fullførte utdanning?</a:t>
            </a:r>
          </a:p>
        </p:txBody>
      </p:sp>
      <p:sp>
        <p:nvSpPr>
          <p:cNvPr id="43" name="myString.15" descr="c4362448-327e-439d-abf6-969f54956f44 myString.15"/>
          <p:cNvSpPr/>
          <p:nvPr/>
        </p:nvSpPr>
        <p:spPr>
          <a:xfrm>
            <a:off x="385361" y="1093938"/>
            <a:ext cx="3825066"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Brukersted &gt; Akkumulere: Historisk museum
Data inkluderer følgende brukersted: Historisk museum</a:t>
            </a:r>
          </a:p>
        </p:txBody>
      </p:sp>
      <p:sp>
        <p:nvSpPr>
          <p:cNvPr id="44" name="myString.16" descr="67978953-c66c-4e44-aa2b-0c94595484af myString.16"/>
          <p:cNvSpPr/>
          <p:nvPr/>
        </p:nvSpPr>
        <p:spPr>
          <a:xfrm>
            <a:off x="4324608" y="1093938"/>
            <a:ext cx="3561022"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Brukersted &gt; Akkumulere: 0 Velg valgt
Data inkluderer følgende brukersted: 4 brukersted valgt</a:t>
            </a:r>
          </a:p>
        </p:txBody>
      </p:sp>
      <p:pic>
        <p:nvPicPr>
          <p:cNvPr id="45" name="4-1" descr="4ef2cabc-cb45-4f1b-bbf3-9e511d197841 4-1"/>
          <p:cNvPicPr>
            <a:picLocks noChangeAspect="1"/>
          </p:cNvPicPr>
          <p:nvPr/>
        </p:nvPicPr>
        <p:blipFill>
          <a:blip r:embed="rId4" cstate="print"/>
          <a:stretch>
            <a:fillRect/>
          </a:stretch>
        </p:blipFill>
        <p:spPr>
          <a:xfrm>
            <a:off x="-292610" y="9218"/>
            <a:ext cx="299725" cy="5123875"/>
          </a:xfrm>
          <a:prstGeom prst="rect">
            <a:avLst/>
          </a:prstGeom>
        </p:spPr>
      </p:pic>
      <p:sp>
        <p:nvSpPr>
          <p:cNvPr id="46" name="YRKE" descr="e284da21-834e-4147-bb4e-f6b4ad13c558 YRKE"/>
          <p:cNvSpPr/>
          <p:nvPr/>
        </p:nvSpPr>
        <p:spPr>
          <a:xfrm rot="16200000">
            <a:off x="-578041" y="4270971"/>
            <a:ext cx="1013357"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YRKE</a:t>
            </a:r>
          </a:p>
        </p:txBody>
      </p:sp>
      <p:sp>
        <p:nvSpPr>
          <p:cNvPr id="47" name="BARN" descr="6148fc09-a90e-40ff-9417-2889c4dc4f8e BARN"/>
          <p:cNvSpPr/>
          <p:nvPr/>
        </p:nvSpPr>
        <p:spPr>
          <a:xfrm rot="16200000">
            <a:off x="-570905" y="3236205"/>
            <a:ext cx="999084"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hlinkClick r:id="rId5"/>
              </a:rPr>
              <a:t>BARN</a:t>
            </a:r>
            <a:endParaRPr sz="749" dirty="0">
              <a:solidFill>
                <a:srgbClr val="FFFFFF"/>
              </a:solidFill>
              <a:latin typeface="Arial"/>
            </a:endParaRPr>
          </a:p>
        </p:txBody>
      </p:sp>
      <p:sp>
        <p:nvSpPr>
          <p:cNvPr id="48" name="INNTEKT" descr="f22adcfa-109e-4479-b90f-b5de3184bfd1 INNTEKT"/>
          <p:cNvSpPr/>
          <p:nvPr/>
        </p:nvSpPr>
        <p:spPr>
          <a:xfrm rot="16200000">
            <a:off x="-574458" y="2203997"/>
            <a:ext cx="1006221"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hlinkClick r:id="rId6"/>
              </a:rPr>
              <a:t>INNTEKT</a:t>
            </a:r>
            <a:endParaRPr sz="749" dirty="0">
              <a:solidFill>
                <a:srgbClr val="FFFFFF"/>
              </a:solidFill>
              <a:latin typeface="Arial"/>
            </a:endParaRPr>
          </a:p>
        </p:txBody>
      </p:sp>
      <p:sp>
        <p:nvSpPr>
          <p:cNvPr id="49" name="UTDANNING" descr="57c2c11a-cd58-4ebc-9fc4-52bd6189939d UTDANNING"/>
          <p:cNvSpPr/>
          <p:nvPr/>
        </p:nvSpPr>
        <p:spPr>
          <a:xfrm rot="16200000">
            <a:off x="-845429" y="910218"/>
            <a:ext cx="1434400"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hlinkClick r:id="rId7"/>
              </a:rPr>
              <a:t>UTDANNING</a:t>
            </a:r>
            <a:endParaRPr sz="1049" b="1" dirty="0">
              <a:solidFill>
                <a:srgbClr val="FFFFFF"/>
              </a:solidFill>
              <a:latin typeface="Arial"/>
            </a:endParaRPr>
          </a:p>
        </p:txBody>
      </p:sp>
      <p:sp>
        <p:nvSpPr>
          <p:cNvPr id="50" name="Sosialt" descr="76a958f9-2c9a-4a9f-bced-cc0ffb05cc75 Sosialt"/>
          <p:cNvSpPr/>
          <p:nvPr/>
        </p:nvSpPr>
        <p:spPr>
          <a:xfrm>
            <a:off x="7785721" y="4633551"/>
            <a:ext cx="1341627"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Sosialt</a:t>
            </a:r>
          </a:p>
        </p:txBody>
      </p:sp>
      <p:pic>
        <p:nvPicPr>
          <p:cNvPr id="51" name="SM" descr="bb9b96ae-8b91-420f-9271-63239519903a SM"/>
          <p:cNvPicPr>
            <a:picLocks noChangeAspect="1"/>
          </p:cNvPicPr>
          <p:nvPr/>
        </p:nvPicPr>
        <p:blipFill>
          <a:blip r:embed="rId8" cstate="print"/>
          <a:stretch>
            <a:fillRect/>
          </a:stretch>
        </p:blipFill>
        <p:spPr>
          <a:xfrm>
            <a:off x="8206764" y="4005555"/>
            <a:ext cx="456724" cy="456724"/>
          </a:xfrm>
          <a:prstGeom prst="rect">
            <a:avLst/>
          </a:prstGeom>
        </p:spPr>
      </p:pic>
      <p:sp>
        <p:nvSpPr>
          <p:cNvPr id="52" name="calc.87" descr="246914b9-27a0-4481-af0a-4c2fab63e738 calc.87"/>
          <p:cNvSpPr/>
          <p:nvPr/>
        </p:nvSpPr>
        <p:spPr>
          <a:xfrm>
            <a:off x="385361" y="1671979"/>
            <a:ext cx="7036408" cy="171272"/>
          </a:xfrm>
          <a:prstGeom prst="rect">
            <a:avLst/>
          </a:prstGeom>
          <a:noFill/>
        </p:spPr>
        <p:txBody>
          <a:bodyPr lIns="0" tIns="11418" rIns="0" bIns="0" anchor="t">
            <a:noAutofit/>
          </a:bodyPr>
          <a:lstStyle/>
          <a:p>
            <a:pPr algn="l">
              <a:buNone/>
              <a:defRPr sz="700" b="0" i="0" u="none" strike="noStrike" kern="1200" baseline="0">
                <a:solidFill>
                  <a:srgbClr val="FFFFFF"/>
                </a:solidFill>
                <a:latin typeface="Arial"/>
                <a:ea typeface="+mn-ea"/>
                <a:cs typeface="+mn-cs"/>
              </a:defRPr>
            </a:pPr>
            <a:r>
              <a:rPr sz="524"/>
              <a:t>Valgt dato fra 2022-01-01 til 2023-12-31 Ikke valgt filter</a:t>
            </a:r>
          </a:p>
        </p:txBody>
      </p:sp>
      <p:sp>
        <p:nvSpPr>
          <p:cNvPr id="53" name="Rektangel: avrundede hjørner 52">
            <a:extLst>
              <a:ext uri="{FF2B5EF4-FFF2-40B4-BE49-F238E27FC236}">
                <a16:creationId xmlns:a16="http://schemas.microsoft.com/office/drawing/2014/main" id="{8287ED5C-E848-F4E0-F8DC-821C6063C6F6}"/>
              </a:ext>
            </a:extLst>
          </p:cNvPr>
          <p:cNvSpPr/>
          <p:nvPr/>
        </p:nvSpPr>
        <p:spPr>
          <a:xfrm>
            <a:off x="1110343" y="4238897"/>
            <a:ext cx="773645" cy="8748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ktangel: avrundede hjørner 53">
            <a:extLst>
              <a:ext uri="{FF2B5EF4-FFF2-40B4-BE49-F238E27FC236}">
                <a16:creationId xmlns:a16="http://schemas.microsoft.com/office/drawing/2014/main" id="{A8E4A1C1-70B7-34CC-0018-01C779363335}"/>
              </a:ext>
            </a:extLst>
          </p:cNvPr>
          <p:cNvSpPr/>
          <p:nvPr/>
        </p:nvSpPr>
        <p:spPr>
          <a:xfrm>
            <a:off x="5352238" y="2042804"/>
            <a:ext cx="1022436" cy="5289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37959ae7-bd4f-4952-91bc-9d19670e2818 picture"/>
          <p:cNvPicPr>
            <a:picLocks noChangeAspect="1"/>
          </p:cNvPicPr>
          <p:nvPr/>
        </p:nvPicPr>
        <p:blipFill>
          <a:blip r:embed="rId2" cstate="print"/>
          <a:stretch>
            <a:fillRect/>
          </a:stretch>
        </p:blipFill>
        <p:spPr>
          <a:xfrm>
            <a:off x="0" y="9218"/>
            <a:ext cx="9148758" cy="5123875"/>
          </a:xfrm>
          <a:prstGeom prst="rect">
            <a:avLst/>
          </a:prstGeom>
        </p:spPr>
      </p:pic>
      <p:sp>
        <p:nvSpPr>
          <p:cNvPr id="3" name="combo_publikum_Alder" descr="a6ea9479-3015-44be-a6ce-008dcfd3cf62 combo_publikum_Alder"/>
          <p:cNvSpPr/>
          <p:nvPr/>
        </p:nvSpPr>
        <p:spPr>
          <a:xfrm>
            <a:off x="7996242" y="48021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4" name="Shape" descr="8b0ff44e-df8c-4aab-8409-cf1961cdb218 Shape"/>
          <p:cNvSpPr/>
          <p:nvPr/>
        </p:nvSpPr>
        <p:spPr>
          <a:xfrm flipH="1" flipV="1">
            <a:off x="7792858" y="187625"/>
            <a:ext cx="7136" cy="520951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5" name="Filtersegment" descr="f90918b1-9598-41d8-997c-393dd1e254e3 Filtersegment"/>
          <p:cNvSpPr/>
          <p:nvPr/>
        </p:nvSpPr>
        <p:spPr>
          <a:xfrm>
            <a:off x="7785721" y="166216"/>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6" name="combo_publikum_Gender" descr="3d8ffd12-18a1-4a80-a9c1-a07806670082 combo_publikum_Gender"/>
          <p:cNvSpPr/>
          <p:nvPr/>
        </p:nvSpPr>
        <p:spPr>
          <a:xfrm>
            <a:off x="7996242" y="68579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7" name="combo_publikum_Region" descr="37f29585-1511-4c96-8282-b0eb190788fc combo_publikum_Region"/>
          <p:cNvSpPr/>
          <p:nvPr/>
        </p:nvSpPr>
        <p:spPr>
          <a:xfrm>
            <a:off x="7996242" y="89136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_publikum_Q11" descr="fc590df3-09aa-4db6-a900-42b9ef9fd45a combo_publikum_Q11"/>
          <p:cNvSpPr/>
          <p:nvPr/>
        </p:nvSpPr>
        <p:spPr>
          <a:xfrm>
            <a:off x="7996242" y="130251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9" name="combo_publikum_inntekt" descr="596534a4-8cc5-4b32-9699-a1d83e75552e combo_publikum_inntekt"/>
          <p:cNvSpPr/>
          <p:nvPr/>
        </p:nvSpPr>
        <p:spPr>
          <a:xfrm>
            <a:off x="7996242" y="150809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0" name="combo_publikum_Q15" descr="18a8c83a-b3e8-44cb-9224-e4365f072162 combo_publikum_Q15"/>
          <p:cNvSpPr/>
          <p:nvPr/>
        </p:nvSpPr>
        <p:spPr>
          <a:xfrm>
            <a:off x="7996242" y="171367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1" name="combo_publikum_Q7real" descr="3924c3ab-a9f6-4f16-b01c-3de341911d1e combo_publikum_Q7real"/>
          <p:cNvSpPr/>
          <p:nvPr/>
        </p:nvSpPr>
        <p:spPr>
          <a:xfrm>
            <a:off x="7996242" y="191924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combo_publikum_Q9real" descr="91917dca-184f-4123-a4ac-3bd4a74ba205 combo_publikum_Q9real"/>
          <p:cNvSpPr/>
          <p:nvPr/>
        </p:nvSpPr>
        <p:spPr>
          <a:xfrm>
            <a:off x="7996242" y="2124822"/>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3" name="combo_publikum_gloregion" descr="38946bc2-606c-4c5a-859a-400a2dd5e162 combo_publikum_gloregion"/>
          <p:cNvSpPr/>
          <p:nvPr/>
        </p:nvSpPr>
        <p:spPr>
          <a:xfrm>
            <a:off x="7996242" y="233039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4" name="combo_publikum_minoritet" descr="98a97a7d-c665-46fe-9dc5-531f79db63b6 combo_publikum_minoritet"/>
          <p:cNvSpPr/>
          <p:nvPr/>
        </p:nvSpPr>
        <p:spPr>
          <a:xfrm>
            <a:off x="7996242" y="253597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combo_publikum_Q17_Q18" descr="2f240133-a23f-4cb8-b9e6-622e06c11f2a combo_publikum_Q17_Q18"/>
          <p:cNvSpPr/>
          <p:nvPr/>
        </p:nvSpPr>
        <p:spPr>
          <a:xfrm>
            <a:off x="7996242" y="274155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6" name="combo_publikum_Q17b" descr="7ba7847d-297b-4c49-95da-6b94d500600b combo_publikum_Q17b"/>
          <p:cNvSpPr/>
          <p:nvPr/>
        </p:nvSpPr>
        <p:spPr>
          <a:xfrm>
            <a:off x="7996242" y="294712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7" name="&lt; Tilbake" descr="3650538e-fcfc-4a83-b4bc-6a16524d44ea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18" name="List.box" descr="61e65386-52ea-4a96-ae7a-ac797e6d579f List.box"/>
          <p:cNvSpPr/>
          <p:nvPr/>
        </p:nvSpPr>
        <p:spPr>
          <a:xfrm>
            <a:off x="8064038" y="3372864"/>
            <a:ext cx="763586" cy="235498"/>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2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19" name="(empty)" descr="d9bb8de6-e431-40d2-8daf-bb9fec455275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0" name="Shape" descr="39dace80-627f-4572-8a95-41ab6d424bd0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21" name="PUBLIKUM" descr="78e3ddf7-6884-4156-a15c-921da7162e61 PUBLIKUM"/>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PUBLIKUM</a:t>
            </a:r>
          </a:p>
        </p:txBody>
      </p:sp>
      <p:sp>
        <p:nvSpPr>
          <p:cNvPr id="22" name="combo_publikum_region21" descr="f927598a-7c79-4472-96c0-d71e4882fdfc combo_publikum_region21"/>
          <p:cNvSpPr/>
          <p:nvPr/>
        </p:nvSpPr>
        <p:spPr>
          <a:xfrm>
            <a:off x="7996242" y="1096942"/>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sp>
        <p:nvSpPr>
          <p:cNvPr id="23" name="(empty)" descr="8b6ed458-1fb5-41d1-9cb5-e950c401a958 (empty)"/>
          <p:cNvSpPr/>
          <p:nvPr/>
        </p:nvSpPr>
        <p:spPr>
          <a:xfrm>
            <a:off x="214090" y="216171"/>
            <a:ext cx="7357542" cy="428179"/>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4" name="(empty)" descr="e2d6a455-99db-4139-bd23-29fc0a7c4ec8 (empty)"/>
          <p:cNvSpPr/>
          <p:nvPr/>
        </p:nvSpPr>
        <p:spPr>
          <a:xfrm>
            <a:off x="214090" y="851303"/>
            <a:ext cx="7357542" cy="4046291"/>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5" name="Hva er din yrkess..." descr="08cdc764-6bab-4c5c-84db-b15d4b9adc03 Hva er din yrkess..."/>
          <p:cNvSpPr/>
          <p:nvPr/>
        </p:nvSpPr>
        <p:spPr>
          <a:xfrm>
            <a:off x="349679" y="965484"/>
            <a:ext cx="466715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Hva er din yrkesstatus?</a:t>
            </a:r>
          </a:p>
        </p:txBody>
      </p:sp>
      <p:sp>
        <p:nvSpPr>
          <p:cNvPr id="26" name="calc.123" descr="070a05da-71c2-4511-a6d9-ca71ec64656f calc.123"/>
          <p:cNvSpPr/>
          <p:nvPr/>
        </p:nvSpPr>
        <p:spPr>
          <a:xfrm>
            <a:off x="6030187" y="965484"/>
            <a:ext cx="1412991" cy="271180"/>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474</a:t>
            </a:r>
          </a:p>
        </p:txBody>
      </p:sp>
      <p:sp>
        <p:nvSpPr>
          <p:cNvPr id="27" name="Status" descr="d37c426a-388b-430d-83fe-d72f06439de0 Status"/>
          <p:cNvSpPr/>
          <p:nvPr/>
        </p:nvSpPr>
        <p:spPr>
          <a:xfrm>
            <a:off x="328271" y="280398"/>
            <a:ext cx="1855442" cy="145617"/>
          </a:xfrm>
          <a:prstGeom prst="rect">
            <a:avLst/>
          </a:prstGeom>
          <a:solidFill>
            <a:srgbClr val="FFFFFF">
              <a:alpha val="0"/>
            </a:srgbClr>
          </a:solidFill>
        </p:spPr>
        <p:txBody>
          <a:bodyPr lIns="0" tIns="0" rIns="0" bIns="0" anchor="t">
            <a:spAutoFit/>
          </a:bodyPr>
          <a:lstStyle/>
          <a:p>
            <a:pPr>
              <a:lnSpc>
                <a:spcPct val="114583"/>
              </a:lnSpc>
            </a:pPr>
            <a:r>
              <a:rPr sz="899" dirty="0">
                <a:solidFill>
                  <a:srgbClr val="FFFFFF"/>
                </a:solidFill>
                <a:latin typeface="Arial"/>
              </a:rPr>
              <a:t>Status</a:t>
            </a:r>
          </a:p>
        </p:txBody>
      </p:sp>
      <p:pic>
        <p:nvPicPr>
          <p:cNvPr id="28" name="viz.48" descr="3026adcf-41d6-4dc3-a8fc-d0069c013b0c viz.48"/>
          <p:cNvPicPr>
            <a:picLocks noChangeAspect="1"/>
          </p:cNvPicPr>
          <p:nvPr/>
        </p:nvPicPr>
        <p:blipFill>
          <a:blip r:embed="rId3" cstate="print"/>
          <a:stretch>
            <a:fillRect/>
          </a:stretch>
        </p:blipFill>
        <p:spPr>
          <a:xfrm>
            <a:off x="649405" y="1329436"/>
            <a:ext cx="6494048" cy="3354069"/>
          </a:xfrm>
          <a:prstGeom prst="rect">
            <a:avLst/>
          </a:prstGeom>
        </p:spPr>
      </p:pic>
      <p:pic>
        <p:nvPicPr>
          <p:cNvPr id="29" name="4-4" descr="5ce0aa95-3035-4490-8f70-059d5042c4c0 4-4"/>
          <p:cNvPicPr>
            <a:picLocks noChangeAspect="1"/>
          </p:cNvPicPr>
          <p:nvPr/>
        </p:nvPicPr>
        <p:blipFill>
          <a:blip r:embed="rId4" cstate="print"/>
          <a:stretch>
            <a:fillRect/>
          </a:stretch>
        </p:blipFill>
        <p:spPr>
          <a:xfrm>
            <a:off x="-285453" y="9218"/>
            <a:ext cx="299725" cy="5123875"/>
          </a:xfrm>
          <a:prstGeom prst="rect">
            <a:avLst/>
          </a:prstGeom>
        </p:spPr>
      </p:pic>
      <p:sp>
        <p:nvSpPr>
          <p:cNvPr id="30" name="STATUS" descr="fb78ba59-337d-4d22-b117-a2977ed4e3e9 STATUS"/>
          <p:cNvSpPr/>
          <p:nvPr/>
        </p:nvSpPr>
        <p:spPr>
          <a:xfrm rot="16200000">
            <a:off x="-851600" y="4034959"/>
            <a:ext cx="1427263"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rPr>
              <a:t>STATUS</a:t>
            </a:r>
          </a:p>
        </p:txBody>
      </p:sp>
      <p:sp>
        <p:nvSpPr>
          <p:cNvPr id="31" name="HJEMMEBOENDE" descr="c6cce36b-fe6c-468f-9c2e-632f6bd26d5a HJEMMEBOENDE"/>
          <p:cNvSpPr/>
          <p:nvPr/>
        </p:nvSpPr>
        <p:spPr>
          <a:xfrm rot="16200000">
            <a:off x="-569716" y="2792563"/>
            <a:ext cx="999084"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HJEMMEBOENDE</a:t>
            </a:r>
          </a:p>
        </p:txBody>
      </p:sp>
      <p:sp>
        <p:nvSpPr>
          <p:cNvPr id="32" name="HSHLD.INNTEKT" descr="2bebf7d4-b9fd-409a-ad57-60f4b9951211 HSHLD.INNTEKT"/>
          <p:cNvSpPr/>
          <p:nvPr/>
        </p:nvSpPr>
        <p:spPr>
          <a:xfrm rot="16200000">
            <a:off x="-569716" y="1779206"/>
            <a:ext cx="999084"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HSHLD.INNTEKT</a:t>
            </a:r>
          </a:p>
        </p:txBody>
      </p:sp>
      <p:sp>
        <p:nvSpPr>
          <p:cNvPr id="33" name="UTDANNING" descr="7ba2bcc7-3352-4a26-900d-061b927b8b4f UTDANNING"/>
          <p:cNvSpPr/>
          <p:nvPr/>
        </p:nvSpPr>
        <p:spPr>
          <a:xfrm rot="16200000">
            <a:off x="-582105" y="745788"/>
            <a:ext cx="1027630"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UTDANNING</a:t>
            </a:r>
          </a:p>
        </p:txBody>
      </p:sp>
      <p:sp>
        <p:nvSpPr>
          <p:cNvPr id="34" name="Sosioøkonomi" descr="6870d95c-40e0-4b9f-9b19-33561f800a05 Sosioøkonomi"/>
          <p:cNvSpPr/>
          <p:nvPr/>
        </p:nvSpPr>
        <p:spPr>
          <a:xfrm>
            <a:off x="7999811" y="4640687"/>
            <a:ext cx="913448"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Sosioøkonomi</a:t>
            </a:r>
          </a:p>
        </p:txBody>
      </p:sp>
      <p:pic>
        <p:nvPicPr>
          <p:cNvPr id="35" name="SM" descr="32495d73-1025-40e7-965d-e7a5297e5240 SM"/>
          <p:cNvPicPr>
            <a:picLocks noChangeAspect="1"/>
          </p:cNvPicPr>
          <p:nvPr/>
        </p:nvPicPr>
        <p:blipFill>
          <a:blip r:embed="rId5" cstate="print"/>
          <a:stretch>
            <a:fillRect/>
          </a:stretch>
        </p:blipFill>
        <p:spPr>
          <a:xfrm>
            <a:off x="8206764" y="4005555"/>
            <a:ext cx="456724" cy="456724"/>
          </a:xfrm>
          <a:prstGeom prst="rect">
            <a:avLst/>
          </a:prstGeom>
        </p:spPr>
      </p:pic>
      <p:sp>
        <p:nvSpPr>
          <p:cNvPr id="36" name="comboarray.14" descr="a2cfb575-ca0e-4218-9e78-cbbd00bd937d comboarray.14"/>
          <p:cNvSpPr/>
          <p:nvPr/>
        </p:nvSpPr>
        <p:spPr>
          <a:xfrm>
            <a:off x="328270" y="465942"/>
            <a:ext cx="7122044" cy="271180"/>
          </a:xfrm>
          <a:prstGeom prst="rect">
            <a:avLst/>
          </a:prstGeom>
          <a:noFill/>
        </p:spPr>
        <p:txBody>
          <a:bodyPr lIns="0" tIns="11418" rIns="0" bIns="0" anchor="t">
            <a:noAutofit/>
          </a:bodyPr>
          <a:lstStyle/>
          <a:p>
            <a:pPr algn="l">
              <a:buNone/>
              <a:defRPr sz="800" b="0" i="0" u="none" strike="noStrike" kern="1200" baseline="0">
                <a:solidFill>
                  <a:srgbClr val="FFFFFF"/>
                </a:solidFill>
                <a:latin typeface="Arial"/>
                <a:ea typeface="+mn-ea"/>
                <a:cs typeface="+mn-cs"/>
              </a:defRPr>
            </a:pPr>
            <a:r>
              <a:rPr sz="599"/>
              <a:t>Valgt dato: fra 2022-01-01 til 2023-12-31 Historisk museum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4CCCDE-5F9D-77C1-BB8B-B2C54FEEBFA1}"/>
              </a:ext>
            </a:extLst>
          </p:cNvPr>
          <p:cNvSpPr>
            <a:spLocks noGrp="1"/>
          </p:cNvSpPr>
          <p:nvPr>
            <p:ph type="title"/>
          </p:nvPr>
        </p:nvSpPr>
        <p:spPr/>
        <p:txBody>
          <a:bodyPr/>
          <a:lstStyle/>
          <a:p>
            <a:r>
              <a:rPr lang="nb-NO" dirty="0"/>
              <a:t>Analyse (2) av demografiske kjennetegn besøkende, funn:</a:t>
            </a:r>
          </a:p>
        </p:txBody>
      </p:sp>
      <p:sp>
        <p:nvSpPr>
          <p:cNvPr id="3" name="Plassholder for innhold 2">
            <a:extLst>
              <a:ext uri="{FF2B5EF4-FFF2-40B4-BE49-F238E27FC236}">
                <a16:creationId xmlns:a16="http://schemas.microsoft.com/office/drawing/2014/main" id="{BDA2E616-B04E-9ABF-0B02-0083FFD5C483}"/>
              </a:ext>
            </a:extLst>
          </p:cNvPr>
          <p:cNvSpPr>
            <a:spLocks noGrp="1"/>
          </p:cNvSpPr>
          <p:nvPr>
            <p:ph idx="1"/>
          </p:nvPr>
        </p:nvSpPr>
        <p:spPr>
          <a:xfrm>
            <a:off x="344725" y="740230"/>
            <a:ext cx="8454552" cy="3380040"/>
          </a:xfrm>
        </p:spPr>
        <p:txBody>
          <a:bodyPr>
            <a:normAutofit/>
          </a:bodyPr>
          <a:lstStyle/>
          <a:p>
            <a:pPr marL="0" indent="0">
              <a:buNone/>
            </a:pPr>
            <a:endParaRPr lang="nb-NO" dirty="0"/>
          </a:p>
          <a:p>
            <a:endParaRPr lang="nb-NO" b="1" i="1" dirty="0"/>
          </a:p>
          <a:p>
            <a:r>
              <a:rPr lang="nb-NO" b="1" i="1" dirty="0"/>
              <a:t>Høy andel med </a:t>
            </a:r>
            <a:r>
              <a:rPr lang="nb-NO" b="1" i="1" dirty="0">
                <a:solidFill>
                  <a:srgbClr val="FF0000"/>
                </a:solidFill>
              </a:rPr>
              <a:t>flerkulturell bakgrunn 34%. Dette er signifikant overrepresentasjon </a:t>
            </a:r>
            <a:r>
              <a:rPr lang="nb-NO" b="1" i="1" dirty="0"/>
              <a:t>i forhold til  befolkningen i Oslo fylke (24% flerkulturell bakgrunn). For museumsbransjen er også tallet 24% flerkulturell bakgrunn.</a:t>
            </a:r>
          </a:p>
          <a:p>
            <a:r>
              <a:rPr lang="nb-NO" b="1" i="1" dirty="0"/>
              <a:t>«Klasseskille-indikator» på </a:t>
            </a:r>
            <a:r>
              <a:rPr lang="nb-NO" b="1" i="1" dirty="0">
                <a:solidFill>
                  <a:srgbClr val="FF0000"/>
                </a:solidFill>
              </a:rPr>
              <a:t>høy utdannelse</a:t>
            </a:r>
            <a:r>
              <a:rPr lang="nb-NO" b="1" i="1" dirty="0"/>
              <a:t>: </a:t>
            </a:r>
            <a:r>
              <a:rPr lang="nb-NO" b="1" i="1" dirty="0">
                <a:solidFill>
                  <a:srgbClr val="FF0000"/>
                </a:solidFill>
              </a:rPr>
              <a:t>Signifikant overvekt (61%) </a:t>
            </a:r>
            <a:r>
              <a:rPr lang="nb-NO" b="1" i="1" dirty="0"/>
              <a:t>av besøkende oppgir at de har over  3 års utdannelse på Universitet / Høyskole, </a:t>
            </a:r>
            <a:r>
              <a:rPr lang="nb-NO" b="1" i="1" dirty="0" err="1"/>
              <a:t>vs</a:t>
            </a:r>
            <a:r>
              <a:rPr lang="nb-NO" b="1" i="1" dirty="0"/>
              <a:t> kjerneområdet: Oslo (50%), og hele Norge (34%) Dette er et vanlig funn i kulturfeltet, og </a:t>
            </a:r>
            <a:r>
              <a:rPr lang="nb-NO" b="1" i="1" dirty="0" err="1"/>
              <a:t>sml</a:t>
            </a:r>
            <a:r>
              <a:rPr lang="nb-NO" b="1" i="1" dirty="0"/>
              <a:t> med museumsbransjen (69%), er HM signifikant lavere (61%). </a:t>
            </a:r>
          </a:p>
          <a:p>
            <a:endParaRPr lang="nb-NO" b="1" i="1" dirty="0"/>
          </a:p>
        </p:txBody>
      </p:sp>
      <p:sp>
        <p:nvSpPr>
          <p:cNvPr id="4" name="Plassholder for lysbildenummer 3">
            <a:extLst>
              <a:ext uri="{FF2B5EF4-FFF2-40B4-BE49-F238E27FC236}">
                <a16:creationId xmlns:a16="http://schemas.microsoft.com/office/drawing/2014/main" id="{38FC255C-EFD3-1EE2-0971-1F8E1622B0B2}"/>
              </a:ext>
            </a:extLst>
          </p:cNvPr>
          <p:cNvSpPr>
            <a:spLocks noGrp="1"/>
          </p:cNvSpPr>
          <p:nvPr>
            <p:ph type="sldNum" sz="quarter" idx="12"/>
          </p:nvPr>
        </p:nvSpPr>
        <p:spPr/>
        <p:txBody>
          <a:bodyPr/>
          <a:lstStyle/>
          <a:p>
            <a:fld id="{C83DB580-0514-4D1A-BBFA-A50D0028E127}" type="slidenum">
              <a:rPr lang="nb-NO" smtClean="0"/>
              <a:t>28</a:t>
            </a:fld>
            <a:endParaRPr lang="nb-NO"/>
          </a:p>
        </p:txBody>
      </p:sp>
    </p:spTree>
    <p:extLst>
      <p:ext uri="{BB962C8B-B14F-4D97-AF65-F5344CB8AC3E}">
        <p14:creationId xmlns:p14="http://schemas.microsoft.com/office/powerpoint/2010/main" val="426460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F026FD-C37F-C787-809B-4AF8C56D87DD}"/>
              </a:ext>
            </a:extLst>
          </p:cNvPr>
          <p:cNvSpPr>
            <a:spLocks noGrp="1"/>
          </p:cNvSpPr>
          <p:nvPr>
            <p:ph type="ctrTitle"/>
          </p:nvPr>
        </p:nvSpPr>
        <p:spPr>
          <a:xfrm>
            <a:off x="344724" y="3341710"/>
            <a:ext cx="6478212" cy="942604"/>
          </a:xfrm>
        </p:spPr>
        <p:txBody>
          <a:bodyPr>
            <a:normAutofit fontScale="90000"/>
          </a:bodyPr>
          <a:lstStyle/>
          <a:p>
            <a:r>
              <a:rPr lang="nb-NO" dirty="0"/>
              <a:t>(2) Hva slags arrangement besøker - og hvor ofte besøker - respondentene i utvalget HM. Analyse og signifikanstest av funn</a:t>
            </a:r>
            <a:endParaRPr lang="nb-NO" dirty="0">
              <a:highlight>
                <a:srgbClr val="FFFF00"/>
              </a:highlight>
            </a:endParaRPr>
          </a:p>
        </p:txBody>
      </p:sp>
      <p:sp>
        <p:nvSpPr>
          <p:cNvPr id="3" name="Plassholder for tekst 2">
            <a:extLst>
              <a:ext uri="{FF2B5EF4-FFF2-40B4-BE49-F238E27FC236}">
                <a16:creationId xmlns:a16="http://schemas.microsoft.com/office/drawing/2014/main" id="{FFC81086-2441-3EA3-BDB7-7A78F27740C7}"/>
              </a:ext>
            </a:extLst>
          </p:cNvPr>
          <p:cNvSpPr>
            <a:spLocks noGrp="1"/>
          </p:cNvSpPr>
          <p:nvPr>
            <p:ph type="body" sz="quarter" idx="11"/>
          </p:nvPr>
        </p:nvSpPr>
        <p:spPr/>
        <p:txBody>
          <a:bodyPr/>
          <a:lstStyle/>
          <a:p>
            <a:endParaRPr lang="nb-NO" dirty="0"/>
          </a:p>
        </p:txBody>
      </p:sp>
    </p:spTree>
    <p:extLst>
      <p:ext uri="{BB962C8B-B14F-4D97-AF65-F5344CB8AC3E}">
        <p14:creationId xmlns:p14="http://schemas.microsoft.com/office/powerpoint/2010/main" val="45196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5406a0e-6dcd-4e19-9316-41c9df5c2096" descr="b9fcd164-7cb1-4f8c-936e-5b26a29a2e9f 65406a0e-6dcd-4e19-9316-41c9df5c2096"/>
          <p:cNvPicPr>
            <a:picLocks noChangeAspect="1"/>
          </p:cNvPicPr>
          <p:nvPr/>
        </p:nvPicPr>
        <p:blipFill>
          <a:blip r:embed="rId2" cstate="print"/>
          <a:stretch>
            <a:fillRect/>
          </a:stretch>
        </p:blipFill>
        <p:spPr>
          <a:xfrm>
            <a:off x="4099" y="2252"/>
            <a:ext cx="9135277" cy="5138594"/>
          </a:xfrm>
          <a:prstGeom prst="rect">
            <a:avLst/>
          </a:prstGeom>
        </p:spPr>
      </p:pic>
      <p:pic>
        <p:nvPicPr>
          <p:cNvPr id="3" name="be4b6969-9b1c-4b4a-871e-d3aebf4a542a" descr="5cdafa9e-6e0e-4b16-ad55-59ed72b2bb53 be4b6969-9b1c-4b4a-871e-d3aebf4a542a"/>
          <p:cNvPicPr>
            <a:picLocks noChangeAspect="1"/>
          </p:cNvPicPr>
          <p:nvPr/>
        </p:nvPicPr>
        <p:blipFill>
          <a:blip r:embed="rId3" cstate="print"/>
          <a:stretch>
            <a:fillRect/>
          </a:stretch>
        </p:blipFill>
        <p:spPr>
          <a:xfrm>
            <a:off x="311001" y="331112"/>
            <a:ext cx="8221749" cy="4709235"/>
          </a:xfrm>
          <a:prstGeom prst="rect">
            <a:avLst/>
          </a:prstGeom>
        </p:spPr>
      </p:pic>
      <p:sp>
        <p:nvSpPr>
          <p:cNvPr id="4" name="Shape" descr="a50e7428-8aa8-4635-8b50-2af0782eafeb Shape"/>
          <p:cNvSpPr/>
          <p:nvPr/>
        </p:nvSpPr>
        <p:spPr>
          <a:xfrm>
            <a:off x="8741988" y="2471247"/>
            <a:ext cx="214089" cy="214089"/>
          </a:xfrm>
          <a:prstGeom prst="ellipse">
            <a:avLst/>
          </a:prstGeom>
          <a:solidFill>
            <a:srgbClr val="FFFFFF"/>
          </a:solidFill>
        </p:spPr>
        <p:txBody>
          <a:bodyPr/>
          <a:lstStyle/>
          <a:p>
            <a:endParaRPr lang="nb-NO"/>
          </a:p>
        </p:txBody>
      </p:sp>
      <p:sp>
        <p:nvSpPr>
          <p:cNvPr id="5" name="&gt;" descr="b540c14b-8c15-4d5a-a269-10cbda4c6c4b &gt;"/>
          <p:cNvSpPr/>
          <p:nvPr/>
        </p:nvSpPr>
        <p:spPr>
          <a:xfrm>
            <a:off x="8763397" y="2464111"/>
            <a:ext cx="178408" cy="206070"/>
          </a:xfrm>
          <a:prstGeom prst="rect">
            <a:avLst/>
          </a:prstGeom>
          <a:noFill/>
        </p:spPr>
        <p:txBody>
          <a:bodyPr lIns="0" tIns="11418" rIns="0" bIns="0" anchor="t">
            <a:spAutoFit/>
          </a:bodyPr>
          <a:lstStyle/>
          <a:p>
            <a:pPr algn="ctr">
              <a:lnSpc>
                <a:spcPct val="114583"/>
              </a:lnSpc>
            </a:pPr>
            <a:r>
              <a:rPr sz="1199" dirty="0">
                <a:solidFill>
                  <a:srgbClr val="000000"/>
                </a:solidFill>
                <a:latin typeface="Trebuchet MS"/>
              </a:rPr>
              <a:t>&gt;</a:t>
            </a:r>
          </a:p>
        </p:txBody>
      </p:sp>
      <p:sp>
        <p:nvSpPr>
          <p:cNvPr id="6" name="Shape" descr="2e389b97-42e6-4f59-b7f1-bc70114a1347 Shape"/>
          <p:cNvSpPr/>
          <p:nvPr/>
        </p:nvSpPr>
        <p:spPr>
          <a:xfrm>
            <a:off x="185544" y="2471247"/>
            <a:ext cx="214089" cy="214089"/>
          </a:xfrm>
          <a:prstGeom prst="ellipse">
            <a:avLst/>
          </a:prstGeom>
          <a:solidFill>
            <a:srgbClr val="FFFFFF"/>
          </a:solidFill>
        </p:spPr>
        <p:txBody>
          <a:bodyPr/>
          <a:lstStyle/>
          <a:p>
            <a:endParaRPr lang="nb-NO"/>
          </a:p>
        </p:txBody>
      </p:sp>
      <p:sp>
        <p:nvSpPr>
          <p:cNvPr id="7" name="&lt;" descr="811ddbd0-b144-43c6-9738-ff7a92fa4c39 &lt;"/>
          <p:cNvSpPr/>
          <p:nvPr/>
        </p:nvSpPr>
        <p:spPr>
          <a:xfrm>
            <a:off x="199817" y="2456974"/>
            <a:ext cx="178408" cy="206070"/>
          </a:xfrm>
          <a:prstGeom prst="rect">
            <a:avLst/>
          </a:prstGeom>
          <a:noFill/>
        </p:spPr>
        <p:txBody>
          <a:bodyPr lIns="0" tIns="11418" rIns="0" bIns="0" anchor="t">
            <a:spAutoFit/>
          </a:bodyPr>
          <a:lstStyle/>
          <a:p>
            <a:pPr algn="ctr">
              <a:lnSpc>
                <a:spcPct val="114583"/>
              </a:lnSpc>
            </a:pPr>
            <a:r>
              <a:rPr sz="1199" dirty="0">
                <a:solidFill>
                  <a:srgbClr val="000000"/>
                </a:solidFill>
                <a:latin typeface="Trebuchet MS"/>
              </a:rPr>
              <a:t>&lt;</a:t>
            </a:r>
          </a:p>
        </p:txBody>
      </p:sp>
      <p:sp>
        <p:nvSpPr>
          <p:cNvPr id="8" name="&lt; Tilbake" descr="82f3b69b-2383-4e15-9aae-c035214e2832 &lt; Tilbake"/>
          <p:cNvSpPr/>
          <p:nvPr/>
        </p:nvSpPr>
        <p:spPr>
          <a:xfrm>
            <a:off x="8463671" y="4754868"/>
            <a:ext cx="463861" cy="132845"/>
          </a:xfrm>
          <a:prstGeom prst="rect">
            <a:avLst/>
          </a:prstGeom>
          <a:noFill/>
        </p:spPr>
        <p:txBody>
          <a:bodyPr lIns="0" tIns="11418" rIns="0" bIns="0" anchor="t">
            <a:spAutoFit/>
          </a:bodyPr>
          <a:lstStyle/>
          <a:p>
            <a:pPr algn="r">
              <a:lnSpc>
                <a:spcPct val="114583"/>
              </a:lnSpc>
            </a:pPr>
            <a:r>
              <a:rPr sz="749" dirty="0">
                <a:solidFill>
                  <a:srgbClr val="FFFFFF"/>
                </a:solidFill>
                <a:latin typeface="Arial"/>
              </a:rPr>
              <a:t>&lt; Tilbake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37959ae7-bd4f-4952-91bc-9d19670e2818 picture"/>
          <p:cNvPicPr>
            <a:picLocks noChangeAspect="1"/>
          </p:cNvPicPr>
          <p:nvPr/>
        </p:nvPicPr>
        <p:blipFill>
          <a:blip r:embed="rId2" cstate="print"/>
          <a:stretch>
            <a:fillRect/>
          </a:stretch>
        </p:blipFill>
        <p:spPr>
          <a:xfrm>
            <a:off x="0" y="9218"/>
            <a:ext cx="9148758" cy="5123875"/>
          </a:xfrm>
          <a:prstGeom prst="rect">
            <a:avLst/>
          </a:prstGeom>
        </p:spPr>
      </p:pic>
      <p:sp>
        <p:nvSpPr>
          <p:cNvPr id="37" name="Ellipse 36">
            <a:extLst>
              <a:ext uri="{FF2B5EF4-FFF2-40B4-BE49-F238E27FC236}">
                <a16:creationId xmlns:a16="http://schemas.microsoft.com/office/drawing/2014/main" id="{62CB220C-45E4-2778-E26D-4DC049030B48}"/>
              </a:ext>
            </a:extLst>
          </p:cNvPr>
          <p:cNvSpPr/>
          <p:nvPr/>
        </p:nvSpPr>
        <p:spPr>
          <a:xfrm>
            <a:off x="1118867" y="1657957"/>
            <a:ext cx="1444605" cy="4111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combo_publikum_Alder" descr="a6ea9479-3015-44be-a6ce-008dcfd3cf62 combo_publikum_Alder"/>
          <p:cNvSpPr/>
          <p:nvPr/>
        </p:nvSpPr>
        <p:spPr>
          <a:xfrm>
            <a:off x="7996242" y="48021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4" name="Shape" descr="8b0ff44e-df8c-4aab-8409-cf1961cdb218 Shape"/>
          <p:cNvSpPr/>
          <p:nvPr/>
        </p:nvSpPr>
        <p:spPr>
          <a:xfrm flipH="1" flipV="1">
            <a:off x="7792858" y="187625"/>
            <a:ext cx="7136" cy="520951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5" name="Filtersegment" descr="f90918b1-9598-41d8-997c-393dd1e254e3 Filtersegment"/>
          <p:cNvSpPr/>
          <p:nvPr/>
        </p:nvSpPr>
        <p:spPr>
          <a:xfrm>
            <a:off x="7785721" y="166216"/>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6" name="combo_publikum_Gender" descr="3d8ffd12-18a1-4a80-a9c1-a07806670082 combo_publikum_Gender"/>
          <p:cNvSpPr/>
          <p:nvPr/>
        </p:nvSpPr>
        <p:spPr>
          <a:xfrm>
            <a:off x="7996242" y="68579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7" name="combo_publikum_Region" descr="37f29585-1511-4c96-8282-b0eb190788fc combo_publikum_Region"/>
          <p:cNvSpPr/>
          <p:nvPr/>
        </p:nvSpPr>
        <p:spPr>
          <a:xfrm>
            <a:off x="7996242" y="89136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_publikum_Q11" descr="fc590df3-09aa-4db6-a900-42b9ef9fd45a combo_publikum_Q11"/>
          <p:cNvSpPr/>
          <p:nvPr/>
        </p:nvSpPr>
        <p:spPr>
          <a:xfrm>
            <a:off x="7996242" y="130251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9" name="combo_publikum_inntekt" descr="596534a4-8cc5-4b32-9699-a1d83e75552e combo_publikum_inntekt"/>
          <p:cNvSpPr/>
          <p:nvPr/>
        </p:nvSpPr>
        <p:spPr>
          <a:xfrm>
            <a:off x="7996242" y="150809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0" name="combo_publikum_Q15" descr="18a8c83a-b3e8-44cb-9224-e4365f072162 combo_publikum_Q15"/>
          <p:cNvSpPr/>
          <p:nvPr/>
        </p:nvSpPr>
        <p:spPr>
          <a:xfrm>
            <a:off x="7996242" y="171367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1" name="combo_publikum_Q7real" descr="3924c3ab-a9f6-4f16-b01c-3de341911d1e combo_publikum_Q7real"/>
          <p:cNvSpPr/>
          <p:nvPr/>
        </p:nvSpPr>
        <p:spPr>
          <a:xfrm>
            <a:off x="7996242" y="191924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combo_publikum_Q9real" descr="91917dca-184f-4123-a4ac-3bd4a74ba205 combo_publikum_Q9real"/>
          <p:cNvSpPr/>
          <p:nvPr/>
        </p:nvSpPr>
        <p:spPr>
          <a:xfrm>
            <a:off x="7996242" y="2124822"/>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3" name="combo_publikum_gloregion" descr="38946bc2-606c-4c5a-859a-400a2dd5e162 combo_publikum_gloregion"/>
          <p:cNvSpPr/>
          <p:nvPr/>
        </p:nvSpPr>
        <p:spPr>
          <a:xfrm>
            <a:off x="7996242" y="233039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4" name="combo_publikum_minoritet" descr="98a97a7d-c665-46fe-9dc5-531f79db63b6 combo_publikum_minoritet"/>
          <p:cNvSpPr/>
          <p:nvPr/>
        </p:nvSpPr>
        <p:spPr>
          <a:xfrm>
            <a:off x="7996242" y="253597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combo_publikum_Q17_Q18" descr="2f240133-a23f-4cb8-b9e6-622e06c11f2a combo_publikum_Q17_Q18"/>
          <p:cNvSpPr/>
          <p:nvPr/>
        </p:nvSpPr>
        <p:spPr>
          <a:xfrm>
            <a:off x="7996242" y="274155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6" name="combo_publikum_Q17b" descr="7ba7847d-297b-4c49-95da-6b94d500600b combo_publikum_Q17b"/>
          <p:cNvSpPr/>
          <p:nvPr/>
        </p:nvSpPr>
        <p:spPr>
          <a:xfrm>
            <a:off x="7996242" y="294712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7" name="&lt; Tilbake" descr="3650538e-fcfc-4a83-b4bc-6a16524d44ea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18" name="List.box" descr="61e65386-52ea-4a96-ae7a-ac797e6d579f List.box"/>
          <p:cNvSpPr/>
          <p:nvPr/>
        </p:nvSpPr>
        <p:spPr>
          <a:xfrm>
            <a:off x="8064038" y="3372864"/>
            <a:ext cx="763586" cy="235498"/>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2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19" name="(empty)" descr="d9bb8de6-e431-40d2-8daf-bb9fec455275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0" name="Shape" descr="39dace80-627f-4572-8a95-41ab6d424bd0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21" name="PUBLIKUM" descr="78e3ddf7-6884-4156-a15c-921da7162e61 PUBLIKUM"/>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PUBLIKUM</a:t>
            </a:r>
          </a:p>
        </p:txBody>
      </p:sp>
      <p:sp>
        <p:nvSpPr>
          <p:cNvPr id="22" name="combo_publikum_region21" descr="f927598a-7c79-4472-96c0-d71e4882fdfc combo_publikum_region21"/>
          <p:cNvSpPr/>
          <p:nvPr/>
        </p:nvSpPr>
        <p:spPr>
          <a:xfrm>
            <a:off x="7996242" y="1096942"/>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sp>
        <p:nvSpPr>
          <p:cNvPr id="23" name="(empty)" descr="c7a338b2-ee69-4c04-99e9-7486d91f9d01 (empty)"/>
          <p:cNvSpPr/>
          <p:nvPr/>
        </p:nvSpPr>
        <p:spPr>
          <a:xfrm>
            <a:off x="214090" y="216171"/>
            <a:ext cx="7357542" cy="399634"/>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4" name="(empty)" descr="e9f64dfc-d941-4b86-98e9-be0fe796d989 (empty)"/>
          <p:cNvSpPr/>
          <p:nvPr/>
        </p:nvSpPr>
        <p:spPr>
          <a:xfrm>
            <a:off x="217658" y="851303"/>
            <a:ext cx="7357542" cy="4046291"/>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pic>
        <p:nvPicPr>
          <p:cNvPr id="25" name="viz.14" descr="92c8b5f0-a8d9-4985-9cf1-9324e642c5b0 viz.14"/>
          <p:cNvPicPr>
            <a:picLocks noChangeAspect="1"/>
          </p:cNvPicPr>
          <p:nvPr/>
        </p:nvPicPr>
        <p:blipFill>
          <a:blip r:embed="rId3" cstate="print"/>
          <a:stretch>
            <a:fillRect/>
          </a:stretch>
        </p:blipFill>
        <p:spPr>
          <a:xfrm>
            <a:off x="642268" y="1465026"/>
            <a:ext cx="6494048" cy="2997253"/>
          </a:xfrm>
          <a:prstGeom prst="rect">
            <a:avLst/>
          </a:prstGeom>
        </p:spPr>
      </p:pic>
      <p:sp>
        <p:nvSpPr>
          <p:cNvPr id="26" name="Frekvens" descr="d89e4f87-5547-4c73-b525-f462ae56a608 Frekvens"/>
          <p:cNvSpPr/>
          <p:nvPr/>
        </p:nvSpPr>
        <p:spPr>
          <a:xfrm>
            <a:off x="328271" y="280398"/>
            <a:ext cx="1855442" cy="145617"/>
          </a:xfrm>
          <a:prstGeom prst="rect">
            <a:avLst/>
          </a:prstGeom>
          <a:solidFill>
            <a:srgbClr val="FFFFFF">
              <a:alpha val="0"/>
            </a:srgbClr>
          </a:solidFill>
        </p:spPr>
        <p:txBody>
          <a:bodyPr lIns="0" tIns="0" rIns="0" bIns="0" anchor="t">
            <a:spAutoFit/>
          </a:bodyPr>
          <a:lstStyle/>
          <a:p>
            <a:pPr>
              <a:lnSpc>
                <a:spcPct val="114583"/>
              </a:lnSpc>
            </a:pPr>
            <a:r>
              <a:rPr sz="899" dirty="0">
                <a:solidFill>
                  <a:srgbClr val="FFFFFF"/>
                </a:solidFill>
                <a:latin typeface="Arial"/>
              </a:rPr>
              <a:t>Frekvens </a:t>
            </a:r>
          </a:p>
        </p:txBody>
      </p:sp>
      <p:sp>
        <p:nvSpPr>
          <p:cNvPr id="27" name="comboarray" descr="40fccad7-539a-4693-8176-449d95ad2d16 comboarray"/>
          <p:cNvSpPr/>
          <p:nvPr/>
        </p:nvSpPr>
        <p:spPr>
          <a:xfrm>
            <a:off x="328270" y="465942"/>
            <a:ext cx="7122044" cy="271180"/>
          </a:xfrm>
          <a:prstGeom prst="rect">
            <a:avLst/>
          </a:prstGeom>
          <a:noFill/>
        </p:spPr>
        <p:txBody>
          <a:bodyPr lIns="0" tIns="11418" rIns="0" bIns="0" anchor="t">
            <a:noAutofit/>
          </a:bodyPr>
          <a:lstStyle/>
          <a:p>
            <a:pPr algn="l">
              <a:buNone/>
              <a:defRPr sz="800" b="0" i="0" u="none" strike="noStrike" kern="1200" baseline="0">
                <a:solidFill>
                  <a:srgbClr val="FFFFFF"/>
                </a:solidFill>
                <a:latin typeface="Arial"/>
                <a:ea typeface="+mn-ea"/>
                <a:cs typeface="+mn-cs"/>
              </a:defRPr>
            </a:pPr>
            <a:r>
              <a:rPr sz="599"/>
              <a:t>Valgt dato: fra 2022-01-01 til 2023-12-31 Historisk museum</a:t>
            </a:r>
          </a:p>
        </p:txBody>
      </p:sp>
      <p:sp>
        <p:nvSpPr>
          <p:cNvPr id="28" name="calc.89" descr="55d51924-69a9-4123-ac46-f60e056c0891 calc.89"/>
          <p:cNvSpPr/>
          <p:nvPr/>
        </p:nvSpPr>
        <p:spPr>
          <a:xfrm>
            <a:off x="5384351" y="965484"/>
            <a:ext cx="2062395" cy="271180"/>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474</a:t>
            </a:r>
          </a:p>
        </p:txBody>
      </p:sp>
      <p:pic>
        <p:nvPicPr>
          <p:cNvPr id="29" name="calc.182" descr="7e1676fc-7ac3-49be-9d2d-430a81e7e103 calc.182"/>
          <p:cNvPicPr>
            <a:picLocks noChangeAspect="1"/>
          </p:cNvPicPr>
          <p:nvPr/>
        </p:nvPicPr>
        <p:blipFill>
          <a:blip r:embed="rId4" cstate="print"/>
          <a:stretch>
            <a:fillRect/>
          </a:stretch>
        </p:blipFill>
        <p:spPr>
          <a:xfrm>
            <a:off x="328271" y="230444"/>
            <a:ext cx="4610060" cy="906312"/>
          </a:xfrm>
          <a:prstGeom prst="rect">
            <a:avLst/>
          </a:prstGeom>
        </p:spPr>
      </p:pic>
      <p:pic>
        <p:nvPicPr>
          <p:cNvPr id="30" name="calc.188" descr="61558ac0-52a2-4d85-a575-eb1d7a46f944 calc.188"/>
          <p:cNvPicPr>
            <a:picLocks noChangeAspect="1"/>
          </p:cNvPicPr>
          <p:nvPr/>
        </p:nvPicPr>
        <p:blipFill>
          <a:blip r:embed="rId5" cstate="print"/>
          <a:stretch>
            <a:fillRect/>
          </a:stretch>
        </p:blipFill>
        <p:spPr>
          <a:xfrm>
            <a:off x="6422685" y="280398"/>
            <a:ext cx="1020493" cy="470997"/>
          </a:xfrm>
          <a:prstGeom prst="rect">
            <a:avLst/>
          </a:prstGeom>
        </p:spPr>
      </p:pic>
      <p:pic>
        <p:nvPicPr>
          <p:cNvPr id="31" name="3-1" descr="57312434-c9f0-4f86-810f-a68609c39216 3-1"/>
          <p:cNvPicPr>
            <a:picLocks noChangeAspect="1"/>
          </p:cNvPicPr>
          <p:nvPr/>
        </p:nvPicPr>
        <p:blipFill>
          <a:blip r:embed="rId6" cstate="print"/>
          <a:stretch>
            <a:fillRect/>
          </a:stretch>
        </p:blipFill>
        <p:spPr>
          <a:xfrm>
            <a:off x="-285453" y="9218"/>
            <a:ext cx="299725" cy="5123875"/>
          </a:xfrm>
          <a:prstGeom prst="rect">
            <a:avLst/>
          </a:prstGeom>
        </p:spPr>
      </p:pic>
      <p:sp>
        <p:nvSpPr>
          <p:cNvPr id="32" name="FREKVENS" descr="e0cab97c-e020-4b7a-ac9b-4e10b1bcf284 FREKVENS"/>
          <p:cNvSpPr/>
          <p:nvPr/>
        </p:nvSpPr>
        <p:spPr>
          <a:xfrm rot="16200000">
            <a:off x="-1100181" y="1186379"/>
            <a:ext cx="1919669"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rPr>
              <a:t>FREKVENS </a:t>
            </a:r>
          </a:p>
        </p:txBody>
      </p:sp>
      <p:sp>
        <p:nvSpPr>
          <p:cNvPr id="33" name="FREKVENS FESTIVAL" descr="a096a789-b6d3-4688-bf7e-4ce3f3e67691 FREKVENS FESTIVAL"/>
          <p:cNvSpPr/>
          <p:nvPr/>
        </p:nvSpPr>
        <p:spPr>
          <a:xfrm rot="16200000">
            <a:off x="-671369" y="2844085"/>
            <a:ext cx="1227446"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FREKVENS FESTIVAL</a:t>
            </a:r>
          </a:p>
        </p:txBody>
      </p:sp>
      <p:sp>
        <p:nvSpPr>
          <p:cNvPr id="34" name="FREK. SISTE 4 ÅR" descr="812de849-0076-4627-a5c8-00e7ccd8ab2b FREK. SISTE 4 ÅR"/>
          <p:cNvSpPr/>
          <p:nvPr/>
        </p:nvSpPr>
        <p:spPr>
          <a:xfrm rot="16200000">
            <a:off x="-674479" y="4115253"/>
            <a:ext cx="1220310"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FREK. SISTE 4 ÅR</a:t>
            </a:r>
          </a:p>
        </p:txBody>
      </p:sp>
      <p:sp>
        <p:nvSpPr>
          <p:cNvPr id="35" name="Frekvens" descr="b70c4a2d-f376-4f1f-8f1a-40932c54231a Frekvens"/>
          <p:cNvSpPr/>
          <p:nvPr/>
        </p:nvSpPr>
        <p:spPr>
          <a:xfrm>
            <a:off x="7999811" y="4640687"/>
            <a:ext cx="913448"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Frekvens </a:t>
            </a:r>
          </a:p>
        </p:txBody>
      </p:sp>
      <p:pic>
        <p:nvPicPr>
          <p:cNvPr id="36" name="abakusz" descr="476afb7c-c9bd-4a5b-89ff-cc21757d27f0 abakusz"/>
          <p:cNvPicPr>
            <a:picLocks noChangeAspect="1"/>
          </p:cNvPicPr>
          <p:nvPr/>
        </p:nvPicPr>
        <p:blipFill>
          <a:blip r:embed="rId7" cstate="print"/>
          <a:stretch>
            <a:fillRect/>
          </a:stretch>
        </p:blipFill>
        <p:spPr>
          <a:xfrm>
            <a:off x="8206764" y="4005555"/>
            <a:ext cx="456724" cy="45672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37959ae7-bd4f-4952-91bc-9d19670e2818 picture"/>
          <p:cNvPicPr>
            <a:picLocks noChangeAspect="1"/>
          </p:cNvPicPr>
          <p:nvPr/>
        </p:nvPicPr>
        <p:blipFill>
          <a:blip r:embed="rId2" cstate="print"/>
          <a:stretch>
            <a:fillRect/>
          </a:stretch>
        </p:blipFill>
        <p:spPr>
          <a:xfrm>
            <a:off x="0" y="9218"/>
            <a:ext cx="9148758" cy="5123875"/>
          </a:xfrm>
          <a:prstGeom prst="rect">
            <a:avLst/>
          </a:prstGeom>
        </p:spPr>
      </p:pic>
      <p:sp>
        <p:nvSpPr>
          <p:cNvPr id="34" name="Ellipse 33">
            <a:extLst>
              <a:ext uri="{FF2B5EF4-FFF2-40B4-BE49-F238E27FC236}">
                <a16:creationId xmlns:a16="http://schemas.microsoft.com/office/drawing/2014/main" id="{164B63F8-0A96-CDF4-55C8-DB9919A5A407}"/>
              </a:ext>
            </a:extLst>
          </p:cNvPr>
          <p:cNvSpPr/>
          <p:nvPr/>
        </p:nvSpPr>
        <p:spPr>
          <a:xfrm>
            <a:off x="1428742" y="1794568"/>
            <a:ext cx="1254512" cy="261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combo_publikum_Alder" descr="a6ea9479-3015-44be-a6ce-008dcfd3cf62 combo_publikum_Alder"/>
          <p:cNvSpPr/>
          <p:nvPr/>
        </p:nvSpPr>
        <p:spPr>
          <a:xfrm>
            <a:off x="7996242" y="48021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4" name="Shape" descr="8b0ff44e-df8c-4aab-8409-cf1961cdb218 Shape"/>
          <p:cNvSpPr/>
          <p:nvPr/>
        </p:nvSpPr>
        <p:spPr>
          <a:xfrm flipH="1" flipV="1">
            <a:off x="7792858" y="187625"/>
            <a:ext cx="7136" cy="520951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5" name="Filtersegment" descr="f90918b1-9598-41d8-997c-393dd1e254e3 Filtersegment"/>
          <p:cNvSpPr/>
          <p:nvPr/>
        </p:nvSpPr>
        <p:spPr>
          <a:xfrm>
            <a:off x="7785721" y="166216"/>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6" name="combo_publikum_Gender" descr="3d8ffd12-18a1-4a80-a9c1-a07806670082 combo_publikum_Gender"/>
          <p:cNvSpPr/>
          <p:nvPr/>
        </p:nvSpPr>
        <p:spPr>
          <a:xfrm>
            <a:off x="7996242" y="68579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7" name="combo_publikum_Region" descr="37f29585-1511-4c96-8282-b0eb190788fc combo_publikum_Region"/>
          <p:cNvSpPr/>
          <p:nvPr/>
        </p:nvSpPr>
        <p:spPr>
          <a:xfrm>
            <a:off x="7996242" y="89136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_publikum_Q11" descr="fc590df3-09aa-4db6-a900-42b9ef9fd45a combo_publikum_Q11"/>
          <p:cNvSpPr/>
          <p:nvPr/>
        </p:nvSpPr>
        <p:spPr>
          <a:xfrm>
            <a:off x="7996242" y="130251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9" name="combo_publikum_inntekt" descr="596534a4-8cc5-4b32-9699-a1d83e75552e combo_publikum_inntekt"/>
          <p:cNvSpPr/>
          <p:nvPr/>
        </p:nvSpPr>
        <p:spPr>
          <a:xfrm>
            <a:off x="7996242" y="150809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0" name="combo_publikum_Q15" descr="18a8c83a-b3e8-44cb-9224-e4365f072162 combo_publikum_Q15"/>
          <p:cNvSpPr/>
          <p:nvPr/>
        </p:nvSpPr>
        <p:spPr>
          <a:xfrm>
            <a:off x="7996242" y="171367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1" name="combo_publikum_Q7real" descr="3924c3ab-a9f6-4f16-b01c-3de341911d1e combo_publikum_Q7real"/>
          <p:cNvSpPr/>
          <p:nvPr/>
        </p:nvSpPr>
        <p:spPr>
          <a:xfrm>
            <a:off x="7996242" y="191924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combo_publikum_Q9real" descr="91917dca-184f-4123-a4ac-3bd4a74ba205 combo_publikum_Q9real"/>
          <p:cNvSpPr/>
          <p:nvPr/>
        </p:nvSpPr>
        <p:spPr>
          <a:xfrm>
            <a:off x="7996242" y="2124822"/>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3" name="combo_publikum_gloregion" descr="38946bc2-606c-4c5a-859a-400a2dd5e162 combo_publikum_gloregion"/>
          <p:cNvSpPr/>
          <p:nvPr/>
        </p:nvSpPr>
        <p:spPr>
          <a:xfrm>
            <a:off x="7996242" y="233039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4" name="combo_publikum_minoritet" descr="98a97a7d-c665-46fe-9dc5-531f79db63b6 combo_publikum_minoritet"/>
          <p:cNvSpPr/>
          <p:nvPr/>
        </p:nvSpPr>
        <p:spPr>
          <a:xfrm>
            <a:off x="7996242" y="253597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combo_publikum_Q17_Q18" descr="2f240133-a23f-4cb8-b9e6-622e06c11f2a combo_publikum_Q17_Q18"/>
          <p:cNvSpPr/>
          <p:nvPr/>
        </p:nvSpPr>
        <p:spPr>
          <a:xfrm>
            <a:off x="7996242" y="274155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6" name="combo_publikum_Q17b" descr="7ba7847d-297b-4c49-95da-6b94d500600b combo_publikum_Q17b"/>
          <p:cNvSpPr/>
          <p:nvPr/>
        </p:nvSpPr>
        <p:spPr>
          <a:xfrm>
            <a:off x="7996242" y="294712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7" name="&lt; Tilbake" descr="3650538e-fcfc-4a83-b4bc-6a16524d44ea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18" name="List.box" descr="61e65386-52ea-4a96-ae7a-ac797e6d579f List.box"/>
          <p:cNvSpPr/>
          <p:nvPr/>
        </p:nvSpPr>
        <p:spPr>
          <a:xfrm>
            <a:off x="8064038" y="3372864"/>
            <a:ext cx="763586" cy="235498"/>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2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19" name="(empty)" descr="d9bb8de6-e431-40d2-8daf-bb9fec455275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0" name="Shape" descr="39dace80-627f-4572-8a95-41ab6d424bd0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21" name="PUBLIKUM" descr="78e3ddf7-6884-4156-a15c-921da7162e61 PUBLIKUM"/>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PUBLIKUM</a:t>
            </a:r>
          </a:p>
        </p:txBody>
      </p:sp>
      <p:sp>
        <p:nvSpPr>
          <p:cNvPr id="22" name="combo_publikum_region21" descr="f927598a-7c79-4472-96c0-d71e4882fdfc combo_publikum_region21"/>
          <p:cNvSpPr/>
          <p:nvPr/>
        </p:nvSpPr>
        <p:spPr>
          <a:xfrm>
            <a:off x="7996242" y="1096942"/>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sp>
        <p:nvSpPr>
          <p:cNvPr id="23" name="(empty)" descr="ea02af7a-8d48-4708-a689-2854cdd269f8 (empty)"/>
          <p:cNvSpPr/>
          <p:nvPr/>
        </p:nvSpPr>
        <p:spPr>
          <a:xfrm>
            <a:off x="214090" y="216171"/>
            <a:ext cx="7357542" cy="428179"/>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4" name="(empty)" descr="f3819775-4a0a-4148-b85a-52d80455cac5 (empty)"/>
          <p:cNvSpPr/>
          <p:nvPr/>
        </p:nvSpPr>
        <p:spPr>
          <a:xfrm>
            <a:off x="214090" y="851303"/>
            <a:ext cx="7357542" cy="4046291"/>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5" name="Type arrangement" descr="95023a07-119a-4b02-9cb1-219f38a95f57 Type arrangement"/>
          <p:cNvSpPr/>
          <p:nvPr/>
        </p:nvSpPr>
        <p:spPr>
          <a:xfrm>
            <a:off x="328271" y="280398"/>
            <a:ext cx="1855442" cy="145617"/>
          </a:xfrm>
          <a:prstGeom prst="rect">
            <a:avLst/>
          </a:prstGeom>
          <a:solidFill>
            <a:srgbClr val="FFFFFF">
              <a:alpha val="0"/>
            </a:srgbClr>
          </a:solidFill>
        </p:spPr>
        <p:txBody>
          <a:bodyPr lIns="0" tIns="0" rIns="0" bIns="0" anchor="t">
            <a:spAutoFit/>
          </a:bodyPr>
          <a:lstStyle/>
          <a:p>
            <a:pPr>
              <a:lnSpc>
                <a:spcPct val="114583"/>
              </a:lnSpc>
            </a:pPr>
            <a:r>
              <a:rPr sz="899" dirty="0">
                <a:solidFill>
                  <a:srgbClr val="FFFFFF"/>
                </a:solidFill>
                <a:latin typeface="Arial"/>
              </a:rPr>
              <a:t>Type arrangement</a:t>
            </a:r>
          </a:p>
        </p:txBody>
      </p:sp>
      <p:sp>
        <p:nvSpPr>
          <p:cNvPr id="26" name="Hvilken type arra..." descr="b9a9e071-2568-4670-8a83-e4b34934965e Hvilken type arra..."/>
          <p:cNvSpPr/>
          <p:nvPr/>
        </p:nvSpPr>
        <p:spPr>
          <a:xfrm>
            <a:off x="349679" y="972620"/>
            <a:ext cx="466715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Hvilken type arrangement deltok du på?</a:t>
            </a:r>
          </a:p>
        </p:txBody>
      </p:sp>
      <p:sp>
        <p:nvSpPr>
          <p:cNvPr id="27" name="calc.95" descr="8b1081ef-e5e5-43da-bbd9-c6acb024c431 calc.95"/>
          <p:cNvSpPr/>
          <p:nvPr/>
        </p:nvSpPr>
        <p:spPr>
          <a:xfrm>
            <a:off x="4674287" y="965484"/>
            <a:ext cx="2768891" cy="149863"/>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474</a:t>
            </a:r>
          </a:p>
        </p:txBody>
      </p:sp>
      <p:pic>
        <p:nvPicPr>
          <p:cNvPr id="28" name="viz.35" descr="175fbc62-d55c-4a60-ad55-5848146aa55b viz.35"/>
          <p:cNvPicPr>
            <a:picLocks noChangeAspect="1"/>
          </p:cNvPicPr>
          <p:nvPr/>
        </p:nvPicPr>
        <p:blipFill>
          <a:blip r:embed="rId3" cstate="print"/>
          <a:stretch>
            <a:fillRect/>
          </a:stretch>
        </p:blipFill>
        <p:spPr>
          <a:xfrm>
            <a:off x="649405" y="1118916"/>
            <a:ext cx="6494048" cy="3746566"/>
          </a:xfrm>
          <a:prstGeom prst="rect">
            <a:avLst/>
          </a:prstGeom>
        </p:spPr>
      </p:pic>
      <p:pic>
        <p:nvPicPr>
          <p:cNvPr id="29" name="1-1" descr="9fab041d-12ca-49bf-a857-4ace16244a0e 1-1"/>
          <p:cNvPicPr>
            <a:picLocks noChangeAspect="1"/>
          </p:cNvPicPr>
          <p:nvPr/>
        </p:nvPicPr>
        <p:blipFill>
          <a:blip r:embed="rId4" cstate="print"/>
          <a:stretch>
            <a:fillRect/>
          </a:stretch>
        </p:blipFill>
        <p:spPr>
          <a:xfrm>
            <a:off x="-299725" y="101990"/>
            <a:ext cx="299725" cy="5031103"/>
          </a:xfrm>
          <a:prstGeom prst="rect">
            <a:avLst/>
          </a:prstGeom>
        </p:spPr>
      </p:pic>
      <p:sp>
        <p:nvSpPr>
          <p:cNvPr id="30" name="TYPE ARRANGEMENT" descr="6b9856c6-746a-4593-a62a-311ec40fd0ad TYPE ARRANGEMENT"/>
          <p:cNvSpPr/>
          <p:nvPr/>
        </p:nvSpPr>
        <p:spPr>
          <a:xfrm rot="16200000">
            <a:off x="-2364689" y="2544022"/>
            <a:ext cx="4438789"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rPr>
              <a:t>TYPE ARRANGEMENT</a:t>
            </a:r>
          </a:p>
        </p:txBody>
      </p:sp>
      <p:sp>
        <p:nvSpPr>
          <p:cNvPr id="31" name="Type arrangement" descr="f836c0ab-acae-4b89-b51f-47e3d40384f7 Type arrangement"/>
          <p:cNvSpPr/>
          <p:nvPr/>
        </p:nvSpPr>
        <p:spPr>
          <a:xfrm>
            <a:off x="7999811" y="4640687"/>
            <a:ext cx="913448"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Type arrangement</a:t>
            </a:r>
          </a:p>
        </p:txBody>
      </p:sp>
      <p:pic>
        <p:nvPicPr>
          <p:cNvPr id="32" name="performance" descr="f42cc8bb-0ab6-4769-a05f-ec5e198f43e5 performance"/>
          <p:cNvPicPr>
            <a:picLocks noChangeAspect="1"/>
          </p:cNvPicPr>
          <p:nvPr/>
        </p:nvPicPr>
        <p:blipFill>
          <a:blip r:embed="rId5" cstate="print"/>
          <a:stretch>
            <a:fillRect/>
          </a:stretch>
        </p:blipFill>
        <p:spPr>
          <a:xfrm>
            <a:off x="8206764" y="4005555"/>
            <a:ext cx="456724" cy="456724"/>
          </a:xfrm>
          <a:prstGeom prst="rect">
            <a:avLst/>
          </a:prstGeom>
        </p:spPr>
      </p:pic>
      <p:sp>
        <p:nvSpPr>
          <p:cNvPr id="33" name="comboarray.6" descr="63eafb9f-d50d-4feb-83c7-e95a3d869cce comboarray.6"/>
          <p:cNvSpPr/>
          <p:nvPr/>
        </p:nvSpPr>
        <p:spPr>
          <a:xfrm>
            <a:off x="328270" y="465942"/>
            <a:ext cx="7122044" cy="271180"/>
          </a:xfrm>
          <a:prstGeom prst="rect">
            <a:avLst/>
          </a:prstGeom>
          <a:noFill/>
        </p:spPr>
        <p:txBody>
          <a:bodyPr lIns="0" tIns="11418" rIns="0" bIns="0" anchor="t">
            <a:noAutofit/>
          </a:bodyPr>
          <a:lstStyle/>
          <a:p>
            <a:pPr algn="l">
              <a:buNone/>
              <a:defRPr sz="800" b="0" i="0" u="none" strike="noStrike" kern="1200" baseline="0">
                <a:solidFill>
                  <a:srgbClr val="FFFFFF"/>
                </a:solidFill>
                <a:latin typeface="Arial"/>
                <a:ea typeface="+mn-ea"/>
                <a:cs typeface="+mn-cs"/>
              </a:defRPr>
            </a:pPr>
            <a:r>
              <a:rPr sz="599"/>
              <a:t>Valgt dato: fra 2022-01-01 til 2023-12-31 Historisk museum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e1c0d9d4-924e-40d8-83e1-f99ff7170b59 picture"/>
          <p:cNvPicPr>
            <a:picLocks noChangeAspect="1"/>
          </p:cNvPicPr>
          <p:nvPr/>
        </p:nvPicPr>
        <p:blipFill>
          <a:blip r:embed="rId2" cstate="print"/>
          <a:stretch>
            <a:fillRect/>
          </a:stretch>
        </p:blipFill>
        <p:spPr>
          <a:xfrm>
            <a:off x="0" y="9218"/>
            <a:ext cx="9148758" cy="5123875"/>
          </a:xfrm>
          <a:prstGeom prst="rect">
            <a:avLst/>
          </a:prstGeom>
        </p:spPr>
      </p:pic>
      <p:sp>
        <p:nvSpPr>
          <p:cNvPr id="3" name="(empty)" descr="23b85969-9ce3-4f6f-b8aa-8f55cdfe80fb (empty)"/>
          <p:cNvSpPr/>
          <p:nvPr/>
        </p:nvSpPr>
        <p:spPr>
          <a:xfrm>
            <a:off x="0" y="9218"/>
            <a:ext cx="9148758" cy="5123875"/>
          </a:xfrm>
          <a:prstGeom prst="rect">
            <a:avLst/>
          </a:prstGeom>
          <a:solidFill>
            <a:srgbClr val="000000">
              <a:alpha val="25098"/>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4" name="SamPub.Region.Combo.L" descr="57a844e3-65ad-406e-ac7f-57a6a95849ba SamPub.Region.Combo.L"/>
          <p:cNvSpPr/>
          <p:nvPr/>
        </p:nvSpPr>
        <p:spPr>
          <a:xfrm>
            <a:off x="292589"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404040"/>
                </a:solidFill>
                <a:latin typeface="Arial"/>
              </a:rPr>
              <a:t>Region (16)</a:t>
            </a:r>
          </a:p>
        </p:txBody>
      </p:sp>
      <p:sp>
        <p:nvSpPr>
          <p:cNvPr id="5" name="Sampub.Akk.Combo.L" descr="15dc425f-b9f0-4d1c-920e-79e4e5a313b0 Sampub.Akk.Combo.L"/>
          <p:cNvSpPr/>
          <p:nvPr/>
        </p:nvSpPr>
        <p:spPr>
          <a:xfrm>
            <a:off x="292589"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6" name="SamPub.velg.Combo.L" descr="7c198e1f-9b1a-4fa7-8574-5825ae370bc9 SamPub.velg.Combo.L"/>
          <p:cNvSpPr/>
          <p:nvPr/>
        </p:nvSpPr>
        <p:spPr>
          <a:xfrm>
            <a:off x="1826897" y="480215"/>
            <a:ext cx="806404"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7" name="SamPub.Venue.Combo.L" descr="d642eb7b-ade6-4797-9929-14cbc48ec320 SamPub.Venue.Combo.L"/>
          <p:cNvSpPr/>
          <p:nvPr/>
        </p:nvSpPr>
        <p:spPr>
          <a:xfrm>
            <a:off x="2768891" y="480215"/>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8" name="SamPub.Cat.Combo.R" descr="ee21230f-c38b-4fba-87b9-ebe896223d15 SamPub.Cat.Combo.R"/>
          <p:cNvSpPr/>
          <p:nvPr/>
        </p:nvSpPr>
        <p:spPr>
          <a:xfrm>
            <a:off x="4217563"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Alder</a:t>
            </a:r>
          </a:p>
        </p:txBody>
      </p:sp>
      <p:sp>
        <p:nvSpPr>
          <p:cNvPr id="9" name="SamPub.Akk.Combo.R" descr="e2951985-6e47-49c0-86ab-9220bbf11e1d SamPub.Akk.Combo.R"/>
          <p:cNvSpPr/>
          <p:nvPr/>
        </p:nvSpPr>
        <p:spPr>
          <a:xfrm>
            <a:off x="4217563"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Sammenligne</a:t>
            </a:r>
          </a:p>
        </p:txBody>
      </p:sp>
      <p:sp>
        <p:nvSpPr>
          <p:cNvPr id="10" name="SamPub.list.Combo.R" descr="b574a450-bd9d-41f5-ac42-869fcc445938 SamPub.list.Combo.R"/>
          <p:cNvSpPr/>
          <p:nvPr/>
        </p:nvSpPr>
        <p:spPr>
          <a:xfrm>
            <a:off x="5759008" y="480215"/>
            <a:ext cx="76358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(All)</a:t>
            </a:r>
          </a:p>
        </p:txBody>
      </p:sp>
      <p:sp>
        <p:nvSpPr>
          <p:cNvPr id="11" name="SamPub.Flerkultur.Combo" descr="23951fb0-a8e1-4e95-a70e-b376e3d47157 SamPub.Flerkultur.Combo"/>
          <p:cNvSpPr/>
          <p:nvPr/>
        </p:nvSpPr>
        <p:spPr>
          <a:xfrm>
            <a:off x="7996242" y="1078873"/>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Shape" descr="9c712605-0913-4efe-941a-9bec792b4022 Shape"/>
          <p:cNvSpPr/>
          <p:nvPr/>
        </p:nvSpPr>
        <p:spPr>
          <a:xfrm flipH="1" flipV="1">
            <a:off x="7792858" y="187625"/>
            <a:ext cx="7136" cy="493833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13" name="Filtersegment" descr="8cd124a0-3718-4938-85af-006298bfa592 Filtersegment"/>
          <p:cNvSpPr/>
          <p:nvPr/>
        </p:nvSpPr>
        <p:spPr>
          <a:xfrm>
            <a:off x="7750040" y="201898"/>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14" name="Shape" descr="7755a312-e49c-4555-976d-4776999500d0 Shape"/>
          <p:cNvSpPr/>
          <p:nvPr/>
        </p:nvSpPr>
        <p:spPr>
          <a:xfrm>
            <a:off x="285453" y="936939"/>
            <a:ext cx="71363" cy="71363"/>
          </a:xfrm>
          <a:prstGeom prst="ellipse">
            <a:avLst/>
          </a:prstGeom>
          <a:solidFill>
            <a:srgbClr val="2DC7FF"/>
          </a:solidFill>
          <a:ln w="19050">
            <a:solidFill>
              <a:srgbClr val="FFFFFF">
                <a:alpha val="0"/>
              </a:srgbClr>
            </a:solidFill>
            <a:prstDash val="solid"/>
          </a:ln>
        </p:spPr>
        <p:txBody>
          <a:bodyPr/>
          <a:lstStyle/>
          <a:p>
            <a:endParaRPr lang="nb-NO"/>
          </a:p>
        </p:txBody>
      </p:sp>
      <p:sp>
        <p:nvSpPr>
          <p:cNvPr id="15" name="Shape" descr="887e98c0-602d-4b72-b59e-89cf3df38e15 Shape"/>
          <p:cNvSpPr/>
          <p:nvPr/>
        </p:nvSpPr>
        <p:spPr>
          <a:xfrm flipH="1">
            <a:off x="292589" y="1058256"/>
            <a:ext cx="3639521"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6" name="Shape" descr="a87e80fb-87e8-4e19-a60b-9f99f65f01c4 Shape"/>
          <p:cNvSpPr/>
          <p:nvPr/>
        </p:nvSpPr>
        <p:spPr>
          <a:xfrm>
            <a:off x="4217563" y="936939"/>
            <a:ext cx="71363" cy="71363"/>
          </a:xfrm>
          <a:prstGeom prst="ellipse">
            <a:avLst/>
          </a:prstGeom>
          <a:solidFill>
            <a:srgbClr val="FFCC01"/>
          </a:solidFill>
          <a:ln w="19050">
            <a:solidFill>
              <a:srgbClr val="FFFFFF">
                <a:alpha val="0"/>
              </a:srgbClr>
            </a:solidFill>
            <a:prstDash val="solid"/>
          </a:ln>
        </p:spPr>
        <p:txBody>
          <a:bodyPr/>
          <a:lstStyle/>
          <a:p>
            <a:endParaRPr lang="nb-NO"/>
          </a:p>
        </p:txBody>
      </p:sp>
      <p:sp>
        <p:nvSpPr>
          <p:cNvPr id="17" name="Shape" descr="576e6725-0562-42de-b0f4-ff41369d6dde Shape"/>
          <p:cNvSpPr/>
          <p:nvPr/>
        </p:nvSpPr>
        <p:spPr>
          <a:xfrm flipH="1">
            <a:off x="4224700" y="1058256"/>
            <a:ext cx="3461113"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8" name="SØYLER INDIKERT M..." descr="635995df-c711-47a0-bc30-075d9a20b2de SØYLER INDIKERT M..."/>
          <p:cNvSpPr/>
          <p:nvPr/>
        </p:nvSpPr>
        <p:spPr>
          <a:xfrm>
            <a:off x="392497" y="929802"/>
            <a:ext cx="3668067"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BLÅGRØNNE NYANSER KONTROLLERES AV RULLEGARDINMENYENE PÅ HØYRE SIDE</a:t>
            </a:r>
          </a:p>
        </p:txBody>
      </p:sp>
      <p:sp>
        <p:nvSpPr>
          <p:cNvPr id="19" name="SØYLER INDIKERT M..." descr="5f88e548-2512-44a4-9b4b-0cceaf3538de SØYLER INDIKERT M..."/>
          <p:cNvSpPr/>
          <p:nvPr/>
        </p:nvSpPr>
        <p:spPr>
          <a:xfrm>
            <a:off x="4324608" y="929802"/>
            <a:ext cx="3375478"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GULE NYANSER KONTROLLERES AV RULLEGARDINMENYENE PÅ HØYRE SIDE</a:t>
            </a:r>
          </a:p>
        </p:txBody>
      </p:sp>
      <p:sp>
        <p:nvSpPr>
          <p:cNvPr id="20" name="SamPub.Gender.Combo" descr="d50031f9-0804-44ba-a090-d243b8ef4cc5 SamPub.Gender.Combo"/>
          <p:cNvSpPr/>
          <p:nvPr/>
        </p:nvSpPr>
        <p:spPr>
          <a:xfrm>
            <a:off x="7996242" y="128239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1" name="SamPub.Age.Combo" descr="69c7d97e-a031-4929-b008-52d75caf682a SamPub.Age.Combo"/>
          <p:cNvSpPr/>
          <p:nvPr/>
        </p:nvSpPr>
        <p:spPr>
          <a:xfrm>
            <a:off x="7996242" y="148590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2" name="SamPub.Utdanning.Combo" descr="0aa4dfd5-5f80-40bf-ac12-adece4ceb6f1 SamPub.Utdanning.Combo"/>
          <p:cNvSpPr/>
          <p:nvPr/>
        </p:nvSpPr>
        <p:spPr>
          <a:xfrm>
            <a:off x="7996242" y="168942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3" name="SamPub.Funksjon.Combo" descr="1d3b2e03-2ca7-4f13-8bd9-8ec3f34c919f SamPub.Funksjon.Combo"/>
          <p:cNvSpPr/>
          <p:nvPr/>
        </p:nvSpPr>
        <p:spPr>
          <a:xfrm>
            <a:off x="7996242" y="189294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4" name="SamPub.Flerkultur.Q3.Combo" descr="1f6ef9aa-8890-4d42-bcca-1dd9b91c3097 SamPub.Flerkultur.Q3.Combo"/>
          <p:cNvSpPr/>
          <p:nvPr/>
        </p:nvSpPr>
        <p:spPr>
          <a:xfrm>
            <a:off x="7996242" y="209645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5" name="SamPub.Minoritet.Combo" descr="44e5fbb5-87f7-4965-b4bd-04d2707230c5 SamPub.Minoritet.Combo"/>
          <p:cNvSpPr/>
          <p:nvPr/>
        </p:nvSpPr>
        <p:spPr>
          <a:xfrm>
            <a:off x="7996242" y="229997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6" name="SamPub.Region.Combo" descr="6f4c39d4-698b-4336-9754-64b9cf4d4cc9 SamPub.Region.Combo"/>
          <p:cNvSpPr/>
          <p:nvPr/>
        </p:nvSpPr>
        <p:spPr>
          <a:xfrm>
            <a:off x="7996242" y="46832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7" name="SamPub.Regio.Combo.bransje" descr="94dddbc5-3627-4f98-84a7-66eef6a0fe77 SamPub.Regio.Combo.bransje"/>
          <p:cNvSpPr/>
          <p:nvPr/>
        </p:nvSpPr>
        <p:spPr>
          <a:xfrm>
            <a:off x="7996242" y="87535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8" name="&lt; Tilbake" descr="c750bae2-a791-46f4-ba4b-0bf6f5951141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29" name="&gt;" descr="8122bf86-220c-41e9-9c7d-22bd839fb854 &gt;"/>
          <p:cNvSpPr/>
          <p:nvPr/>
        </p:nvSpPr>
        <p:spPr>
          <a:xfrm>
            <a:off x="1734125" y="473078"/>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0" name="&gt;" descr="7554d945-7ac7-47b7-89ab-07b4c7df0fd5 &gt;"/>
          <p:cNvSpPr/>
          <p:nvPr/>
        </p:nvSpPr>
        <p:spPr>
          <a:xfrm>
            <a:off x="5659099" y="476647"/>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1" name="List.box.5" descr="5348101e-76ee-4731-a906-dfd9a1f90ece List.box.5"/>
          <p:cNvSpPr/>
          <p:nvPr/>
        </p:nvSpPr>
        <p:spPr>
          <a:xfrm>
            <a:off x="8064038" y="2607338"/>
            <a:ext cx="763586" cy="249771"/>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1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32" name="SamPub.Venue.Combo.R" descr="6f7df930-d8b5-4655-870b-ccb37e691fb6 SamPub.Venue.Combo.R"/>
          <p:cNvSpPr/>
          <p:nvPr/>
        </p:nvSpPr>
        <p:spPr>
          <a:xfrm>
            <a:off x="6661752" y="483782"/>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33" name="PUBLIKUM" descr="2c67ed9a-2f97-4396-ad41-fbb64ce556c1 PUBLIKUM"/>
          <p:cNvSpPr/>
          <p:nvPr/>
        </p:nvSpPr>
        <p:spPr>
          <a:xfrm>
            <a:off x="349679"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4" name="PUBLIKUM" descr="e41d7234-48e6-47af-8946-d25d5e5c753e PUBLIKUM"/>
          <p:cNvSpPr/>
          <p:nvPr/>
        </p:nvSpPr>
        <p:spPr>
          <a:xfrm>
            <a:off x="4253244"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5" name="(empty)" descr="1762e794-1562-46a8-a96c-f3adda50c14a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36" name="Shape" descr="ab17048a-9723-490c-a402-3321bf55094a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37" name="SAMMENLIGNING" descr="dd9427df-d6f4-4bbb-8105-55cb6c0a62e0 SAMMENLIGNING"/>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SAMMENLIGNING</a:t>
            </a:r>
          </a:p>
        </p:txBody>
      </p:sp>
      <p:sp>
        <p:nvSpPr>
          <p:cNvPr id="38" name="SamPub_region21" descr="137205c5-b682-4431-a65c-795762abb0a4 SamPub_region21"/>
          <p:cNvSpPr/>
          <p:nvPr/>
        </p:nvSpPr>
        <p:spPr>
          <a:xfrm>
            <a:off x="7996242" y="671838"/>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pic>
        <p:nvPicPr>
          <p:cNvPr id="39" name="2-1" descr="30cc5d46-9057-4982-a629-d30ec777cb9a 2-1"/>
          <p:cNvPicPr>
            <a:picLocks noChangeAspect="1"/>
          </p:cNvPicPr>
          <p:nvPr/>
        </p:nvPicPr>
        <p:blipFill>
          <a:blip r:embed="rId3" cstate="print"/>
          <a:stretch>
            <a:fillRect/>
          </a:stretch>
        </p:blipFill>
        <p:spPr>
          <a:xfrm>
            <a:off x="-292589" y="9218"/>
            <a:ext cx="299725" cy="5123875"/>
          </a:xfrm>
          <a:prstGeom prst="rect">
            <a:avLst/>
          </a:prstGeom>
        </p:spPr>
      </p:pic>
      <p:pic>
        <p:nvPicPr>
          <p:cNvPr id="40" name="d2.13" descr="3e019189-6239-41e0-818e-994138a8387d d2.13"/>
          <p:cNvPicPr>
            <a:picLocks noChangeAspect="1"/>
          </p:cNvPicPr>
          <p:nvPr/>
        </p:nvPicPr>
        <p:blipFill>
          <a:blip r:embed="rId4" cstate="print"/>
          <a:stretch>
            <a:fillRect/>
          </a:stretch>
        </p:blipFill>
        <p:spPr>
          <a:xfrm>
            <a:off x="-11307" y="1846819"/>
            <a:ext cx="7671540" cy="3296978"/>
          </a:xfrm>
          <a:prstGeom prst="rect">
            <a:avLst/>
          </a:prstGeom>
        </p:spPr>
      </p:pic>
      <p:sp>
        <p:nvSpPr>
          <p:cNvPr id="41" name="Hvilken type arra..." descr="a92796c5-8c5d-4868-b6f2-e3a69685fab6 Hvilken type arra..."/>
          <p:cNvSpPr/>
          <p:nvPr/>
        </p:nvSpPr>
        <p:spPr>
          <a:xfrm>
            <a:off x="385361" y="1493571"/>
            <a:ext cx="6643911" cy="157147"/>
          </a:xfrm>
          <a:prstGeom prst="rect">
            <a:avLst/>
          </a:prstGeom>
          <a:noFill/>
        </p:spPr>
        <p:txBody>
          <a:bodyPr lIns="0" tIns="11418" rIns="0" bIns="0" anchor="t">
            <a:spAutoFit/>
          </a:bodyPr>
          <a:lstStyle/>
          <a:p>
            <a:pPr>
              <a:lnSpc>
                <a:spcPct val="114583"/>
              </a:lnSpc>
            </a:pPr>
            <a:r>
              <a:rPr sz="899" b="1" dirty="0">
                <a:solidFill>
                  <a:srgbClr val="FFFFFF"/>
                </a:solidFill>
                <a:latin typeface="Arial"/>
              </a:rPr>
              <a:t>Hvilken type arrangement deltok du på?</a:t>
            </a:r>
          </a:p>
        </p:txBody>
      </p:sp>
      <p:sp>
        <p:nvSpPr>
          <p:cNvPr id="42" name="myString.57" descr="51a168b1-2a4d-416a-8688-ca961afe2675 myString.57"/>
          <p:cNvSpPr/>
          <p:nvPr/>
        </p:nvSpPr>
        <p:spPr>
          <a:xfrm>
            <a:off x="385361" y="1093938"/>
            <a:ext cx="3825066"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Brukersted &gt; Akkumulere: Historisk museum
Data inkluderer følgende brukersted: Historisk museum</a:t>
            </a:r>
          </a:p>
        </p:txBody>
      </p:sp>
      <p:sp>
        <p:nvSpPr>
          <p:cNvPr id="43" name="myString.58" descr="94af20eb-4caf-49fe-8134-d28bac0591b8 myString.58"/>
          <p:cNvSpPr/>
          <p:nvPr/>
        </p:nvSpPr>
        <p:spPr>
          <a:xfrm>
            <a:off x="4324608" y="1093938"/>
            <a:ext cx="3561022"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Alder &gt; Sammenligne: 9 Alder valgt
Data inkluderer følgende brukersted: Historisk museum</a:t>
            </a:r>
          </a:p>
        </p:txBody>
      </p:sp>
      <p:sp>
        <p:nvSpPr>
          <p:cNvPr id="44" name="Arrangement" descr="aefd71c4-e6b0-44ba-ad1e-24716f3194af Arrangement"/>
          <p:cNvSpPr/>
          <p:nvPr/>
        </p:nvSpPr>
        <p:spPr>
          <a:xfrm>
            <a:off x="7785721" y="4633551"/>
            <a:ext cx="1341627"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Arrangement</a:t>
            </a:r>
          </a:p>
        </p:txBody>
      </p:sp>
      <p:sp>
        <p:nvSpPr>
          <p:cNvPr id="45" name="TYPE ARRANGEMENT" descr="0460576a-468e-4c9f-b575-3600b0855acc TYPE ARRANGEMENT"/>
          <p:cNvSpPr/>
          <p:nvPr/>
        </p:nvSpPr>
        <p:spPr>
          <a:xfrm rot="16200000">
            <a:off x="-1263805" y="1356443"/>
            <a:ext cx="2262212" cy="157147"/>
          </a:xfrm>
          <a:prstGeom prst="rect">
            <a:avLst/>
          </a:prstGeom>
          <a:noFill/>
        </p:spPr>
        <p:txBody>
          <a:bodyPr lIns="0" tIns="11418" rIns="0" bIns="0" anchor="t">
            <a:spAutoFit/>
          </a:bodyPr>
          <a:lstStyle/>
          <a:p>
            <a:pPr algn="ctr">
              <a:lnSpc>
                <a:spcPct val="114583"/>
              </a:lnSpc>
            </a:pPr>
            <a:r>
              <a:rPr sz="899" b="1" dirty="0">
                <a:solidFill>
                  <a:srgbClr val="FFFFFF"/>
                </a:solidFill>
                <a:latin typeface="Arial"/>
              </a:rPr>
              <a:t>TYPE ARRANGEMENT</a:t>
            </a:r>
          </a:p>
        </p:txBody>
      </p:sp>
      <p:sp>
        <p:nvSpPr>
          <p:cNvPr id="46" name="NPS ANBEFALING" descr="fa5b344f-1606-4624-9366-59a702335624 NPS ANBEFALING"/>
          <p:cNvSpPr/>
          <p:nvPr/>
        </p:nvSpPr>
        <p:spPr>
          <a:xfrm rot="16200000">
            <a:off x="-1216260" y="3634661"/>
            <a:ext cx="2290758"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NPS ANBEFALING</a:t>
            </a:r>
          </a:p>
        </p:txBody>
      </p:sp>
      <p:pic>
        <p:nvPicPr>
          <p:cNvPr id="47" name="performance" descr="276a8067-d6ed-4b14-8083-1f09b7113916 performance"/>
          <p:cNvPicPr>
            <a:picLocks noChangeAspect="1"/>
          </p:cNvPicPr>
          <p:nvPr/>
        </p:nvPicPr>
        <p:blipFill>
          <a:blip r:embed="rId5" cstate="print"/>
          <a:stretch>
            <a:fillRect/>
          </a:stretch>
        </p:blipFill>
        <p:spPr>
          <a:xfrm>
            <a:off x="8206764" y="4005555"/>
            <a:ext cx="456724" cy="456724"/>
          </a:xfrm>
          <a:prstGeom prst="rect">
            <a:avLst/>
          </a:prstGeom>
        </p:spPr>
      </p:pic>
      <p:sp>
        <p:nvSpPr>
          <p:cNvPr id="48" name="Combo.box.13" descr="e96d9a98-2f90-4aac-830d-19fc25bc1e94 Combo.box.13"/>
          <p:cNvSpPr/>
          <p:nvPr/>
        </p:nvSpPr>
        <p:spPr>
          <a:xfrm>
            <a:off x="4217563" y="1500708"/>
            <a:ext cx="1391582" cy="156999"/>
          </a:xfrm>
          <a:prstGeom prst="rect">
            <a:avLst/>
          </a:prstGeom>
          <a:solidFill>
            <a:srgbClr val="FFFFFF"/>
          </a:solidFill>
          <a:ln w="28575">
            <a:solidFill>
              <a:srgbClr val="FFFFFF"/>
            </a:solidFill>
            <a:prstDash val="solid"/>
            <a:round/>
          </a:ln>
        </p:spPr>
        <p:txBody>
          <a:bodyPr lIns="32113" tIns="32113" rIns="32113" bIns="32113">
            <a:normAutofit fontScale="55000" lnSpcReduction="20000"/>
          </a:bodyPr>
          <a:lstStyle/>
          <a:p>
            <a:pPr marL="21408">
              <a:lnSpc>
                <a:spcPct val="101562"/>
              </a:lnSpc>
            </a:pPr>
            <a:r>
              <a:rPr sz="599" dirty="0">
                <a:solidFill>
                  <a:srgbClr val="404040"/>
                </a:solidFill>
                <a:latin typeface="Arial"/>
              </a:rPr>
              <a:t>Utstilling, Lyttet til informasjon via bærbar enhet (mobil eller audioguide), Omvisning, Gratisarrangement and Andre arrangement</a:t>
            </a:r>
          </a:p>
        </p:txBody>
      </p:sp>
      <p:sp>
        <p:nvSpPr>
          <p:cNvPr id="49" name="Velg minst to arr..." descr="be94db30-b635-48bd-b5cb-0b96fc623998 Velg minst to arr..."/>
          <p:cNvSpPr/>
          <p:nvPr/>
        </p:nvSpPr>
        <p:spPr>
          <a:xfrm>
            <a:off x="3082889" y="1539957"/>
            <a:ext cx="1077584" cy="96425"/>
          </a:xfrm>
          <a:prstGeom prst="rect">
            <a:avLst/>
          </a:prstGeom>
          <a:noFill/>
        </p:spPr>
        <p:txBody>
          <a:bodyPr lIns="0" tIns="11418" rIns="0" bIns="0" anchor="t">
            <a:spAutoFit/>
          </a:bodyPr>
          <a:lstStyle/>
          <a:p>
            <a:pPr algn="r">
              <a:lnSpc>
                <a:spcPct val="114583"/>
              </a:lnSpc>
            </a:pPr>
            <a:r>
              <a:rPr sz="524" dirty="0">
                <a:solidFill>
                  <a:srgbClr val="FFFFFF"/>
                </a:solidFill>
                <a:latin typeface="Arial"/>
              </a:rPr>
              <a:t>Velg minst to arrangementer</a:t>
            </a:r>
          </a:p>
        </p:txBody>
      </p:sp>
      <p:sp>
        <p:nvSpPr>
          <p:cNvPr id="50" name="calc.76" descr="cbd37c85-ad4a-4b9d-9133-24a91a7d58eb calc.76"/>
          <p:cNvSpPr/>
          <p:nvPr/>
        </p:nvSpPr>
        <p:spPr>
          <a:xfrm>
            <a:off x="385361" y="1714797"/>
            <a:ext cx="7036408" cy="171272"/>
          </a:xfrm>
          <a:prstGeom prst="rect">
            <a:avLst/>
          </a:prstGeom>
          <a:noFill/>
        </p:spPr>
        <p:txBody>
          <a:bodyPr lIns="0" tIns="11418" rIns="0" bIns="0" anchor="t">
            <a:noAutofit/>
          </a:bodyPr>
          <a:lstStyle/>
          <a:p>
            <a:pPr algn="l">
              <a:buNone/>
              <a:defRPr sz="700" b="0" i="0" u="none" strike="noStrike" kern="1200" baseline="0">
                <a:solidFill>
                  <a:srgbClr val="FFFFFF"/>
                </a:solidFill>
                <a:latin typeface="Arial"/>
                <a:ea typeface="+mn-ea"/>
                <a:cs typeface="+mn-cs"/>
              </a:defRPr>
            </a:pPr>
            <a:r>
              <a:rPr sz="524"/>
              <a:t>Valgt dato fra 2022-01-01 til 2023-12-31 Ikke valgt filter</a:t>
            </a:r>
          </a:p>
        </p:txBody>
      </p:sp>
      <p:sp>
        <p:nvSpPr>
          <p:cNvPr id="52" name="Ellipse 51">
            <a:extLst>
              <a:ext uri="{FF2B5EF4-FFF2-40B4-BE49-F238E27FC236}">
                <a16:creationId xmlns:a16="http://schemas.microsoft.com/office/drawing/2014/main" id="{0F6DC7CB-3224-12C9-5D52-221C871E1ED5}"/>
              </a:ext>
            </a:extLst>
          </p:cNvPr>
          <p:cNvSpPr/>
          <p:nvPr/>
        </p:nvSpPr>
        <p:spPr>
          <a:xfrm>
            <a:off x="4160472" y="3430138"/>
            <a:ext cx="361485" cy="5754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Ellipse 54">
            <a:extLst>
              <a:ext uri="{FF2B5EF4-FFF2-40B4-BE49-F238E27FC236}">
                <a16:creationId xmlns:a16="http://schemas.microsoft.com/office/drawing/2014/main" id="{759137C0-7453-AEF6-30F4-B52AB91982FC}"/>
              </a:ext>
            </a:extLst>
          </p:cNvPr>
          <p:cNvSpPr/>
          <p:nvPr/>
        </p:nvSpPr>
        <p:spPr>
          <a:xfrm>
            <a:off x="5616280" y="4659718"/>
            <a:ext cx="1905397" cy="3899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Ellipse 55">
            <a:extLst>
              <a:ext uri="{FF2B5EF4-FFF2-40B4-BE49-F238E27FC236}">
                <a16:creationId xmlns:a16="http://schemas.microsoft.com/office/drawing/2014/main" id="{D7C6E717-6187-35ED-6464-B497A08761C0}"/>
              </a:ext>
            </a:extLst>
          </p:cNvPr>
          <p:cNvSpPr/>
          <p:nvPr/>
        </p:nvSpPr>
        <p:spPr>
          <a:xfrm>
            <a:off x="1491489" y="3345444"/>
            <a:ext cx="105299" cy="189325"/>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Ellipse 56">
            <a:extLst>
              <a:ext uri="{FF2B5EF4-FFF2-40B4-BE49-F238E27FC236}">
                <a16:creationId xmlns:a16="http://schemas.microsoft.com/office/drawing/2014/main" id="{0C942A24-E259-2607-5AF1-6B8FFCACAA0A}"/>
              </a:ext>
            </a:extLst>
          </p:cNvPr>
          <p:cNvSpPr/>
          <p:nvPr/>
        </p:nvSpPr>
        <p:spPr>
          <a:xfrm>
            <a:off x="7083188" y="4766396"/>
            <a:ext cx="260081" cy="90387"/>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n>
                <a:solidFill>
                  <a:srgbClr val="92D050"/>
                </a:solidFill>
              </a:ln>
              <a:noFill/>
            </a:endParaRPr>
          </a:p>
        </p:txBody>
      </p:sp>
      <p:sp>
        <p:nvSpPr>
          <p:cNvPr id="58" name="Ellipse 57">
            <a:extLst>
              <a:ext uri="{FF2B5EF4-FFF2-40B4-BE49-F238E27FC236}">
                <a16:creationId xmlns:a16="http://schemas.microsoft.com/office/drawing/2014/main" id="{055DA81C-AD76-8053-AB24-ACBB5D74894E}"/>
              </a:ext>
            </a:extLst>
          </p:cNvPr>
          <p:cNvSpPr/>
          <p:nvPr/>
        </p:nvSpPr>
        <p:spPr>
          <a:xfrm>
            <a:off x="242634" y="1475201"/>
            <a:ext cx="2462029" cy="227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Ellipse 58">
            <a:extLst>
              <a:ext uri="{FF2B5EF4-FFF2-40B4-BE49-F238E27FC236}">
                <a16:creationId xmlns:a16="http://schemas.microsoft.com/office/drawing/2014/main" id="{977A6518-0756-2EDA-7000-D76D119B8D2B}"/>
              </a:ext>
            </a:extLst>
          </p:cNvPr>
          <p:cNvSpPr/>
          <p:nvPr/>
        </p:nvSpPr>
        <p:spPr>
          <a:xfrm>
            <a:off x="3703748" y="4153469"/>
            <a:ext cx="585178" cy="19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e1c0d9d4-924e-40d8-83e1-f99ff7170b59 picture"/>
          <p:cNvPicPr>
            <a:picLocks noChangeAspect="1"/>
          </p:cNvPicPr>
          <p:nvPr/>
        </p:nvPicPr>
        <p:blipFill>
          <a:blip r:embed="rId2" cstate="print"/>
          <a:stretch>
            <a:fillRect/>
          </a:stretch>
        </p:blipFill>
        <p:spPr>
          <a:xfrm>
            <a:off x="0" y="9218"/>
            <a:ext cx="9148758" cy="5123875"/>
          </a:xfrm>
          <a:prstGeom prst="rect">
            <a:avLst/>
          </a:prstGeom>
        </p:spPr>
      </p:pic>
      <p:sp>
        <p:nvSpPr>
          <p:cNvPr id="3" name="(empty)" descr="23b85969-9ce3-4f6f-b8aa-8f55cdfe80fb (empty)"/>
          <p:cNvSpPr/>
          <p:nvPr/>
        </p:nvSpPr>
        <p:spPr>
          <a:xfrm>
            <a:off x="513815" y="1089205"/>
            <a:ext cx="9148758" cy="5123875"/>
          </a:xfrm>
          <a:prstGeom prst="rect">
            <a:avLst/>
          </a:prstGeom>
          <a:solidFill>
            <a:srgbClr val="000000">
              <a:alpha val="25098"/>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4" name="SamPub.Region.Combo.L" descr="57a844e3-65ad-406e-ac7f-57a6a95849ba SamPub.Region.Combo.L"/>
          <p:cNvSpPr/>
          <p:nvPr/>
        </p:nvSpPr>
        <p:spPr>
          <a:xfrm>
            <a:off x="292589"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404040"/>
                </a:solidFill>
                <a:latin typeface="Arial"/>
              </a:rPr>
              <a:t>Kjønn</a:t>
            </a:r>
          </a:p>
        </p:txBody>
      </p:sp>
      <p:sp>
        <p:nvSpPr>
          <p:cNvPr id="5" name="Sampub.Akk.Combo.L" descr="15dc425f-b9f0-4d1c-920e-79e4e5a313b0 Sampub.Akk.Combo.L"/>
          <p:cNvSpPr/>
          <p:nvPr/>
        </p:nvSpPr>
        <p:spPr>
          <a:xfrm>
            <a:off x="292589"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Sammenligne</a:t>
            </a:r>
          </a:p>
        </p:txBody>
      </p:sp>
      <p:sp>
        <p:nvSpPr>
          <p:cNvPr id="6" name="SamPub.velg.Combo.L" descr="7c198e1f-9b1a-4fa7-8574-5825ae370bc9 SamPub.velg.Combo.L"/>
          <p:cNvSpPr/>
          <p:nvPr/>
        </p:nvSpPr>
        <p:spPr>
          <a:xfrm>
            <a:off x="1826897" y="480215"/>
            <a:ext cx="806404"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Mann and Kvinne</a:t>
            </a:r>
          </a:p>
        </p:txBody>
      </p:sp>
      <p:sp>
        <p:nvSpPr>
          <p:cNvPr id="7" name="SamPub.Venue.Combo.L" descr="d642eb7b-ade6-4797-9929-14cbc48ec320 SamPub.Venue.Combo.L"/>
          <p:cNvSpPr/>
          <p:nvPr/>
        </p:nvSpPr>
        <p:spPr>
          <a:xfrm>
            <a:off x="2768891" y="480215"/>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8" name="SamPub.Cat.Combo.R" descr="ee21230f-c38b-4fba-87b9-ebe896223d15 SamPub.Cat.Combo.R"/>
          <p:cNvSpPr/>
          <p:nvPr/>
        </p:nvSpPr>
        <p:spPr>
          <a:xfrm>
            <a:off x="4217563"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Funksjonsnedsettelser</a:t>
            </a:r>
          </a:p>
        </p:txBody>
      </p:sp>
      <p:sp>
        <p:nvSpPr>
          <p:cNvPr id="9" name="SamPub.Akk.Combo.R" descr="e2951985-6e47-49c0-86ab-9220bbf11e1d SamPub.Akk.Combo.R"/>
          <p:cNvSpPr/>
          <p:nvPr/>
        </p:nvSpPr>
        <p:spPr>
          <a:xfrm>
            <a:off x="4217563"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Sammenligne</a:t>
            </a:r>
          </a:p>
        </p:txBody>
      </p:sp>
      <p:sp>
        <p:nvSpPr>
          <p:cNvPr id="10" name="SamPub.list.Combo.R" descr="b574a450-bd9d-41f5-ac42-869fcc445938 SamPub.list.Combo.R"/>
          <p:cNvSpPr/>
          <p:nvPr/>
        </p:nvSpPr>
        <p:spPr>
          <a:xfrm>
            <a:off x="5759008" y="480215"/>
            <a:ext cx="76358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(All)</a:t>
            </a:r>
          </a:p>
        </p:txBody>
      </p:sp>
      <p:sp>
        <p:nvSpPr>
          <p:cNvPr id="11" name="SamPub.Flerkultur.Combo" descr="23951fb0-a8e1-4e95-a70e-b376e3d47157 SamPub.Flerkultur.Combo"/>
          <p:cNvSpPr/>
          <p:nvPr/>
        </p:nvSpPr>
        <p:spPr>
          <a:xfrm>
            <a:off x="7996242" y="1078873"/>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Shape" descr="9c712605-0913-4efe-941a-9bec792b4022 Shape"/>
          <p:cNvSpPr/>
          <p:nvPr/>
        </p:nvSpPr>
        <p:spPr>
          <a:xfrm flipH="1" flipV="1">
            <a:off x="7792858" y="187625"/>
            <a:ext cx="7136" cy="493833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13" name="Filtersegment" descr="8cd124a0-3718-4938-85af-006298bfa592 Filtersegment"/>
          <p:cNvSpPr/>
          <p:nvPr/>
        </p:nvSpPr>
        <p:spPr>
          <a:xfrm>
            <a:off x="7750040" y="201898"/>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14" name="Shape" descr="7755a312-e49c-4555-976d-4776999500d0 Shape"/>
          <p:cNvSpPr/>
          <p:nvPr/>
        </p:nvSpPr>
        <p:spPr>
          <a:xfrm>
            <a:off x="285453" y="936939"/>
            <a:ext cx="71363" cy="71363"/>
          </a:xfrm>
          <a:prstGeom prst="ellipse">
            <a:avLst/>
          </a:prstGeom>
          <a:solidFill>
            <a:srgbClr val="2DC7FF"/>
          </a:solidFill>
          <a:ln w="19050">
            <a:solidFill>
              <a:srgbClr val="FFFFFF">
                <a:alpha val="0"/>
              </a:srgbClr>
            </a:solidFill>
            <a:prstDash val="solid"/>
          </a:ln>
        </p:spPr>
        <p:txBody>
          <a:bodyPr/>
          <a:lstStyle/>
          <a:p>
            <a:endParaRPr lang="nb-NO"/>
          </a:p>
        </p:txBody>
      </p:sp>
      <p:sp>
        <p:nvSpPr>
          <p:cNvPr id="15" name="Shape" descr="887e98c0-602d-4b72-b59e-89cf3df38e15 Shape"/>
          <p:cNvSpPr/>
          <p:nvPr/>
        </p:nvSpPr>
        <p:spPr>
          <a:xfrm flipH="1">
            <a:off x="292589" y="1058256"/>
            <a:ext cx="3639521"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6" name="Shape" descr="a87e80fb-87e8-4e19-a60b-9f99f65f01c4 Shape"/>
          <p:cNvSpPr/>
          <p:nvPr/>
        </p:nvSpPr>
        <p:spPr>
          <a:xfrm>
            <a:off x="4217563" y="936939"/>
            <a:ext cx="71363" cy="71363"/>
          </a:xfrm>
          <a:prstGeom prst="ellipse">
            <a:avLst/>
          </a:prstGeom>
          <a:solidFill>
            <a:srgbClr val="FFCC01"/>
          </a:solidFill>
          <a:ln w="19050">
            <a:solidFill>
              <a:srgbClr val="FFFFFF">
                <a:alpha val="0"/>
              </a:srgbClr>
            </a:solidFill>
            <a:prstDash val="solid"/>
          </a:ln>
        </p:spPr>
        <p:txBody>
          <a:bodyPr/>
          <a:lstStyle/>
          <a:p>
            <a:endParaRPr lang="nb-NO"/>
          </a:p>
        </p:txBody>
      </p:sp>
      <p:sp>
        <p:nvSpPr>
          <p:cNvPr id="17" name="Shape" descr="576e6725-0562-42de-b0f4-ff41369d6dde Shape"/>
          <p:cNvSpPr/>
          <p:nvPr/>
        </p:nvSpPr>
        <p:spPr>
          <a:xfrm flipH="1">
            <a:off x="4224700" y="1058256"/>
            <a:ext cx="3461113"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8" name="SØYLER INDIKERT M..." descr="635995df-c711-47a0-bc30-075d9a20b2de SØYLER INDIKERT M..."/>
          <p:cNvSpPr/>
          <p:nvPr/>
        </p:nvSpPr>
        <p:spPr>
          <a:xfrm>
            <a:off x="392497" y="929802"/>
            <a:ext cx="3668067"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BLÅGRØNNE NYANSER KONTROLLERES AV RULLEGARDINMENYENE PÅ HØYRE SIDE</a:t>
            </a:r>
          </a:p>
        </p:txBody>
      </p:sp>
      <p:sp>
        <p:nvSpPr>
          <p:cNvPr id="19" name="SØYLER INDIKERT M..." descr="5f88e548-2512-44a4-9b4b-0cceaf3538de SØYLER INDIKERT M..."/>
          <p:cNvSpPr/>
          <p:nvPr/>
        </p:nvSpPr>
        <p:spPr>
          <a:xfrm>
            <a:off x="4324608" y="929802"/>
            <a:ext cx="3375478"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GULE NYANSER KONTROLLERES AV RULLEGARDINMENYENE PÅ HØYRE SIDE</a:t>
            </a:r>
          </a:p>
        </p:txBody>
      </p:sp>
      <p:sp>
        <p:nvSpPr>
          <p:cNvPr id="20" name="SamPub.Gender.Combo" descr="d50031f9-0804-44ba-a090-d243b8ef4cc5 SamPub.Gender.Combo"/>
          <p:cNvSpPr/>
          <p:nvPr/>
        </p:nvSpPr>
        <p:spPr>
          <a:xfrm>
            <a:off x="7996242" y="128239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1" name="SamPub.Age.Combo" descr="69c7d97e-a031-4929-b008-52d75caf682a SamPub.Age.Combo"/>
          <p:cNvSpPr/>
          <p:nvPr/>
        </p:nvSpPr>
        <p:spPr>
          <a:xfrm>
            <a:off x="7996242" y="148590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2" name="SamPub.Utdanning.Combo" descr="0aa4dfd5-5f80-40bf-ac12-adece4ceb6f1 SamPub.Utdanning.Combo"/>
          <p:cNvSpPr/>
          <p:nvPr/>
        </p:nvSpPr>
        <p:spPr>
          <a:xfrm>
            <a:off x="7996242" y="168942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3" name="SamPub.Funksjon.Combo" descr="1d3b2e03-2ca7-4f13-8bd9-8ec3f34c919f SamPub.Funksjon.Combo"/>
          <p:cNvSpPr/>
          <p:nvPr/>
        </p:nvSpPr>
        <p:spPr>
          <a:xfrm>
            <a:off x="7996242" y="189294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4" name="SamPub.Flerkultur.Q3.Combo" descr="1f6ef9aa-8890-4d42-bcca-1dd9b91c3097 SamPub.Flerkultur.Q3.Combo"/>
          <p:cNvSpPr/>
          <p:nvPr/>
        </p:nvSpPr>
        <p:spPr>
          <a:xfrm>
            <a:off x="7996242" y="209645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5" name="SamPub.Minoritet.Combo" descr="44e5fbb5-87f7-4965-b4bd-04d2707230c5 SamPub.Minoritet.Combo"/>
          <p:cNvSpPr/>
          <p:nvPr/>
        </p:nvSpPr>
        <p:spPr>
          <a:xfrm>
            <a:off x="7996242" y="229997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6" name="SamPub.Region.Combo" descr="6f4c39d4-698b-4336-9754-64b9cf4d4cc9 SamPub.Region.Combo"/>
          <p:cNvSpPr/>
          <p:nvPr/>
        </p:nvSpPr>
        <p:spPr>
          <a:xfrm>
            <a:off x="7996242" y="46832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7" name="SamPub.Regio.Combo.bransje" descr="94dddbc5-3627-4f98-84a7-66eef6a0fe77 SamPub.Regio.Combo.bransje"/>
          <p:cNvSpPr/>
          <p:nvPr/>
        </p:nvSpPr>
        <p:spPr>
          <a:xfrm>
            <a:off x="7996242" y="87535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8" name="&lt; Tilbake" descr="c750bae2-a791-46f4-ba4b-0bf6f5951141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29" name="&gt;" descr="8122bf86-220c-41e9-9c7d-22bd839fb854 &gt;"/>
          <p:cNvSpPr/>
          <p:nvPr/>
        </p:nvSpPr>
        <p:spPr>
          <a:xfrm>
            <a:off x="1734125" y="473078"/>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0" name="&gt;" descr="7554d945-7ac7-47b7-89ab-07b4c7df0fd5 &gt;"/>
          <p:cNvSpPr/>
          <p:nvPr/>
        </p:nvSpPr>
        <p:spPr>
          <a:xfrm>
            <a:off x="5659099" y="476647"/>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1" name="List.box.5" descr="5348101e-76ee-4731-a906-dfd9a1f90ece List.box.5"/>
          <p:cNvSpPr/>
          <p:nvPr/>
        </p:nvSpPr>
        <p:spPr>
          <a:xfrm>
            <a:off x="8064038" y="2607338"/>
            <a:ext cx="763586" cy="249771"/>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1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32" name="SamPub.Venue.Combo.R" descr="6f7df930-d8b5-4655-870b-ccb37e691fb6 SamPub.Venue.Combo.R"/>
          <p:cNvSpPr/>
          <p:nvPr/>
        </p:nvSpPr>
        <p:spPr>
          <a:xfrm>
            <a:off x="6661752" y="483782"/>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33" name="PUBLIKUM" descr="2c67ed9a-2f97-4396-ad41-fbb64ce556c1 PUBLIKUM"/>
          <p:cNvSpPr/>
          <p:nvPr/>
        </p:nvSpPr>
        <p:spPr>
          <a:xfrm>
            <a:off x="349679"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4" name="PUBLIKUM" descr="e41d7234-48e6-47af-8946-d25d5e5c753e PUBLIKUM"/>
          <p:cNvSpPr/>
          <p:nvPr/>
        </p:nvSpPr>
        <p:spPr>
          <a:xfrm>
            <a:off x="4253244"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5" name="(empty)" descr="1762e794-1562-46a8-a96c-f3adda50c14a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36" name="Shape" descr="ab17048a-9723-490c-a402-3321bf55094a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37" name="SAMMENLIGNING" descr="dd9427df-d6f4-4bbb-8105-55cb6c0a62e0 SAMMENLIGNING"/>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SAMMENLIGNING</a:t>
            </a:r>
          </a:p>
        </p:txBody>
      </p:sp>
      <p:sp>
        <p:nvSpPr>
          <p:cNvPr id="38" name="SamPub_region21" descr="137205c5-b682-4431-a65c-795762abb0a4 SamPub_region21"/>
          <p:cNvSpPr/>
          <p:nvPr/>
        </p:nvSpPr>
        <p:spPr>
          <a:xfrm>
            <a:off x="7996242" y="671838"/>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pic>
        <p:nvPicPr>
          <p:cNvPr id="39" name="2-1" descr="30cc5d46-9057-4982-a629-d30ec777cb9a 2-1"/>
          <p:cNvPicPr>
            <a:picLocks noChangeAspect="1"/>
          </p:cNvPicPr>
          <p:nvPr/>
        </p:nvPicPr>
        <p:blipFill>
          <a:blip r:embed="rId3" cstate="print"/>
          <a:stretch>
            <a:fillRect/>
          </a:stretch>
        </p:blipFill>
        <p:spPr>
          <a:xfrm>
            <a:off x="-292589" y="9218"/>
            <a:ext cx="299725" cy="5123875"/>
          </a:xfrm>
          <a:prstGeom prst="rect">
            <a:avLst/>
          </a:prstGeom>
        </p:spPr>
      </p:pic>
      <p:pic>
        <p:nvPicPr>
          <p:cNvPr id="40" name="d2.13" descr="3e019189-6239-41e0-818e-994138a8387d d2.13"/>
          <p:cNvPicPr>
            <a:picLocks noChangeAspect="1"/>
          </p:cNvPicPr>
          <p:nvPr/>
        </p:nvPicPr>
        <p:blipFill>
          <a:blip r:embed="rId4" cstate="print"/>
          <a:stretch>
            <a:fillRect/>
          </a:stretch>
        </p:blipFill>
        <p:spPr>
          <a:xfrm>
            <a:off x="0" y="1846819"/>
            <a:ext cx="7671540" cy="3296978"/>
          </a:xfrm>
          <a:prstGeom prst="rect">
            <a:avLst/>
          </a:prstGeom>
        </p:spPr>
      </p:pic>
      <p:sp>
        <p:nvSpPr>
          <p:cNvPr id="41" name="Hvilken type arra..." descr="a92796c5-8c5d-4868-b6f2-e3a69685fab6 Hvilken type arra..."/>
          <p:cNvSpPr/>
          <p:nvPr/>
        </p:nvSpPr>
        <p:spPr>
          <a:xfrm>
            <a:off x="385361" y="1493571"/>
            <a:ext cx="6643911" cy="157147"/>
          </a:xfrm>
          <a:prstGeom prst="rect">
            <a:avLst/>
          </a:prstGeom>
          <a:noFill/>
        </p:spPr>
        <p:txBody>
          <a:bodyPr lIns="0" tIns="11418" rIns="0" bIns="0" anchor="t">
            <a:spAutoFit/>
          </a:bodyPr>
          <a:lstStyle/>
          <a:p>
            <a:pPr>
              <a:lnSpc>
                <a:spcPct val="114583"/>
              </a:lnSpc>
            </a:pPr>
            <a:r>
              <a:rPr sz="899" b="1" dirty="0">
                <a:solidFill>
                  <a:srgbClr val="FFFFFF"/>
                </a:solidFill>
                <a:latin typeface="Arial"/>
              </a:rPr>
              <a:t>Hvilken type arrangement deltok du på?</a:t>
            </a:r>
          </a:p>
        </p:txBody>
      </p:sp>
      <p:sp>
        <p:nvSpPr>
          <p:cNvPr id="42" name="myString.57" descr="51a168b1-2a4d-416a-8688-ca961afe2675 myString.57"/>
          <p:cNvSpPr/>
          <p:nvPr/>
        </p:nvSpPr>
        <p:spPr>
          <a:xfrm>
            <a:off x="385361" y="1093938"/>
            <a:ext cx="3825066"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Kjønn &gt; Sammenligne: Mann, Kvinne, Historisk museum
Data inkluderer følgende brukersted: Historisk museum</a:t>
            </a:r>
          </a:p>
        </p:txBody>
      </p:sp>
      <p:sp>
        <p:nvSpPr>
          <p:cNvPr id="43" name="myString.58" descr="94af20eb-4caf-49fe-8134-d28bac0591b8 myString.58"/>
          <p:cNvSpPr/>
          <p:nvPr/>
        </p:nvSpPr>
        <p:spPr>
          <a:xfrm>
            <a:off x="4324608" y="1093938"/>
            <a:ext cx="3561022"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Funksjonsnedsettelser &gt; Sammenligne: Ja, Nei, Historisk museum
Data inkluderer følgende brukersted: Historisk museum</a:t>
            </a:r>
          </a:p>
        </p:txBody>
      </p:sp>
      <p:sp>
        <p:nvSpPr>
          <p:cNvPr id="44" name="Arrangement" descr="aefd71c4-e6b0-44ba-ad1e-24716f3194af Arrangement"/>
          <p:cNvSpPr/>
          <p:nvPr/>
        </p:nvSpPr>
        <p:spPr>
          <a:xfrm>
            <a:off x="7785721" y="4633551"/>
            <a:ext cx="1341627"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Arrangement</a:t>
            </a:r>
          </a:p>
        </p:txBody>
      </p:sp>
      <p:sp>
        <p:nvSpPr>
          <p:cNvPr id="45" name="TYPE ARRANGEMENT" descr="0460576a-468e-4c9f-b575-3600b0855acc TYPE ARRANGEMENT"/>
          <p:cNvSpPr/>
          <p:nvPr/>
        </p:nvSpPr>
        <p:spPr>
          <a:xfrm rot="16200000">
            <a:off x="-1263805" y="1356443"/>
            <a:ext cx="2262212" cy="157147"/>
          </a:xfrm>
          <a:prstGeom prst="rect">
            <a:avLst/>
          </a:prstGeom>
          <a:noFill/>
        </p:spPr>
        <p:txBody>
          <a:bodyPr lIns="0" tIns="11418" rIns="0" bIns="0" anchor="t">
            <a:spAutoFit/>
          </a:bodyPr>
          <a:lstStyle/>
          <a:p>
            <a:pPr algn="ctr">
              <a:lnSpc>
                <a:spcPct val="114583"/>
              </a:lnSpc>
            </a:pPr>
            <a:r>
              <a:rPr sz="899" b="1" dirty="0">
                <a:solidFill>
                  <a:srgbClr val="FFFFFF"/>
                </a:solidFill>
                <a:latin typeface="Arial"/>
              </a:rPr>
              <a:t>TYPE ARRANGEMENT</a:t>
            </a:r>
          </a:p>
        </p:txBody>
      </p:sp>
      <p:sp>
        <p:nvSpPr>
          <p:cNvPr id="46" name="NPS ANBEFALING" descr="fa5b344f-1606-4624-9366-59a702335624 NPS ANBEFALING"/>
          <p:cNvSpPr/>
          <p:nvPr/>
        </p:nvSpPr>
        <p:spPr>
          <a:xfrm rot="16200000">
            <a:off x="-1216260" y="3634661"/>
            <a:ext cx="2290758"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NPS ANBEFALING</a:t>
            </a:r>
          </a:p>
        </p:txBody>
      </p:sp>
      <p:pic>
        <p:nvPicPr>
          <p:cNvPr id="47" name="performance" descr="276a8067-d6ed-4b14-8083-1f09b7113916 performance"/>
          <p:cNvPicPr>
            <a:picLocks noChangeAspect="1"/>
          </p:cNvPicPr>
          <p:nvPr/>
        </p:nvPicPr>
        <p:blipFill>
          <a:blip r:embed="rId5" cstate="print"/>
          <a:stretch>
            <a:fillRect/>
          </a:stretch>
        </p:blipFill>
        <p:spPr>
          <a:xfrm>
            <a:off x="8206764" y="4005555"/>
            <a:ext cx="456724" cy="456724"/>
          </a:xfrm>
          <a:prstGeom prst="rect">
            <a:avLst/>
          </a:prstGeom>
        </p:spPr>
      </p:pic>
      <p:sp>
        <p:nvSpPr>
          <p:cNvPr id="48" name="Combo.box.13" descr="e96d9a98-2f90-4aac-830d-19fc25bc1e94 Combo.box.13"/>
          <p:cNvSpPr/>
          <p:nvPr/>
        </p:nvSpPr>
        <p:spPr>
          <a:xfrm>
            <a:off x="4217563" y="1500708"/>
            <a:ext cx="1391582" cy="156999"/>
          </a:xfrm>
          <a:prstGeom prst="rect">
            <a:avLst/>
          </a:prstGeom>
          <a:solidFill>
            <a:srgbClr val="FFFFFF"/>
          </a:solidFill>
          <a:ln w="28575">
            <a:solidFill>
              <a:srgbClr val="FFFFFF"/>
            </a:solidFill>
            <a:prstDash val="solid"/>
            <a:round/>
          </a:ln>
        </p:spPr>
        <p:txBody>
          <a:bodyPr lIns="32113" tIns="32113" rIns="32113" bIns="32113">
            <a:normAutofit fontScale="55000" lnSpcReduction="20000"/>
          </a:bodyPr>
          <a:lstStyle/>
          <a:p>
            <a:pPr marL="21408">
              <a:lnSpc>
                <a:spcPct val="101562"/>
              </a:lnSpc>
            </a:pPr>
            <a:r>
              <a:rPr sz="599" dirty="0">
                <a:solidFill>
                  <a:srgbClr val="404040"/>
                </a:solidFill>
                <a:latin typeface="Arial"/>
              </a:rPr>
              <a:t>Utstilling, Lyttet til informasjon via bærbar enhet (mobil eller audioguide), Omvisning, Gratisarrangement and Andre arrangement</a:t>
            </a:r>
          </a:p>
        </p:txBody>
      </p:sp>
      <p:sp>
        <p:nvSpPr>
          <p:cNvPr id="49" name="Velg minst to arr..." descr="be94db30-b635-48bd-b5cb-0b96fc623998 Velg minst to arr..."/>
          <p:cNvSpPr/>
          <p:nvPr/>
        </p:nvSpPr>
        <p:spPr>
          <a:xfrm>
            <a:off x="3082889" y="1539957"/>
            <a:ext cx="1077584" cy="96425"/>
          </a:xfrm>
          <a:prstGeom prst="rect">
            <a:avLst/>
          </a:prstGeom>
          <a:noFill/>
        </p:spPr>
        <p:txBody>
          <a:bodyPr lIns="0" tIns="11418" rIns="0" bIns="0" anchor="t">
            <a:spAutoFit/>
          </a:bodyPr>
          <a:lstStyle/>
          <a:p>
            <a:pPr algn="r">
              <a:lnSpc>
                <a:spcPct val="114583"/>
              </a:lnSpc>
            </a:pPr>
            <a:r>
              <a:rPr sz="524" dirty="0">
                <a:solidFill>
                  <a:srgbClr val="FFFFFF"/>
                </a:solidFill>
                <a:latin typeface="Arial"/>
              </a:rPr>
              <a:t>Velg minst to arrangementer</a:t>
            </a:r>
          </a:p>
        </p:txBody>
      </p:sp>
      <p:sp>
        <p:nvSpPr>
          <p:cNvPr id="50" name="calc.76" descr="cbd37c85-ad4a-4b9d-9133-24a91a7d58eb calc.76"/>
          <p:cNvSpPr/>
          <p:nvPr/>
        </p:nvSpPr>
        <p:spPr>
          <a:xfrm>
            <a:off x="385361" y="1714797"/>
            <a:ext cx="7036408" cy="171272"/>
          </a:xfrm>
          <a:prstGeom prst="rect">
            <a:avLst/>
          </a:prstGeom>
          <a:noFill/>
        </p:spPr>
        <p:txBody>
          <a:bodyPr lIns="0" tIns="11418" rIns="0" bIns="0" anchor="t">
            <a:noAutofit/>
          </a:bodyPr>
          <a:lstStyle/>
          <a:p>
            <a:pPr algn="l">
              <a:buNone/>
              <a:defRPr sz="700" b="0" i="0" u="none" strike="noStrike" kern="1200" baseline="0">
                <a:solidFill>
                  <a:srgbClr val="FFFFFF"/>
                </a:solidFill>
                <a:latin typeface="Arial"/>
                <a:ea typeface="+mn-ea"/>
                <a:cs typeface="+mn-cs"/>
              </a:defRPr>
            </a:pPr>
            <a:r>
              <a:rPr sz="524"/>
              <a:t>Valgt dato fra 2022-01-01 til 2023-12-31 Ikke valgt filter</a:t>
            </a:r>
          </a:p>
        </p:txBody>
      </p:sp>
      <p:sp>
        <p:nvSpPr>
          <p:cNvPr id="51" name="Ellipse 50">
            <a:extLst>
              <a:ext uri="{FF2B5EF4-FFF2-40B4-BE49-F238E27FC236}">
                <a16:creationId xmlns:a16="http://schemas.microsoft.com/office/drawing/2014/main" id="{417FF2E4-96FD-FD74-31B1-9E1685CEF075}"/>
              </a:ext>
            </a:extLst>
          </p:cNvPr>
          <p:cNvSpPr/>
          <p:nvPr/>
        </p:nvSpPr>
        <p:spPr>
          <a:xfrm>
            <a:off x="3125338" y="4695423"/>
            <a:ext cx="1528550" cy="28660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Ellipse 51">
            <a:extLst>
              <a:ext uri="{FF2B5EF4-FFF2-40B4-BE49-F238E27FC236}">
                <a16:creationId xmlns:a16="http://schemas.microsoft.com/office/drawing/2014/main" id="{6D7A899F-DF9A-143A-F35D-B9168381776C}"/>
              </a:ext>
            </a:extLst>
          </p:cNvPr>
          <p:cNvSpPr/>
          <p:nvPr/>
        </p:nvSpPr>
        <p:spPr>
          <a:xfrm>
            <a:off x="4085566" y="255420"/>
            <a:ext cx="1056174" cy="456724"/>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n>
                <a:solidFill>
                  <a:srgbClr val="92D050"/>
                </a:solidFill>
              </a:ln>
              <a:noFill/>
            </a:endParaRPr>
          </a:p>
        </p:txBody>
      </p:sp>
      <p:sp>
        <p:nvSpPr>
          <p:cNvPr id="54" name="Ellipse 53">
            <a:extLst>
              <a:ext uri="{FF2B5EF4-FFF2-40B4-BE49-F238E27FC236}">
                <a16:creationId xmlns:a16="http://schemas.microsoft.com/office/drawing/2014/main" id="{21F8FAA1-51A0-A8E2-7E1D-6FE680B66A92}"/>
              </a:ext>
            </a:extLst>
          </p:cNvPr>
          <p:cNvSpPr/>
          <p:nvPr/>
        </p:nvSpPr>
        <p:spPr>
          <a:xfrm>
            <a:off x="664191" y="2321719"/>
            <a:ext cx="506165" cy="1712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Ellipse 54">
            <a:extLst>
              <a:ext uri="{FF2B5EF4-FFF2-40B4-BE49-F238E27FC236}">
                <a16:creationId xmlns:a16="http://schemas.microsoft.com/office/drawing/2014/main" id="{53A5E52A-FFFC-8B02-63AD-113A0036C70E}"/>
              </a:ext>
            </a:extLst>
          </p:cNvPr>
          <p:cNvSpPr/>
          <p:nvPr/>
        </p:nvSpPr>
        <p:spPr>
          <a:xfrm>
            <a:off x="307153" y="4721447"/>
            <a:ext cx="2249528" cy="3418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Ellipse 55">
            <a:extLst>
              <a:ext uri="{FF2B5EF4-FFF2-40B4-BE49-F238E27FC236}">
                <a16:creationId xmlns:a16="http://schemas.microsoft.com/office/drawing/2014/main" id="{8DB382AD-BCC8-9C54-6DB3-CD1C0C6957F2}"/>
              </a:ext>
            </a:extLst>
          </p:cNvPr>
          <p:cNvSpPr/>
          <p:nvPr/>
        </p:nvSpPr>
        <p:spPr>
          <a:xfrm>
            <a:off x="1783307" y="323217"/>
            <a:ext cx="1984668" cy="443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Ellipse 56">
            <a:extLst>
              <a:ext uri="{FF2B5EF4-FFF2-40B4-BE49-F238E27FC236}">
                <a16:creationId xmlns:a16="http://schemas.microsoft.com/office/drawing/2014/main" id="{8CB7F096-3073-B7F0-570F-54F0CFF6A4D8}"/>
              </a:ext>
            </a:extLst>
          </p:cNvPr>
          <p:cNvSpPr/>
          <p:nvPr/>
        </p:nvSpPr>
        <p:spPr>
          <a:xfrm>
            <a:off x="1168528" y="2311015"/>
            <a:ext cx="423711" cy="233985"/>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4CCCDE-5F9D-77C1-BB8B-B2C54FEEBFA1}"/>
              </a:ext>
            </a:extLst>
          </p:cNvPr>
          <p:cNvSpPr>
            <a:spLocks noGrp="1"/>
          </p:cNvSpPr>
          <p:nvPr>
            <p:ph type="title"/>
          </p:nvPr>
        </p:nvSpPr>
        <p:spPr/>
        <p:txBody>
          <a:bodyPr/>
          <a:lstStyle/>
          <a:p>
            <a:r>
              <a:rPr lang="nb-NO" dirty="0"/>
              <a:t>Positivt funn: svært mange førstegangsbesøkende: </a:t>
            </a:r>
          </a:p>
        </p:txBody>
      </p:sp>
      <p:sp>
        <p:nvSpPr>
          <p:cNvPr id="3" name="Plassholder for innhold 2">
            <a:extLst>
              <a:ext uri="{FF2B5EF4-FFF2-40B4-BE49-F238E27FC236}">
                <a16:creationId xmlns:a16="http://schemas.microsoft.com/office/drawing/2014/main" id="{BDA2E616-B04E-9ABF-0B02-0083FFD5C483}"/>
              </a:ext>
            </a:extLst>
          </p:cNvPr>
          <p:cNvSpPr>
            <a:spLocks noGrp="1"/>
          </p:cNvSpPr>
          <p:nvPr>
            <p:ph idx="1"/>
          </p:nvPr>
        </p:nvSpPr>
        <p:spPr>
          <a:xfrm>
            <a:off x="344725" y="1034144"/>
            <a:ext cx="8454552" cy="3287486"/>
          </a:xfrm>
          <a:ln>
            <a:solidFill>
              <a:srgbClr val="FF0000"/>
            </a:solidFill>
          </a:ln>
        </p:spPr>
        <p:txBody>
          <a:bodyPr>
            <a:normAutofit/>
          </a:bodyPr>
          <a:lstStyle/>
          <a:p>
            <a:pPr marL="0" indent="0">
              <a:buNone/>
            </a:pPr>
            <a:endParaRPr lang="nb-NO" dirty="0"/>
          </a:p>
          <a:p>
            <a:r>
              <a:rPr lang="nb-NO" b="1" i="1" dirty="0"/>
              <a:t>Høy andel førstegangsbesøkende: 59%. Responsen fra besøkende (427) , viser at Historisk museum lykkes svært godt med å rekruttere nye publikummere. </a:t>
            </a:r>
          </a:p>
          <a:p>
            <a:pPr lvl="0"/>
            <a:r>
              <a:rPr lang="nb-NO" b="1" i="1" dirty="0"/>
              <a:t>Høy andel kommer for å oppleve bygget og omgivelsene. Hypotesen er at dette skyldes høy andel førstegangsbesøkende, som også ønsker å se bygget ute / inne.</a:t>
            </a:r>
          </a:p>
          <a:p>
            <a:pPr lvl="0"/>
            <a:r>
              <a:rPr lang="nb-NO" b="1" i="1" dirty="0"/>
              <a:t>Hvordan fordeler de besøkende seg på type arrangement?</a:t>
            </a:r>
          </a:p>
          <a:p>
            <a:pPr>
              <a:buFont typeface="Wingdings" panose="05000000000000000000" pitchFamily="2" charset="2"/>
              <a:buChar char="Ø"/>
            </a:pPr>
            <a:r>
              <a:rPr lang="nb-NO" b="1" i="1" dirty="0">
                <a:solidFill>
                  <a:srgbClr val="FF0000"/>
                </a:solidFill>
              </a:rPr>
              <a:t>Analysen viser at viktige demografiske variabler som alder, kjønn, og flerkultur, stort sett er jevnt fordelt på arrangement. </a:t>
            </a:r>
            <a:r>
              <a:rPr lang="nb-NO" b="1" i="1" dirty="0"/>
              <a:t>Det ikke er signifikante forskjeller, med et lite unntak: de over 60 velger omvisning i større grad, og i litt mindre grad utstilling. </a:t>
            </a:r>
          </a:p>
          <a:p>
            <a:pPr lvl="0"/>
            <a:endParaRPr lang="nb-NO" b="1" i="1" dirty="0"/>
          </a:p>
        </p:txBody>
      </p:sp>
      <p:sp>
        <p:nvSpPr>
          <p:cNvPr id="4" name="Plassholder for lysbildenummer 3">
            <a:extLst>
              <a:ext uri="{FF2B5EF4-FFF2-40B4-BE49-F238E27FC236}">
                <a16:creationId xmlns:a16="http://schemas.microsoft.com/office/drawing/2014/main" id="{38FC255C-EFD3-1EE2-0971-1F8E1622B0B2}"/>
              </a:ext>
            </a:extLst>
          </p:cNvPr>
          <p:cNvSpPr>
            <a:spLocks noGrp="1"/>
          </p:cNvSpPr>
          <p:nvPr>
            <p:ph type="sldNum" sz="quarter" idx="12"/>
          </p:nvPr>
        </p:nvSpPr>
        <p:spPr/>
        <p:txBody>
          <a:bodyPr/>
          <a:lstStyle/>
          <a:p>
            <a:fld id="{C83DB580-0514-4D1A-BBFA-A50D0028E127}" type="slidenum">
              <a:rPr lang="nb-NO" smtClean="0"/>
              <a:t>34</a:t>
            </a:fld>
            <a:endParaRPr lang="nb-NO"/>
          </a:p>
        </p:txBody>
      </p:sp>
    </p:spTree>
    <p:extLst>
      <p:ext uri="{BB962C8B-B14F-4D97-AF65-F5344CB8AC3E}">
        <p14:creationId xmlns:p14="http://schemas.microsoft.com/office/powerpoint/2010/main" val="3267864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F026FD-C37F-C787-809B-4AF8C56D87DD}"/>
              </a:ext>
            </a:extLst>
          </p:cNvPr>
          <p:cNvSpPr>
            <a:spLocks noGrp="1"/>
          </p:cNvSpPr>
          <p:nvPr>
            <p:ph type="ctrTitle"/>
          </p:nvPr>
        </p:nvSpPr>
        <p:spPr>
          <a:xfrm>
            <a:off x="344724" y="3341710"/>
            <a:ext cx="6478212" cy="942604"/>
          </a:xfrm>
        </p:spPr>
        <p:txBody>
          <a:bodyPr>
            <a:normAutofit fontScale="90000"/>
          </a:bodyPr>
          <a:lstStyle/>
          <a:p>
            <a:r>
              <a:rPr lang="nb-NO" dirty="0"/>
              <a:t>(4) Er de besøkende fornøyd med opplevelsen, og vil de anbefale HM? Analyse og signifikanstest av funn. </a:t>
            </a:r>
            <a:endParaRPr lang="nb-NO" dirty="0">
              <a:highlight>
                <a:srgbClr val="FFFF00"/>
              </a:highlight>
            </a:endParaRPr>
          </a:p>
        </p:txBody>
      </p:sp>
      <p:sp>
        <p:nvSpPr>
          <p:cNvPr id="3" name="Plassholder for tekst 2">
            <a:extLst>
              <a:ext uri="{FF2B5EF4-FFF2-40B4-BE49-F238E27FC236}">
                <a16:creationId xmlns:a16="http://schemas.microsoft.com/office/drawing/2014/main" id="{FFC81086-2441-3EA3-BDB7-7A78F27740C7}"/>
              </a:ext>
            </a:extLst>
          </p:cNvPr>
          <p:cNvSpPr>
            <a:spLocks noGrp="1"/>
          </p:cNvSpPr>
          <p:nvPr>
            <p:ph type="body" sz="quarter" idx="11"/>
          </p:nvPr>
        </p:nvSpPr>
        <p:spPr/>
        <p:txBody>
          <a:bodyPr/>
          <a:lstStyle/>
          <a:p>
            <a:endParaRPr lang="nb-NO" dirty="0"/>
          </a:p>
        </p:txBody>
      </p:sp>
    </p:spTree>
    <p:extLst>
      <p:ext uri="{BB962C8B-B14F-4D97-AF65-F5344CB8AC3E}">
        <p14:creationId xmlns:p14="http://schemas.microsoft.com/office/powerpoint/2010/main" val="194020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37959ae7-bd4f-4952-91bc-9d19670e2818 picture"/>
          <p:cNvPicPr>
            <a:picLocks noChangeAspect="1"/>
          </p:cNvPicPr>
          <p:nvPr/>
        </p:nvPicPr>
        <p:blipFill>
          <a:blip r:embed="rId2" cstate="print"/>
          <a:stretch>
            <a:fillRect/>
          </a:stretch>
        </p:blipFill>
        <p:spPr>
          <a:xfrm>
            <a:off x="0" y="9218"/>
            <a:ext cx="9148758" cy="5123875"/>
          </a:xfrm>
          <a:prstGeom prst="rect">
            <a:avLst/>
          </a:prstGeom>
        </p:spPr>
      </p:pic>
      <p:sp>
        <p:nvSpPr>
          <p:cNvPr id="3" name="combo_publikum_Alder" descr="a6ea9479-3015-44be-a6ce-008dcfd3cf62 combo_publikum_Alder"/>
          <p:cNvSpPr/>
          <p:nvPr/>
        </p:nvSpPr>
        <p:spPr>
          <a:xfrm>
            <a:off x="7996242" y="48021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4" name="Shape" descr="8b0ff44e-df8c-4aab-8409-cf1961cdb218 Shape"/>
          <p:cNvSpPr/>
          <p:nvPr/>
        </p:nvSpPr>
        <p:spPr>
          <a:xfrm flipH="1" flipV="1">
            <a:off x="7792858" y="187625"/>
            <a:ext cx="7136" cy="520951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5" name="Filtersegment" descr="f90918b1-9598-41d8-997c-393dd1e254e3 Filtersegment"/>
          <p:cNvSpPr/>
          <p:nvPr/>
        </p:nvSpPr>
        <p:spPr>
          <a:xfrm>
            <a:off x="7785721" y="166216"/>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6" name="combo_publikum_Gender" descr="3d8ffd12-18a1-4a80-a9c1-a07806670082 combo_publikum_Gender"/>
          <p:cNvSpPr/>
          <p:nvPr/>
        </p:nvSpPr>
        <p:spPr>
          <a:xfrm>
            <a:off x="7996242" y="68579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7" name="combo_publikum_Region" descr="37f29585-1511-4c96-8282-b0eb190788fc combo_publikum_Region"/>
          <p:cNvSpPr/>
          <p:nvPr/>
        </p:nvSpPr>
        <p:spPr>
          <a:xfrm>
            <a:off x="7996242" y="89136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_publikum_Q11" descr="fc590df3-09aa-4db6-a900-42b9ef9fd45a combo_publikum_Q11"/>
          <p:cNvSpPr/>
          <p:nvPr/>
        </p:nvSpPr>
        <p:spPr>
          <a:xfrm>
            <a:off x="7996242" y="130251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9" name="combo_publikum_inntekt" descr="596534a4-8cc5-4b32-9699-a1d83e75552e combo_publikum_inntekt"/>
          <p:cNvSpPr/>
          <p:nvPr/>
        </p:nvSpPr>
        <p:spPr>
          <a:xfrm>
            <a:off x="7996242" y="150809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0" name="combo_publikum_Q15" descr="18a8c83a-b3e8-44cb-9224-e4365f072162 combo_publikum_Q15"/>
          <p:cNvSpPr/>
          <p:nvPr/>
        </p:nvSpPr>
        <p:spPr>
          <a:xfrm>
            <a:off x="7996242" y="171367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1" name="combo_publikum_Q7real" descr="3924c3ab-a9f6-4f16-b01c-3de341911d1e combo_publikum_Q7real"/>
          <p:cNvSpPr/>
          <p:nvPr/>
        </p:nvSpPr>
        <p:spPr>
          <a:xfrm>
            <a:off x="7996242" y="191924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combo_publikum_Q9real" descr="91917dca-184f-4123-a4ac-3bd4a74ba205 combo_publikum_Q9real"/>
          <p:cNvSpPr/>
          <p:nvPr/>
        </p:nvSpPr>
        <p:spPr>
          <a:xfrm>
            <a:off x="7996242" y="2124822"/>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3" name="combo_publikum_gloregion" descr="38946bc2-606c-4c5a-859a-400a2dd5e162 combo_publikum_gloregion"/>
          <p:cNvSpPr/>
          <p:nvPr/>
        </p:nvSpPr>
        <p:spPr>
          <a:xfrm>
            <a:off x="7996242" y="233039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4" name="combo_publikum_minoritet" descr="98a97a7d-c665-46fe-9dc5-531f79db63b6 combo_publikum_minoritet"/>
          <p:cNvSpPr/>
          <p:nvPr/>
        </p:nvSpPr>
        <p:spPr>
          <a:xfrm>
            <a:off x="7996242" y="253597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combo_publikum_Q17_Q18" descr="2f240133-a23f-4cb8-b9e6-622e06c11f2a combo_publikum_Q17_Q18"/>
          <p:cNvSpPr/>
          <p:nvPr/>
        </p:nvSpPr>
        <p:spPr>
          <a:xfrm>
            <a:off x="7996242" y="274155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6" name="combo_publikum_Q17b" descr="7ba7847d-297b-4c49-95da-6b94d500600b combo_publikum_Q17b"/>
          <p:cNvSpPr/>
          <p:nvPr/>
        </p:nvSpPr>
        <p:spPr>
          <a:xfrm>
            <a:off x="7996242" y="294712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7" name="&lt; Tilbake" descr="3650538e-fcfc-4a83-b4bc-6a16524d44ea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18" name="List.box" descr="61e65386-52ea-4a96-ae7a-ac797e6d579f List.box"/>
          <p:cNvSpPr/>
          <p:nvPr/>
        </p:nvSpPr>
        <p:spPr>
          <a:xfrm>
            <a:off x="8064038" y="3372864"/>
            <a:ext cx="763586" cy="235498"/>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2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19" name="(empty)" descr="d9bb8de6-e431-40d2-8daf-bb9fec455275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0" name="Shape" descr="39dace80-627f-4572-8a95-41ab6d424bd0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21" name="PUBLIKUM" descr="78e3ddf7-6884-4156-a15c-921da7162e61 PUBLIKUM"/>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PUBLIKUM</a:t>
            </a:r>
          </a:p>
        </p:txBody>
      </p:sp>
      <p:sp>
        <p:nvSpPr>
          <p:cNvPr id="22" name="combo_publikum_region21" descr="f927598a-7c79-4472-96c0-d71e4882fdfc combo_publikum_region21"/>
          <p:cNvSpPr/>
          <p:nvPr/>
        </p:nvSpPr>
        <p:spPr>
          <a:xfrm>
            <a:off x="7996242" y="1096942"/>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sp>
        <p:nvSpPr>
          <p:cNvPr id="23" name="(empty)" descr="3e41d60f-97de-46ef-b478-1a00dee923ec (empty)"/>
          <p:cNvSpPr/>
          <p:nvPr/>
        </p:nvSpPr>
        <p:spPr>
          <a:xfrm>
            <a:off x="214090" y="216171"/>
            <a:ext cx="7357542" cy="428179"/>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4" name="(empty)" descr="057cb340-eb1d-482b-95ea-ddfd579192a1 (empty)"/>
          <p:cNvSpPr/>
          <p:nvPr/>
        </p:nvSpPr>
        <p:spPr>
          <a:xfrm>
            <a:off x="214090" y="851303"/>
            <a:ext cx="7357542" cy="4046291"/>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5" name="Netto anbefalings..." descr="7e4d70aa-ae1f-4837-b2f3-922b1194c9b3 Netto anbefalings..."/>
          <p:cNvSpPr/>
          <p:nvPr/>
        </p:nvSpPr>
        <p:spPr>
          <a:xfrm>
            <a:off x="328271" y="280398"/>
            <a:ext cx="1855442" cy="145617"/>
          </a:xfrm>
          <a:prstGeom prst="rect">
            <a:avLst/>
          </a:prstGeom>
          <a:solidFill>
            <a:srgbClr val="FFFFFF">
              <a:alpha val="0"/>
            </a:srgbClr>
          </a:solidFill>
        </p:spPr>
        <p:txBody>
          <a:bodyPr lIns="0" tIns="0" rIns="0" bIns="0" anchor="t">
            <a:spAutoFit/>
          </a:bodyPr>
          <a:lstStyle/>
          <a:p>
            <a:pPr>
              <a:lnSpc>
                <a:spcPct val="114583"/>
              </a:lnSpc>
            </a:pPr>
            <a:r>
              <a:rPr sz="899" dirty="0">
                <a:solidFill>
                  <a:srgbClr val="FFFFFF"/>
                </a:solidFill>
                <a:latin typeface="Arial"/>
              </a:rPr>
              <a:t>Netto anbefalingsscore</a:t>
            </a:r>
          </a:p>
        </p:txBody>
      </p:sp>
      <p:sp>
        <p:nvSpPr>
          <p:cNvPr id="26" name="calc.97" descr="383c9766-4421-4fa1-ab7b-0f3eb3b71312 calc.97"/>
          <p:cNvSpPr/>
          <p:nvPr/>
        </p:nvSpPr>
        <p:spPr>
          <a:xfrm>
            <a:off x="5494964" y="965484"/>
            <a:ext cx="1948214" cy="185544"/>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474</a:t>
            </a:r>
          </a:p>
        </p:txBody>
      </p:sp>
      <p:sp>
        <p:nvSpPr>
          <p:cNvPr id="27" name="calc.185" descr="7c6c22e4-8cd6-43ee-848b-1e0753aa9bc9 calc.185"/>
          <p:cNvSpPr/>
          <p:nvPr/>
        </p:nvSpPr>
        <p:spPr>
          <a:xfrm>
            <a:off x="342543" y="965485"/>
            <a:ext cx="5580599" cy="392497"/>
          </a:xfrm>
          <a:prstGeom prst="rect">
            <a:avLst/>
          </a:prstGeom>
          <a:solidFill>
            <a:srgbClr val="FFFFFF">
              <a:alpha val="0"/>
            </a:srgbClr>
          </a:solidFill>
        </p:spPr>
        <p:txBody>
          <a:bodyPr lIns="0" tIns="0" rIns="0" bIns="0" anchor="t">
            <a:noAutofit/>
          </a:bodyPr>
          <a:lstStyle/>
          <a:p>
            <a:pPr algn="l">
              <a:buNone/>
              <a:defRPr sz="1000" b="0" i="0" u="none" strike="noStrike" kern="1200" baseline="0">
                <a:solidFill>
                  <a:srgbClr val="FFFFFF"/>
                </a:solidFill>
                <a:latin typeface="Arial"/>
                <a:ea typeface="+mn-ea"/>
                <a:cs typeface="+mn-cs"/>
              </a:defRPr>
            </a:pPr>
            <a:r>
              <a:rPr sz="749"/>
              <a:t>Basert på din opplevelse hos oss - hvor sannsynlig er det at du vil anbefale andre å besøke Historisk museum ?</a:t>
            </a:r>
          </a:p>
        </p:txBody>
      </p:sp>
      <p:pic>
        <p:nvPicPr>
          <p:cNvPr id="28" name="viz.67" descr="1e75a4fb-9035-41af-8fa9-d3877fdf2da8 viz.67"/>
          <p:cNvPicPr>
            <a:picLocks noChangeAspect="1"/>
          </p:cNvPicPr>
          <p:nvPr/>
        </p:nvPicPr>
        <p:blipFill>
          <a:blip r:embed="rId3" cstate="print"/>
          <a:stretch>
            <a:fillRect/>
          </a:stretch>
        </p:blipFill>
        <p:spPr>
          <a:xfrm>
            <a:off x="499542" y="1861092"/>
            <a:ext cx="6793773" cy="2033850"/>
          </a:xfrm>
          <a:prstGeom prst="rect">
            <a:avLst/>
          </a:prstGeom>
        </p:spPr>
      </p:pic>
      <p:pic>
        <p:nvPicPr>
          <p:cNvPr id="29" name="1-1" descr="bd403346-0bc9-4aa4-ab95-884e2d1b3948 1-1"/>
          <p:cNvPicPr>
            <a:picLocks noChangeAspect="1"/>
          </p:cNvPicPr>
          <p:nvPr/>
        </p:nvPicPr>
        <p:blipFill>
          <a:blip r:embed="rId4" cstate="print"/>
          <a:stretch>
            <a:fillRect/>
          </a:stretch>
        </p:blipFill>
        <p:spPr>
          <a:xfrm>
            <a:off x="-299725" y="101990"/>
            <a:ext cx="299725" cy="5031103"/>
          </a:xfrm>
          <a:prstGeom prst="rect">
            <a:avLst/>
          </a:prstGeom>
        </p:spPr>
      </p:pic>
      <p:sp>
        <p:nvSpPr>
          <p:cNvPr id="30" name="NETTO ANBEFALINGS..." descr="6fc031ac-a4ff-46a5-9a8a-6c8ae75b2ba7 NETTO ANBEFALINGS..."/>
          <p:cNvSpPr/>
          <p:nvPr/>
        </p:nvSpPr>
        <p:spPr>
          <a:xfrm rot="16200000">
            <a:off x="-2349939" y="2529321"/>
            <a:ext cx="4424516"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rPr>
              <a:t>NETTO ANBEFALINGSSCORE</a:t>
            </a:r>
          </a:p>
        </p:txBody>
      </p:sp>
      <p:sp>
        <p:nvSpPr>
          <p:cNvPr id="34" name="Ellipse 33">
            <a:extLst>
              <a:ext uri="{FF2B5EF4-FFF2-40B4-BE49-F238E27FC236}">
                <a16:creationId xmlns:a16="http://schemas.microsoft.com/office/drawing/2014/main" id="{2FF8EEA6-3D17-0488-DC95-8F626CD1FA42}"/>
              </a:ext>
            </a:extLst>
          </p:cNvPr>
          <p:cNvSpPr/>
          <p:nvPr/>
        </p:nvSpPr>
        <p:spPr>
          <a:xfrm>
            <a:off x="1034766" y="2685837"/>
            <a:ext cx="3068883" cy="1409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Netto anbefalings..." descr="702250ad-e959-4544-97d7-0755d54b05a1 Netto anbefalings..."/>
          <p:cNvSpPr/>
          <p:nvPr/>
        </p:nvSpPr>
        <p:spPr>
          <a:xfrm>
            <a:off x="8003379" y="4640687"/>
            <a:ext cx="913448" cy="2654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Netto anbefalingsscore</a:t>
            </a:r>
          </a:p>
        </p:txBody>
      </p:sp>
      <p:pic>
        <p:nvPicPr>
          <p:cNvPr id="32" name="NPS" descr="eb92c88a-8718-4d00-9a4d-4d5053fe4efe NPS"/>
          <p:cNvPicPr>
            <a:picLocks noChangeAspect="1"/>
          </p:cNvPicPr>
          <p:nvPr/>
        </p:nvPicPr>
        <p:blipFill>
          <a:blip r:embed="rId5" cstate="print"/>
          <a:stretch>
            <a:fillRect/>
          </a:stretch>
        </p:blipFill>
        <p:spPr>
          <a:xfrm>
            <a:off x="8206764" y="4005555"/>
            <a:ext cx="456724" cy="456724"/>
          </a:xfrm>
          <a:prstGeom prst="rect">
            <a:avLst/>
          </a:prstGeom>
        </p:spPr>
      </p:pic>
      <p:sp>
        <p:nvSpPr>
          <p:cNvPr id="33" name="comboarray.7" descr="74d285d6-c211-4ca8-ab87-189c90d8b964 comboarray.7"/>
          <p:cNvSpPr/>
          <p:nvPr/>
        </p:nvSpPr>
        <p:spPr>
          <a:xfrm>
            <a:off x="328270" y="465942"/>
            <a:ext cx="7122044" cy="271180"/>
          </a:xfrm>
          <a:prstGeom prst="rect">
            <a:avLst/>
          </a:prstGeom>
          <a:noFill/>
        </p:spPr>
        <p:txBody>
          <a:bodyPr lIns="0" tIns="11418" rIns="0" bIns="0" anchor="t">
            <a:noAutofit/>
          </a:bodyPr>
          <a:lstStyle/>
          <a:p>
            <a:pPr algn="l">
              <a:buNone/>
              <a:defRPr sz="800" b="0" i="0" u="none" strike="noStrike" kern="1200" baseline="0">
                <a:solidFill>
                  <a:srgbClr val="FFFFFF"/>
                </a:solidFill>
                <a:latin typeface="Arial"/>
                <a:ea typeface="+mn-ea"/>
                <a:cs typeface="+mn-cs"/>
              </a:defRPr>
            </a:pPr>
            <a:r>
              <a:rPr sz="599"/>
              <a:t>Valgt dato fra 2022-01-01 til 2023-12-31 Historisk museum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e1c0d9d4-924e-40d8-83e1-f99ff7170b59 picture"/>
          <p:cNvPicPr>
            <a:picLocks noChangeAspect="1"/>
          </p:cNvPicPr>
          <p:nvPr/>
        </p:nvPicPr>
        <p:blipFill>
          <a:blip r:embed="rId2" cstate="print"/>
          <a:stretch>
            <a:fillRect/>
          </a:stretch>
        </p:blipFill>
        <p:spPr>
          <a:xfrm>
            <a:off x="0" y="9218"/>
            <a:ext cx="9148758" cy="5123875"/>
          </a:xfrm>
          <a:prstGeom prst="rect">
            <a:avLst/>
          </a:prstGeom>
        </p:spPr>
      </p:pic>
      <p:sp>
        <p:nvSpPr>
          <p:cNvPr id="3" name="(empty)" descr="23b85969-9ce3-4f6f-b8aa-8f55cdfe80fb (empty)"/>
          <p:cNvSpPr/>
          <p:nvPr/>
        </p:nvSpPr>
        <p:spPr>
          <a:xfrm>
            <a:off x="0" y="9218"/>
            <a:ext cx="9148758" cy="5123875"/>
          </a:xfrm>
          <a:prstGeom prst="rect">
            <a:avLst/>
          </a:prstGeom>
          <a:solidFill>
            <a:srgbClr val="000000">
              <a:alpha val="25098"/>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4" name="SamPub.Region.Combo.L" descr="57a844e3-65ad-406e-ac7f-57a6a95849ba SamPub.Region.Combo.L"/>
          <p:cNvSpPr/>
          <p:nvPr/>
        </p:nvSpPr>
        <p:spPr>
          <a:xfrm>
            <a:off x="292589"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404040"/>
                </a:solidFill>
                <a:latin typeface="Arial"/>
              </a:rPr>
              <a:t>Velg</a:t>
            </a:r>
          </a:p>
        </p:txBody>
      </p:sp>
      <p:sp>
        <p:nvSpPr>
          <p:cNvPr id="5" name="Sampub.Akk.Combo.L" descr="15dc425f-b9f0-4d1c-920e-79e4e5a313b0 Sampub.Akk.Combo.L"/>
          <p:cNvSpPr/>
          <p:nvPr/>
        </p:nvSpPr>
        <p:spPr>
          <a:xfrm>
            <a:off x="292589"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6" name="SamPub.velg.Combo.L" descr="7c198e1f-9b1a-4fa7-8574-5825ae370bc9 SamPub.velg.Combo.L"/>
          <p:cNvSpPr/>
          <p:nvPr/>
        </p:nvSpPr>
        <p:spPr>
          <a:xfrm>
            <a:off x="1826897" y="480215"/>
            <a:ext cx="806404"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7" name="SamPub.Venue.Combo.L" descr="d642eb7b-ade6-4797-9929-14cbc48ec320 SamPub.Venue.Combo.L"/>
          <p:cNvSpPr/>
          <p:nvPr/>
        </p:nvSpPr>
        <p:spPr>
          <a:xfrm>
            <a:off x="2768891" y="480215"/>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8" name="SamPub.Cat.Combo.R" descr="ee21230f-c38b-4fba-87b9-ebe896223d15 SamPub.Cat.Combo.R"/>
          <p:cNvSpPr/>
          <p:nvPr/>
        </p:nvSpPr>
        <p:spPr>
          <a:xfrm>
            <a:off x="4217563"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Bransje</a:t>
            </a:r>
          </a:p>
        </p:txBody>
      </p:sp>
      <p:sp>
        <p:nvSpPr>
          <p:cNvPr id="9" name="SamPub.Akk.Combo.R" descr="e2951985-6e47-49c0-86ab-9220bbf11e1d SamPub.Akk.Combo.R"/>
          <p:cNvSpPr/>
          <p:nvPr/>
        </p:nvSpPr>
        <p:spPr>
          <a:xfrm>
            <a:off x="4217563"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10" name="SamPub.list.Combo.R" descr="b574a450-bd9d-41f5-ac42-869fcc445938 SamPub.list.Combo.R"/>
          <p:cNvSpPr/>
          <p:nvPr/>
        </p:nvSpPr>
        <p:spPr>
          <a:xfrm>
            <a:off x="5759008" y="480215"/>
            <a:ext cx="76358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Museum</a:t>
            </a:r>
          </a:p>
        </p:txBody>
      </p:sp>
      <p:sp>
        <p:nvSpPr>
          <p:cNvPr id="11" name="SamPub.Flerkultur.Combo" descr="23951fb0-a8e1-4e95-a70e-b376e3d47157 SamPub.Flerkultur.Combo"/>
          <p:cNvSpPr/>
          <p:nvPr/>
        </p:nvSpPr>
        <p:spPr>
          <a:xfrm>
            <a:off x="7996242" y="1078873"/>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Shape" descr="9c712605-0913-4efe-941a-9bec792b4022 Shape"/>
          <p:cNvSpPr/>
          <p:nvPr/>
        </p:nvSpPr>
        <p:spPr>
          <a:xfrm flipH="1" flipV="1">
            <a:off x="7792858" y="187625"/>
            <a:ext cx="7136" cy="493833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13" name="Filtersegment" descr="8cd124a0-3718-4938-85af-006298bfa592 Filtersegment"/>
          <p:cNvSpPr/>
          <p:nvPr/>
        </p:nvSpPr>
        <p:spPr>
          <a:xfrm>
            <a:off x="7750040" y="201898"/>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14" name="Shape" descr="7755a312-e49c-4555-976d-4776999500d0 Shape"/>
          <p:cNvSpPr/>
          <p:nvPr/>
        </p:nvSpPr>
        <p:spPr>
          <a:xfrm>
            <a:off x="285453" y="936939"/>
            <a:ext cx="71363" cy="71363"/>
          </a:xfrm>
          <a:prstGeom prst="ellipse">
            <a:avLst/>
          </a:prstGeom>
          <a:solidFill>
            <a:srgbClr val="2DC7FF"/>
          </a:solidFill>
          <a:ln w="19050">
            <a:solidFill>
              <a:srgbClr val="FFFFFF">
                <a:alpha val="0"/>
              </a:srgbClr>
            </a:solidFill>
            <a:prstDash val="solid"/>
          </a:ln>
        </p:spPr>
        <p:txBody>
          <a:bodyPr/>
          <a:lstStyle/>
          <a:p>
            <a:endParaRPr lang="nb-NO"/>
          </a:p>
        </p:txBody>
      </p:sp>
      <p:sp>
        <p:nvSpPr>
          <p:cNvPr id="15" name="Shape" descr="887e98c0-602d-4b72-b59e-89cf3df38e15 Shape"/>
          <p:cNvSpPr/>
          <p:nvPr/>
        </p:nvSpPr>
        <p:spPr>
          <a:xfrm flipH="1">
            <a:off x="292589" y="1058256"/>
            <a:ext cx="3639521"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6" name="Shape" descr="a87e80fb-87e8-4e19-a60b-9f99f65f01c4 Shape"/>
          <p:cNvSpPr/>
          <p:nvPr/>
        </p:nvSpPr>
        <p:spPr>
          <a:xfrm>
            <a:off x="4217563" y="936939"/>
            <a:ext cx="71363" cy="71363"/>
          </a:xfrm>
          <a:prstGeom prst="ellipse">
            <a:avLst/>
          </a:prstGeom>
          <a:solidFill>
            <a:srgbClr val="FFCC01"/>
          </a:solidFill>
          <a:ln w="19050">
            <a:solidFill>
              <a:srgbClr val="FFFFFF">
                <a:alpha val="0"/>
              </a:srgbClr>
            </a:solidFill>
            <a:prstDash val="solid"/>
          </a:ln>
        </p:spPr>
        <p:txBody>
          <a:bodyPr/>
          <a:lstStyle/>
          <a:p>
            <a:endParaRPr lang="nb-NO"/>
          </a:p>
        </p:txBody>
      </p:sp>
      <p:sp>
        <p:nvSpPr>
          <p:cNvPr id="17" name="Shape" descr="576e6725-0562-42de-b0f4-ff41369d6dde Shape"/>
          <p:cNvSpPr/>
          <p:nvPr/>
        </p:nvSpPr>
        <p:spPr>
          <a:xfrm flipH="1">
            <a:off x="4224700" y="1058256"/>
            <a:ext cx="3461113"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8" name="SØYLER INDIKERT M..." descr="635995df-c711-47a0-bc30-075d9a20b2de SØYLER INDIKERT M..."/>
          <p:cNvSpPr/>
          <p:nvPr/>
        </p:nvSpPr>
        <p:spPr>
          <a:xfrm>
            <a:off x="392497" y="929802"/>
            <a:ext cx="3668067"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BLÅGRØNNE NYANSER KONTROLLERES AV RULLEGARDINMENYENE PÅ HØYRE SIDE</a:t>
            </a:r>
          </a:p>
        </p:txBody>
      </p:sp>
      <p:sp>
        <p:nvSpPr>
          <p:cNvPr id="19" name="SØYLER INDIKERT M..." descr="5f88e548-2512-44a4-9b4b-0cceaf3538de SØYLER INDIKERT M..."/>
          <p:cNvSpPr/>
          <p:nvPr/>
        </p:nvSpPr>
        <p:spPr>
          <a:xfrm>
            <a:off x="4324608" y="929802"/>
            <a:ext cx="3375478"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GULE NYANSER KONTROLLERES AV RULLEGARDINMENYENE PÅ HØYRE SIDE</a:t>
            </a:r>
          </a:p>
        </p:txBody>
      </p:sp>
      <p:sp>
        <p:nvSpPr>
          <p:cNvPr id="20" name="SamPub.Gender.Combo" descr="d50031f9-0804-44ba-a090-d243b8ef4cc5 SamPub.Gender.Combo"/>
          <p:cNvSpPr/>
          <p:nvPr/>
        </p:nvSpPr>
        <p:spPr>
          <a:xfrm>
            <a:off x="7996242" y="128239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1" name="SamPub.Age.Combo" descr="69c7d97e-a031-4929-b008-52d75caf682a SamPub.Age.Combo"/>
          <p:cNvSpPr/>
          <p:nvPr/>
        </p:nvSpPr>
        <p:spPr>
          <a:xfrm>
            <a:off x="7996242" y="148590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2" name="SamPub.Utdanning.Combo" descr="0aa4dfd5-5f80-40bf-ac12-adece4ceb6f1 SamPub.Utdanning.Combo"/>
          <p:cNvSpPr/>
          <p:nvPr/>
        </p:nvSpPr>
        <p:spPr>
          <a:xfrm>
            <a:off x="7996242" y="168942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3" name="SamPub.Funksjon.Combo" descr="1d3b2e03-2ca7-4f13-8bd9-8ec3f34c919f SamPub.Funksjon.Combo"/>
          <p:cNvSpPr/>
          <p:nvPr/>
        </p:nvSpPr>
        <p:spPr>
          <a:xfrm>
            <a:off x="7996242" y="189294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4" name="SamPub.Flerkultur.Q3.Combo" descr="1f6ef9aa-8890-4d42-bcca-1dd9b91c3097 SamPub.Flerkultur.Q3.Combo"/>
          <p:cNvSpPr/>
          <p:nvPr/>
        </p:nvSpPr>
        <p:spPr>
          <a:xfrm>
            <a:off x="7996242" y="209645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5" name="SamPub.Minoritet.Combo" descr="44e5fbb5-87f7-4965-b4bd-04d2707230c5 SamPub.Minoritet.Combo"/>
          <p:cNvSpPr/>
          <p:nvPr/>
        </p:nvSpPr>
        <p:spPr>
          <a:xfrm>
            <a:off x="7996242" y="229997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6" name="SamPub.Region.Combo" descr="6f4c39d4-698b-4336-9754-64b9cf4d4cc9 SamPub.Region.Combo"/>
          <p:cNvSpPr/>
          <p:nvPr/>
        </p:nvSpPr>
        <p:spPr>
          <a:xfrm>
            <a:off x="7996242" y="46832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7" name="SamPub.Regio.Combo.bransje" descr="94dddbc5-3627-4f98-84a7-66eef6a0fe77 SamPub.Regio.Combo.bransje"/>
          <p:cNvSpPr/>
          <p:nvPr/>
        </p:nvSpPr>
        <p:spPr>
          <a:xfrm>
            <a:off x="7996242" y="87535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8" name="&lt; Tilbake" descr="c750bae2-a791-46f4-ba4b-0bf6f5951141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29" name="&gt;" descr="8122bf86-220c-41e9-9c7d-22bd839fb854 &gt;"/>
          <p:cNvSpPr/>
          <p:nvPr/>
        </p:nvSpPr>
        <p:spPr>
          <a:xfrm>
            <a:off x="1734125" y="473078"/>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0" name="&gt;" descr="7554d945-7ac7-47b7-89ab-07b4c7df0fd5 &gt;"/>
          <p:cNvSpPr/>
          <p:nvPr/>
        </p:nvSpPr>
        <p:spPr>
          <a:xfrm>
            <a:off x="5659099" y="476647"/>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1" name="List.box.5" descr="5348101e-76ee-4731-a906-dfd9a1f90ece List.box.5"/>
          <p:cNvSpPr/>
          <p:nvPr/>
        </p:nvSpPr>
        <p:spPr>
          <a:xfrm>
            <a:off x="8064038" y="2607338"/>
            <a:ext cx="763586" cy="249771"/>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10000"/>
          </a:bodyPr>
          <a:lstStyle/>
          <a:p>
            <a:pPr>
              <a:tabLst>
                <a:tab pos="706476" algn="l"/>
              </a:tabLst>
            </a:pPr>
            <a:r>
              <a:rPr sz="749" dirty="0">
                <a:solidFill>
                  <a:srgbClr val="FFFFFF"/>
                </a:solidFill>
                <a:latin typeface="Open Sans"/>
              </a:rPr>
              <a:t>On	​</a:t>
            </a:r>
          </a:p>
          <a:p>
            <a:pPr>
              <a:tabLst>
                <a:tab pos="706476" algn="l"/>
              </a:tabLst>
            </a:pPr>
            <a:r>
              <a:rPr sz="749" dirty="0">
                <a:solidFill>
                  <a:srgbClr val="0B23E5"/>
                </a:solidFill>
                <a:highlight>
                  <a:srgbClr val="FFFFFF"/>
                </a:highlight>
                <a:latin typeface="Open Sans"/>
              </a:rPr>
              <a:t>Off	​</a:t>
            </a:r>
            <a:endParaRPr sz="749" dirty="0">
              <a:solidFill>
                <a:srgbClr val="0B23E5"/>
              </a:solidFill>
              <a:latin typeface="Open Sans"/>
            </a:endParaRPr>
          </a:p>
        </p:txBody>
      </p:sp>
      <p:sp>
        <p:nvSpPr>
          <p:cNvPr id="32" name="SamPub.Venue.Combo.R" descr="6f7df930-d8b5-4655-870b-ccb37e691fb6 SamPub.Venue.Combo.R"/>
          <p:cNvSpPr/>
          <p:nvPr/>
        </p:nvSpPr>
        <p:spPr>
          <a:xfrm>
            <a:off x="6661752" y="483782"/>
            <a:ext cx="934857" cy="149863"/>
          </a:xfrm>
          <a:prstGeom prst="rect">
            <a:avLst/>
          </a:prstGeom>
          <a:solidFill>
            <a:srgbClr val="FFFFFF"/>
          </a:solidFill>
          <a:ln w="19050">
            <a:solidFill>
              <a:srgbClr val="FFFFFF"/>
            </a:solidFill>
            <a:prstDash val="solid"/>
            <a:round/>
          </a:ln>
        </p:spPr>
        <p:txBody>
          <a:bodyPr lIns="28545" tIns="28545" rIns="28545" bIns="28545">
            <a:normAutofit fontScale="40000" lnSpcReduction="20000"/>
          </a:bodyPr>
          <a:lstStyle/>
          <a:p>
            <a:pPr marL="21408">
              <a:lnSpc>
                <a:spcPct val="101562"/>
              </a:lnSpc>
            </a:pPr>
            <a:r>
              <a:rPr sz="599" dirty="0">
                <a:solidFill>
                  <a:srgbClr val="000000"/>
                </a:solidFill>
                <a:latin typeface="Arial"/>
              </a:rPr>
              <a:t>Augst-Agder Museum og Arkiv, Kode Kunstmuseer, Nasjonalmuseet, Naturhistorisk museum, NTNU Vitenskapsmuseet, Sunnmøre Museum and Voss Folkemuseum</a:t>
            </a:r>
          </a:p>
        </p:txBody>
      </p:sp>
      <p:sp>
        <p:nvSpPr>
          <p:cNvPr id="33" name="PUBLIKUM" descr="2c67ed9a-2f97-4396-ad41-fbb64ce556c1 PUBLIKUM"/>
          <p:cNvSpPr/>
          <p:nvPr/>
        </p:nvSpPr>
        <p:spPr>
          <a:xfrm>
            <a:off x="349679"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4" name="PUBLIKUM" descr="e41d7234-48e6-47af-8946-d25d5e5c753e PUBLIKUM"/>
          <p:cNvSpPr/>
          <p:nvPr/>
        </p:nvSpPr>
        <p:spPr>
          <a:xfrm>
            <a:off x="4253244"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5" name="(empty)" descr="1762e794-1562-46a8-a96c-f3adda50c14a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36" name="Shape" descr="ab17048a-9723-490c-a402-3321bf55094a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37" name="SAMMENLIGNING" descr="dd9427df-d6f4-4bbb-8105-55cb6c0a62e0 SAMMENLIGNING"/>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SAMMENLIGNING</a:t>
            </a:r>
          </a:p>
        </p:txBody>
      </p:sp>
      <p:sp>
        <p:nvSpPr>
          <p:cNvPr id="38" name="SamPub_region21" descr="137205c5-b682-4431-a65c-795762abb0a4 SamPub_region21"/>
          <p:cNvSpPr/>
          <p:nvPr/>
        </p:nvSpPr>
        <p:spPr>
          <a:xfrm>
            <a:off x="7996242" y="671838"/>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pic>
        <p:nvPicPr>
          <p:cNvPr id="39" name="2-2" descr="dc03ceda-5e67-4c43-adff-60a7dce0d4a2 2-2"/>
          <p:cNvPicPr>
            <a:picLocks noChangeAspect="1"/>
          </p:cNvPicPr>
          <p:nvPr/>
        </p:nvPicPr>
        <p:blipFill>
          <a:blip r:embed="rId3" cstate="print"/>
          <a:stretch>
            <a:fillRect/>
          </a:stretch>
        </p:blipFill>
        <p:spPr>
          <a:xfrm>
            <a:off x="-296223" y="9218"/>
            <a:ext cx="299725" cy="5123875"/>
          </a:xfrm>
          <a:prstGeom prst="rect">
            <a:avLst/>
          </a:prstGeom>
        </p:spPr>
      </p:pic>
      <p:pic>
        <p:nvPicPr>
          <p:cNvPr id="40" name="d2.14" descr="0a76bf26-99db-496c-8239-48e0aafa9c50 d2.14"/>
          <p:cNvPicPr>
            <a:picLocks noChangeAspect="1"/>
          </p:cNvPicPr>
          <p:nvPr/>
        </p:nvPicPr>
        <p:blipFill>
          <a:blip r:embed="rId4" cstate="print"/>
          <a:stretch>
            <a:fillRect/>
          </a:stretch>
        </p:blipFill>
        <p:spPr>
          <a:xfrm>
            <a:off x="0" y="1754046"/>
            <a:ext cx="7671540" cy="3382614"/>
          </a:xfrm>
          <a:prstGeom prst="rect">
            <a:avLst/>
          </a:prstGeom>
        </p:spPr>
      </p:pic>
      <p:sp>
        <p:nvSpPr>
          <p:cNvPr id="41" name="Basert på din opp..." descr="fe702b65-49cc-49c7-bf2d-4b7485a5bfda Basert på din opp..."/>
          <p:cNvSpPr/>
          <p:nvPr/>
        </p:nvSpPr>
        <p:spPr>
          <a:xfrm>
            <a:off x="385361" y="1493571"/>
            <a:ext cx="6643911" cy="157147"/>
          </a:xfrm>
          <a:prstGeom prst="rect">
            <a:avLst/>
          </a:prstGeom>
          <a:noFill/>
        </p:spPr>
        <p:txBody>
          <a:bodyPr lIns="0" tIns="11418" rIns="0" bIns="0" anchor="t">
            <a:spAutoFit/>
          </a:bodyPr>
          <a:lstStyle/>
          <a:p>
            <a:pPr>
              <a:lnSpc>
                <a:spcPct val="114583"/>
              </a:lnSpc>
            </a:pPr>
            <a:r>
              <a:rPr sz="899" b="1" dirty="0">
                <a:solidFill>
                  <a:srgbClr val="FFFFFF"/>
                </a:solidFill>
                <a:latin typeface="Arial"/>
              </a:rPr>
              <a:t>Basert på din opplevelse hos oss, hvor sannsynlig er det at du vil anbefale andre å besøke AVSENDERNAVN?</a:t>
            </a:r>
          </a:p>
        </p:txBody>
      </p:sp>
      <p:sp>
        <p:nvSpPr>
          <p:cNvPr id="42" name="Arrangement" descr="ec37016b-ca49-4766-aa66-2d83e1ead9ef Arrangement"/>
          <p:cNvSpPr/>
          <p:nvPr/>
        </p:nvSpPr>
        <p:spPr>
          <a:xfrm>
            <a:off x="7785721" y="4633551"/>
            <a:ext cx="1341627"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Arrangement</a:t>
            </a:r>
          </a:p>
        </p:txBody>
      </p:sp>
      <p:pic>
        <p:nvPicPr>
          <p:cNvPr id="43" name="performance" descr="f04d6f7c-224e-42bc-bfae-bbe5ec8925e7 performance"/>
          <p:cNvPicPr>
            <a:picLocks noChangeAspect="1"/>
          </p:cNvPicPr>
          <p:nvPr/>
        </p:nvPicPr>
        <p:blipFill>
          <a:blip r:embed="rId5" cstate="print"/>
          <a:stretch>
            <a:fillRect/>
          </a:stretch>
        </p:blipFill>
        <p:spPr>
          <a:xfrm>
            <a:off x="8206764" y="4005555"/>
            <a:ext cx="456724" cy="456724"/>
          </a:xfrm>
          <a:prstGeom prst="rect">
            <a:avLst/>
          </a:prstGeom>
        </p:spPr>
      </p:pic>
      <p:sp>
        <p:nvSpPr>
          <p:cNvPr id="44" name="TYPE ARRANGEMENT" descr="97dee3b3-c4f8-4835-b92b-186d94e2c355 TYPE ARRANGEMENT"/>
          <p:cNvSpPr/>
          <p:nvPr/>
        </p:nvSpPr>
        <p:spPr>
          <a:xfrm rot="16200000">
            <a:off x="-1210943" y="1378532"/>
            <a:ext cx="2262212"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TYPE ARRANGEMENT</a:t>
            </a:r>
          </a:p>
        </p:txBody>
      </p:sp>
      <p:sp>
        <p:nvSpPr>
          <p:cNvPr id="45" name="NPS ANBEFALING" descr="d8ca7594-bfcf-4fd1-803d-7e3fc126217a NPS ANBEFALING"/>
          <p:cNvSpPr/>
          <p:nvPr/>
        </p:nvSpPr>
        <p:spPr>
          <a:xfrm rot="16200000">
            <a:off x="-1277187" y="3621670"/>
            <a:ext cx="2276485" cy="157147"/>
          </a:xfrm>
          <a:prstGeom prst="rect">
            <a:avLst/>
          </a:prstGeom>
          <a:noFill/>
        </p:spPr>
        <p:txBody>
          <a:bodyPr lIns="0" tIns="11418" rIns="0" bIns="0" anchor="t">
            <a:spAutoFit/>
          </a:bodyPr>
          <a:lstStyle/>
          <a:p>
            <a:pPr algn="ctr">
              <a:lnSpc>
                <a:spcPct val="114583"/>
              </a:lnSpc>
            </a:pPr>
            <a:r>
              <a:rPr sz="899" b="1" dirty="0">
                <a:solidFill>
                  <a:srgbClr val="FFFFFF"/>
                </a:solidFill>
                <a:latin typeface="Arial"/>
              </a:rPr>
              <a:t>NPS ANBEFALING</a:t>
            </a:r>
          </a:p>
        </p:txBody>
      </p:sp>
      <p:sp>
        <p:nvSpPr>
          <p:cNvPr id="46" name="myString.59" descr="140e93e6-ebf7-42f8-b78c-627f70613c40 myString.59"/>
          <p:cNvSpPr/>
          <p:nvPr/>
        </p:nvSpPr>
        <p:spPr>
          <a:xfrm>
            <a:off x="385361" y="1093938"/>
            <a:ext cx="3825066"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Brukersted &gt; Akkumulere: Historisk museum
Data inkluderer følgende brukersted: Historisk museum</a:t>
            </a:r>
          </a:p>
        </p:txBody>
      </p:sp>
      <p:sp>
        <p:nvSpPr>
          <p:cNvPr id="47" name="myString.60" descr="37f6d438-fcaa-428a-a67c-74305fcc0236 myString.60"/>
          <p:cNvSpPr/>
          <p:nvPr/>
        </p:nvSpPr>
        <p:spPr>
          <a:xfrm>
            <a:off x="4324608" y="1093938"/>
            <a:ext cx="3561022"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dirty="0"/>
              <a:t>Survey: </a:t>
            </a:r>
            <a:r>
              <a:rPr sz="524" dirty="0" err="1"/>
              <a:t>Publikum</a:t>
            </a:r>
            <a:r>
              <a:rPr sz="524" dirty="0"/>
              <a:t>
Segment: </a:t>
            </a:r>
            <a:r>
              <a:rPr sz="524" dirty="0" err="1"/>
              <a:t>Bransje</a:t>
            </a:r>
            <a:r>
              <a:rPr sz="524" dirty="0"/>
              <a:t> &gt; </a:t>
            </a:r>
            <a:r>
              <a:rPr sz="524" dirty="0" err="1"/>
              <a:t>Akkumulere</a:t>
            </a:r>
            <a:r>
              <a:rPr sz="524" dirty="0"/>
              <a:t>: 1 </a:t>
            </a:r>
            <a:r>
              <a:rPr sz="524" dirty="0" err="1"/>
              <a:t>Bransje</a:t>
            </a:r>
            <a:r>
              <a:rPr sz="524" dirty="0"/>
              <a:t> </a:t>
            </a:r>
            <a:r>
              <a:rPr sz="524" dirty="0" err="1"/>
              <a:t>valgt</a:t>
            </a:r>
            <a:r>
              <a:rPr sz="524" dirty="0"/>
              <a:t>
Data </a:t>
            </a:r>
            <a:r>
              <a:rPr sz="524" dirty="0" err="1"/>
              <a:t>inkluderer</a:t>
            </a:r>
            <a:r>
              <a:rPr sz="524" dirty="0"/>
              <a:t> </a:t>
            </a:r>
            <a:r>
              <a:rPr sz="524" dirty="0" err="1"/>
              <a:t>følgende</a:t>
            </a:r>
            <a:r>
              <a:rPr sz="524" dirty="0"/>
              <a:t> </a:t>
            </a:r>
            <a:r>
              <a:rPr sz="524" dirty="0" err="1"/>
              <a:t>brukersted</a:t>
            </a:r>
            <a:r>
              <a:rPr sz="524" dirty="0"/>
              <a:t>: 7 </a:t>
            </a:r>
            <a:r>
              <a:rPr sz="524" dirty="0" err="1"/>
              <a:t>brukersted</a:t>
            </a:r>
            <a:r>
              <a:rPr sz="524" dirty="0"/>
              <a:t> </a:t>
            </a:r>
            <a:r>
              <a:rPr sz="524" dirty="0" err="1"/>
              <a:t>valgt</a:t>
            </a:r>
            <a:endParaRPr sz="524" dirty="0"/>
          </a:p>
        </p:txBody>
      </p:sp>
      <p:sp>
        <p:nvSpPr>
          <p:cNvPr id="48" name="calc.80" descr="4fc0c0e0-5294-4399-a221-c09eb58cfed4 calc.80"/>
          <p:cNvSpPr/>
          <p:nvPr/>
        </p:nvSpPr>
        <p:spPr>
          <a:xfrm>
            <a:off x="385361" y="1686252"/>
            <a:ext cx="7036408" cy="171272"/>
          </a:xfrm>
          <a:prstGeom prst="rect">
            <a:avLst/>
          </a:prstGeom>
          <a:noFill/>
        </p:spPr>
        <p:txBody>
          <a:bodyPr lIns="0" tIns="11418" rIns="0" bIns="0" anchor="t">
            <a:noAutofit/>
          </a:bodyPr>
          <a:lstStyle/>
          <a:p>
            <a:pPr algn="l">
              <a:buNone/>
              <a:defRPr sz="700" b="0" i="0" u="none" strike="noStrike" kern="1200" baseline="0">
                <a:solidFill>
                  <a:srgbClr val="FFFFFF"/>
                </a:solidFill>
                <a:latin typeface="Arial"/>
                <a:ea typeface="+mn-ea"/>
                <a:cs typeface="+mn-cs"/>
              </a:defRPr>
            </a:pPr>
            <a:r>
              <a:rPr sz="524"/>
              <a:t>Valgt dato fra 2022-01-01 til 2023-12-31 Ikke valgt filter</a:t>
            </a:r>
          </a:p>
        </p:txBody>
      </p:sp>
      <p:sp>
        <p:nvSpPr>
          <p:cNvPr id="49" name="Ellipse 48">
            <a:extLst>
              <a:ext uri="{FF2B5EF4-FFF2-40B4-BE49-F238E27FC236}">
                <a16:creationId xmlns:a16="http://schemas.microsoft.com/office/drawing/2014/main" id="{3822AF79-28BD-4777-947E-B021BF1FADCD}"/>
              </a:ext>
            </a:extLst>
          </p:cNvPr>
          <p:cNvSpPr/>
          <p:nvPr/>
        </p:nvSpPr>
        <p:spPr>
          <a:xfrm>
            <a:off x="4430973" y="1988024"/>
            <a:ext cx="1041779" cy="8150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Ellipse 49">
            <a:extLst>
              <a:ext uri="{FF2B5EF4-FFF2-40B4-BE49-F238E27FC236}">
                <a16:creationId xmlns:a16="http://schemas.microsoft.com/office/drawing/2014/main" id="{67DA83E7-CBFA-FB71-3AE6-422FE5B76D67}"/>
              </a:ext>
            </a:extLst>
          </p:cNvPr>
          <p:cNvSpPr/>
          <p:nvPr/>
        </p:nvSpPr>
        <p:spPr>
          <a:xfrm>
            <a:off x="4030803" y="385866"/>
            <a:ext cx="2660278" cy="2960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Ellipse 50">
            <a:extLst>
              <a:ext uri="{FF2B5EF4-FFF2-40B4-BE49-F238E27FC236}">
                <a16:creationId xmlns:a16="http://schemas.microsoft.com/office/drawing/2014/main" id="{EB7056EC-B311-77AA-3DAB-6C2E6615EE10}"/>
              </a:ext>
            </a:extLst>
          </p:cNvPr>
          <p:cNvSpPr/>
          <p:nvPr/>
        </p:nvSpPr>
        <p:spPr>
          <a:xfrm>
            <a:off x="392497" y="3852521"/>
            <a:ext cx="712782" cy="5456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83A25-4FF0-0D5F-C881-0C1AC8B88628}"/>
              </a:ext>
            </a:extLst>
          </p:cNvPr>
          <p:cNvSpPr>
            <a:spLocks noGrp="1"/>
          </p:cNvSpPr>
          <p:nvPr>
            <p:ph type="title"/>
          </p:nvPr>
        </p:nvSpPr>
        <p:spPr>
          <a:xfrm>
            <a:off x="344725" y="271601"/>
            <a:ext cx="8454552" cy="405843"/>
          </a:xfrm>
        </p:spPr>
        <p:txBody>
          <a:bodyPr>
            <a:normAutofit fontScale="90000"/>
          </a:bodyPr>
          <a:lstStyle/>
          <a:p>
            <a:r>
              <a:rPr lang="nb-NO" dirty="0"/>
              <a:t>NPS Historisk Museum </a:t>
            </a:r>
            <a:r>
              <a:rPr lang="nb-NO" dirty="0" err="1"/>
              <a:t>sml</a:t>
            </a:r>
            <a:r>
              <a:rPr lang="nb-NO" dirty="0"/>
              <a:t> med 35 andre kulturdestiansjoner:</a:t>
            </a:r>
          </a:p>
        </p:txBody>
      </p:sp>
      <p:pic>
        <p:nvPicPr>
          <p:cNvPr id="13" name="Plassholder for innhold 12">
            <a:extLst>
              <a:ext uri="{FF2B5EF4-FFF2-40B4-BE49-F238E27FC236}">
                <a16:creationId xmlns:a16="http://schemas.microsoft.com/office/drawing/2014/main" id="{B09AE58F-A875-7CA1-EA63-A6960BEB37A2}"/>
              </a:ext>
            </a:extLst>
          </p:cNvPr>
          <p:cNvPicPr>
            <a:picLocks noGrp="1" noChangeAspect="1"/>
          </p:cNvPicPr>
          <p:nvPr>
            <p:ph idx="1"/>
          </p:nvPr>
        </p:nvPicPr>
        <p:blipFill>
          <a:blip r:embed="rId3"/>
          <a:stretch>
            <a:fillRect/>
          </a:stretch>
        </p:blipFill>
        <p:spPr>
          <a:xfrm>
            <a:off x="0" y="807914"/>
            <a:ext cx="9144000" cy="4246592"/>
          </a:xfrm>
        </p:spPr>
      </p:pic>
      <p:sp>
        <p:nvSpPr>
          <p:cNvPr id="14" name="Ellipse 13">
            <a:extLst>
              <a:ext uri="{FF2B5EF4-FFF2-40B4-BE49-F238E27FC236}">
                <a16:creationId xmlns:a16="http://schemas.microsoft.com/office/drawing/2014/main" id="{16DE9B3A-2EE2-498E-BFB1-D09C07996124}"/>
              </a:ext>
            </a:extLst>
          </p:cNvPr>
          <p:cNvSpPr/>
          <p:nvPr/>
        </p:nvSpPr>
        <p:spPr>
          <a:xfrm>
            <a:off x="5322627" y="2056263"/>
            <a:ext cx="1164609" cy="7824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60109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4CCCDE-5F9D-77C1-BB8B-B2C54FEEBFA1}"/>
              </a:ext>
            </a:extLst>
          </p:cNvPr>
          <p:cNvSpPr>
            <a:spLocks noGrp="1"/>
          </p:cNvSpPr>
          <p:nvPr>
            <p:ph type="title"/>
          </p:nvPr>
        </p:nvSpPr>
        <p:spPr/>
        <p:txBody>
          <a:bodyPr/>
          <a:lstStyle/>
          <a:p>
            <a:r>
              <a:rPr lang="nb-NO" dirty="0"/>
              <a:t>Stort </a:t>
            </a:r>
            <a:r>
              <a:rPr lang="nb-NO" dirty="0" err="1"/>
              <a:t>forbedringspotensiale</a:t>
            </a:r>
            <a:r>
              <a:rPr lang="nb-NO" dirty="0"/>
              <a:t> i Net Promoter Score (NPS): </a:t>
            </a:r>
          </a:p>
        </p:txBody>
      </p:sp>
      <p:sp>
        <p:nvSpPr>
          <p:cNvPr id="3" name="Plassholder for innhold 2">
            <a:extLst>
              <a:ext uri="{FF2B5EF4-FFF2-40B4-BE49-F238E27FC236}">
                <a16:creationId xmlns:a16="http://schemas.microsoft.com/office/drawing/2014/main" id="{BDA2E616-B04E-9ABF-0B02-0083FFD5C483}"/>
              </a:ext>
            </a:extLst>
          </p:cNvPr>
          <p:cNvSpPr>
            <a:spLocks noGrp="1"/>
          </p:cNvSpPr>
          <p:nvPr>
            <p:ph idx="1"/>
          </p:nvPr>
        </p:nvSpPr>
        <p:spPr/>
        <p:txBody>
          <a:bodyPr>
            <a:normAutofit/>
          </a:bodyPr>
          <a:lstStyle/>
          <a:p>
            <a:pPr marL="0" indent="0">
              <a:buNone/>
            </a:pPr>
            <a:endParaRPr lang="nb-NO" dirty="0"/>
          </a:p>
          <a:p>
            <a:r>
              <a:rPr lang="nb-NO" b="1" i="1" dirty="0"/>
              <a:t>Lav andel av de beøkende forlater Historisk Museum som «ambassadører» for HM. </a:t>
            </a:r>
            <a:r>
              <a:rPr lang="nb-NO" b="1" i="1" dirty="0">
                <a:solidFill>
                  <a:srgbClr val="FF0000"/>
                </a:solidFill>
              </a:rPr>
              <a:t>Under halvparten (46%) er </a:t>
            </a:r>
            <a:r>
              <a:rPr lang="nb-NO" b="1" i="1" dirty="0" err="1">
                <a:solidFill>
                  <a:srgbClr val="FF0000"/>
                </a:solidFill>
              </a:rPr>
              <a:t>signifkant</a:t>
            </a:r>
            <a:r>
              <a:rPr lang="nb-NO" b="1" i="1" dirty="0">
                <a:solidFill>
                  <a:srgbClr val="FF0000"/>
                </a:solidFill>
              </a:rPr>
              <a:t> lavt. Avstanden til resten av</a:t>
            </a:r>
            <a:r>
              <a:rPr lang="nb-NO" b="1" i="1" dirty="0"/>
              <a:t> feltet som helhet (77% ambassadører) og museumsbransjen (65%) </a:t>
            </a:r>
            <a:r>
              <a:rPr lang="nb-NO" b="1" i="1" dirty="0">
                <a:solidFill>
                  <a:srgbClr val="FF0000"/>
                </a:solidFill>
              </a:rPr>
              <a:t>er stor.</a:t>
            </a:r>
          </a:p>
          <a:p>
            <a:pPr marL="0" indent="0">
              <a:buNone/>
            </a:pPr>
            <a:endParaRPr lang="nb-NO" b="1" i="1" dirty="0"/>
          </a:p>
          <a:p>
            <a:r>
              <a:rPr lang="nb-NO" b="1" i="1" dirty="0"/>
              <a:t>Kombinert med høy andel førstegangsbesøkende: 59%, er det et signal om forventingsbrudd hos nye besøkende. Faren er stor for at mange førstegangs besøkende ikke kommer tilbake som besøkende.</a:t>
            </a:r>
          </a:p>
          <a:p>
            <a:endParaRPr lang="nb-NO" b="1" i="1" dirty="0"/>
          </a:p>
        </p:txBody>
      </p:sp>
      <p:sp>
        <p:nvSpPr>
          <p:cNvPr id="4" name="Plassholder for lysbildenummer 3">
            <a:extLst>
              <a:ext uri="{FF2B5EF4-FFF2-40B4-BE49-F238E27FC236}">
                <a16:creationId xmlns:a16="http://schemas.microsoft.com/office/drawing/2014/main" id="{38FC255C-EFD3-1EE2-0971-1F8E1622B0B2}"/>
              </a:ext>
            </a:extLst>
          </p:cNvPr>
          <p:cNvSpPr>
            <a:spLocks noGrp="1"/>
          </p:cNvSpPr>
          <p:nvPr>
            <p:ph type="sldNum" sz="quarter" idx="12"/>
          </p:nvPr>
        </p:nvSpPr>
        <p:spPr/>
        <p:txBody>
          <a:bodyPr/>
          <a:lstStyle/>
          <a:p>
            <a:fld id="{C83DB580-0514-4D1A-BBFA-A50D0028E127}" type="slidenum">
              <a:rPr lang="nb-NO" smtClean="0"/>
              <a:t>39</a:t>
            </a:fld>
            <a:endParaRPr lang="nb-NO"/>
          </a:p>
        </p:txBody>
      </p:sp>
    </p:spTree>
    <p:extLst>
      <p:ext uri="{BB962C8B-B14F-4D97-AF65-F5344CB8AC3E}">
        <p14:creationId xmlns:p14="http://schemas.microsoft.com/office/powerpoint/2010/main" val="4288279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5406a0e-6dcd-4e19-9316-41c9df5c2096" descr="b9fcd164-7cb1-4f8c-936e-5b26a29a2e9f 65406a0e-6dcd-4e19-9316-41c9df5c2096"/>
          <p:cNvPicPr>
            <a:picLocks noChangeAspect="1"/>
          </p:cNvPicPr>
          <p:nvPr/>
        </p:nvPicPr>
        <p:blipFill>
          <a:blip r:embed="rId2" cstate="print"/>
          <a:stretch>
            <a:fillRect/>
          </a:stretch>
        </p:blipFill>
        <p:spPr>
          <a:xfrm>
            <a:off x="4099" y="2252"/>
            <a:ext cx="9135277" cy="5138594"/>
          </a:xfrm>
          <a:prstGeom prst="rect">
            <a:avLst/>
          </a:prstGeom>
        </p:spPr>
      </p:pic>
      <p:sp>
        <p:nvSpPr>
          <p:cNvPr id="3" name="Sammenligning" descr="40ec0cde-54c2-461f-a4ce-516a0158f761 Sammenligning"/>
          <p:cNvSpPr>
            <a:spLocks noGrp="1"/>
          </p:cNvSpPr>
          <p:nvPr>
            <p:ph type="title"/>
          </p:nvPr>
        </p:nvSpPr>
        <p:spPr>
          <a:xfrm>
            <a:off x="306862" y="216171"/>
            <a:ext cx="8527754" cy="610079"/>
          </a:xfrm>
          <a:prstGeom prst="rect">
            <a:avLst/>
          </a:prstGeom>
          <a:noFill/>
        </p:spPr>
        <p:txBody>
          <a:bodyPr vert="horz" lIns="0" tIns="11418" rIns="0" bIns="0" rtlCol="0" anchor="ctr" anchorCtr="0">
            <a:noAutofit/>
          </a:bodyPr>
          <a:lstStyle/>
          <a:p>
            <a:pPr algn="ctr">
              <a:lnSpc>
                <a:spcPct val="114583"/>
              </a:lnSpc>
            </a:pPr>
            <a:r>
              <a:rPr sz="1798" b="0" dirty="0">
                <a:solidFill>
                  <a:srgbClr val="000000"/>
                </a:solidFill>
                <a:latin typeface="Open Sans"/>
              </a:rPr>
              <a:t>Sammenligning</a:t>
            </a:r>
          </a:p>
          <a:p>
            <a:pPr algn="ctr">
              <a:lnSpc>
                <a:spcPct val="114583"/>
              </a:lnSpc>
            </a:pPr>
            <a:r>
              <a:rPr sz="1798" b="0" dirty="0">
                <a:solidFill>
                  <a:srgbClr val="000000"/>
                </a:solidFill>
                <a:latin typeface="Open Sans"/>
              </a:rPr>
              <a:t>﻿</a:t>
            </a:r>
          </a:p>
        </p:txBody>
      </p:sp>
      <p:pic>
        <p:nvPicPr>
          <p:cNvPr id="4" name="NPU_Monitor_Nyhetsbrev_NPU Monitor" descr="3a14e6d5-d59a-4abb-aa1e-7e6bed1bdf96 NPU_Monitor_Nyhetsbrev_NPU Monitor"/>
          <p:cNvPicPr>
            <a:picLocks noChangeAspect="1"/>
          </p:cNvPicPr>
          <p:nvPr/>
        </p:nvPicPr>
        <p:blipFill>
          <a:blip r:embed="rId3" cstate="print"/>
          <a:stretch>
            <a:fillRect/>
          </a:stretch>
        </p:blipFill>
        <p:spPr>
          <a:xfrm>
            <a:off x="0" y="9218"/>
            <a:ext cx="9141621" cy="5145284"/>
          </a:xfrm>
          <a:prstGeom prst="rect">
            <a:avLst/>
          </a:prstGeom>
        </p:spPr>
      </p:pic>
      <p:sp>
        <p:nvSpPr>
          <p:cNvPr id="5" name="(empty)" descr="ddbadac7-28ac-4e87-b259-9071f293f637 (empty)"/>
          <p:cNvSpPr/>
          <p:nvPr/>
        </p:nvSpPr>
        <p:spPr>
          <a:xfrm>
            <a:off x="0" y="3605921"/>
            <a:ext cx="9134485" cy="1070447"/>
          </a:xfrm>
          <a:prstGeom prst="rect">
            <a:avLst/>
          </a:prstGeom>
          <a:solidFill>
            <a:srgbClr val="000000">
              <a:alpha val="53333"/>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6" name="(empty)" descr="733479a0-db5f-4c6e-83e6-6fe8b3f1b1c9 (empty)"/>
          <p:cNvSpPr/>
          <p:nvPr/>
        </p:nvSpPr>
        <p:spPr>
          <a:xfrm>
            <a:off x="2011846" y="1857523"/>
            <a:ext cx="4924058" cy="1141811"/>
          </a:xfrm>
          <a:prstGeom prst="rect">
            <a:avLst/>
          </a:prstGeom>
          <a:solidFill>
            <a:srgbClr val="0B23E5"/>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7" name="Alder, Kjønn &amp; Ge..." descr="6a21da70-a139-4df6-aaba-636bffc91e00 Alder, Kjønn &amp; Ge..."/>
          <p:cNvSpPr/>
          <p:nvPr/>
        </p:nvSpPr>
        <p:spPr>
          <a:xfrm>
            <a:off x="35682" y="4286048"/>
            <a:ext cx="1113265" cy="2654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Alder, Kjønn</a:t>
            </a:r>
          </a:p>
          <a:p>
            <a:pPr algn="ctr">
              <a:lnSpc>
                <a:spcPct val="114583"/>
              </a:lnSpc>
            </a:pPr>
            <a:r>
              <a:rPr sz="749" dirty="0">
                <a:solidFill>
                  <a:srgbClr val="FFFFFF"/>
                </a:solidFill>
                <a:latin typeface="Arial"/>
              </a:rPr>
              <a:t> &amp; Geografi</a:t>
            </a:r>
          </a:p>
        </p:txBody>
      </p:sp>
      <p:sp>
        <p:nvSpPr>
          <p:cNvPr id="8" name="Funksjon" descr="87ead98e-f987-4cc1-935a-f605126a8e85 Funksjon"/>
          <p:cNvSpPr/>
          <p:nvPr/>
        </p:nvSpPr>
        <p:spPr>
          <a:xfrm>
            <a:off x="1298611" y="4286048"/>
            <a:ext cx="1156083"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Funksjon</a:t>
            </a:r>
          </a:p>
        </p:txBody>
      </p:sp>
      <p:sp>
        <p:nvSpPr>
          <p:cNvPr id="9" name="Minoritet &amp; Flerk..." descr="c8e6522b-0f32-45b4-8b1e-4057f2ca7da2 Minoritet &amp; Flerk..."/>
          <p:cNvSpPr/>
          <p:nvPr/>
        </p:nvSpPr>
        <p:spPr>
          <a:xfrm>
            <a:off x="2625768" y="4309476"/>
            <a:ext cx="1106129" cy="2654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Minoritet</a:t>
            </a:r>
          </a:p>
          <a:p>
            <a:pPr algn="ctr">
              <a:lnSpc>
                <a:spcPct val="114583"/>
              </a:lnSpc>
            </a:pPr>
            <a:r>
              <a:rPr sz="749" dirty="0">
                <a:solidFill>
                  <a:srgbClr val="FFFFFF"/>
                </a:solidFill>
                <a:latin typeface="Arial"/>
              </a:rPr>
              <a:t>&amp; Flerkultur</a:t>
            </a:r>
          </a:p>
        </p:txBody>
      </p:sp>
      <p:sp>
        <p:nvSpPr>
          <p:cNvPr id="10" name="Sosialt" descr="60b11070-f701-41ac-8a89-94610545d947 Sosialt"/>
          <p:cNvSpPr/>
          <p:nvPr/>
        </p:nvSpPr>
        <p:spPr>
          <a:xfrm>
            <a:off x="3763812" y="4309476"/>
            <a:ext cx="1448672"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Sosialt</a:t>
            </a:r>
          </a:p>
        </p:txBody>
      </p:sp>
      <p:sp>
        <p:nvSpPr>
          <p:cNvPr id="11" name="LHBTIQ+" descr="e1f05b4f-adea-485e-8461-fb9e99185f66 LHBTIQ+"/>
          <p:cNvSpPr/>
          <p:nvPr/>
        </p:nvSpPr>
        <p:spPr>
          <a:xfrm>
            <a:off x="5062424" y="4316612"/>
            <a:ext cx="1448672"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LHBTIQ+</a:t>
            </a:r>
          </a:p>
        </p:txBody>
      </p:sp>
      <p:sp>
        <p:nvSpPr>
          <p:cNvPr id="12" name="Kultursegmenter (..." descr="b8469815-ffc3-48ae-a631-5fe9e9df1169 Kultursegmenter (..."/>
          <p:cNvSpPr/>
          <p:nvPr/>
        </p:nvSpPr>
        <p:spPr>
          <a:xfrm>
            <a:off x="6352808" y="4313043"/>
            <a:ext cx="1448672" cy="2654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Kultursegmenter</a:t>
            </a:r>
          </a:p>
          <a:p>
            <a:pPr algn="ctr">
              <a:lnSpc>
                <a:spcPct val="114583"/>
              </a:lnSpc>
            </a:pPr>
            <a:r>
              <a:rPr sz="749" dirty="0">
                <a:solidFill>
                  <a:srgbClr val="FFFFFF"/>
                </a:solidFill>
                <a:latin typeface="Arial"/>
              </a:rPr>
              <a:t>(Cultur Segments)</a:t>
            </a:r>
          </a:p>
        </p:txBody>
      </p:sp>
      <p:sp>
        <p:nvSpPr>
          <p:cNvPr id="13" name="Kanal" descr="f77aa985-0f9f-4ffa-bf0e-0b57f3bed83c Kanal"/>
          <p:cNvSpPr/>
          <p:nvPr/>
        </p:nvSpPr>
        <p:spPr>
          <a:xfrm>
            <a:off x="7841622" y="4313044"/>
            <a:ext cx="1084720"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Kanal</a:t>
            </a:r>
          </a:p>
        </p:txBody>
      </p:sp>
      <p:pic>
        <p:nvPicPr>
          <p:cNvPr id="14" name="nigversity" descr="b92da9fa-725c-4318-9893-f54b040371c6 nigversity"/>
          <p:cNvPicPr>
            <a:picLocks noChangeAspect="1"/>
          </p:cNvPicPr>
          <p:nvPr/>
        </p:nvPicPr>
        <p:blipFill>
          <a:blip r:embed="rId4" cstate="print"/>
          <a:stretch>
            <a:fillRect/>
          </a:stretch>
        </p:blipFill>
        <p:spPr>
          <a:xfrm>
            <a:off x="2989720" y="3785173"/>
            <a:ext cx="399634" cy="399634"/>
          </a:xfrm>
          <a:prstGeom prst="rect">
            <a:avLst/>
          </a:prstGeom>
        </p:spPr>
      </p:pic>
      <p:pic>
        <p:nvPicPr>
          <p:cNvPr id="15" name="kiscsillag" descr="bc0297a8-ef84-44cb-a8b0-e5ebf42e050a kiscsillag"/>
          <p:cNvPicPr>
            <a:picLocks noChangeAspect="1"/>
          </p:cNvPicPr>
          <p:nvPr/>
        </p:nvPicPr>
        <p:blipFill>
          <a:blip r:embed="rId5" cstate="print"/>
          <a:stretch>
            <a:fillRect/>
          </a:stretch>
        </p:blipFill>
        <p:spPr>
          <a:xfrm>
            <a:off x="8184165" y="3785173"/>
            <a:ext cx="399634" cy="399634"/>
          </a:xfrm>
          <a:prstGeom prst="rect">
            <a:avLst/>
          </a:prstGeom>
        </p:spPr>
      </p:pic>
      <p:pic>
        <p:nvPicPr>
          <p:cNvPr id="16" name="rokkant" descr="3de0b61d-64d2-4c26-a3ba-de687ff62cc0 rokkant"/>
          <p:cNvPicPr>
            <a:picLocks noChangeAspect="1"/>
          </p:cNvPicPr>
          <p:nvPr/>
        </p:nvPicPr>
        <p:blipFill>
          <a:blip r:embed="rId6" cstate="print"/>
          <a:stretch>
            <a:fillRect/>
          </a:stretch>
        </p:blipFill>
        <p:spPr>
          <a:xfrm>
            <a:off x="1691108" y="3785173"/>
            <a:ext cx="399634" cy="399634"/>
          </a:xfrm>
          <a:prstGeom prst="rect">
            <a:avLst/>
          </a:prstGeom>
        </p:spPr>
      </p:pic>
      <p:pic>
        <p:nvPicPr>
          <p:cNvPr id="17" name="arc" descr="3512affa-67a1-458d-8e38-3eb44024d2cd arc"/>
          <p:cNvPicPr>
            <a:picLocks noChangeAspect="1"/>
          </p:cNvPicPr>
          <p:nvPr/>
        </p:nvPicPr>
        <p:blipFill>
          <a:blip r:embed="rId7" cstate="print"/>
          <a:stretch>
            <a:fillRect/>
          </a:stretch>
        </p:blipFill>
        <p:spPr>
          <a:xfrm>
            <a:off x="392497" y="3785173"/>
            <a:ext cx="399634" cy="399634"/>
          </a:xfrm>
          <a:prstGeom prst="rect">
            <a:avLst/>
          </a:prstGeom>
        </p:spPr>
      </p:pic>
      <p:pic>
        <p:nvPicPr>
          <p:cNvPr id="18" name="SM" descr="7688efc1-89b9-42d4-bb74-941da1407228 SM"/>
          <p:cNvPicPr>
            <a:picLocks noChangeAspect="1"/>
          </p:cNvPicPr>
          <p:nvPr/>
        </p:nvPicPr>
        <p:blipFill>
          <a:blip r:embed="rId8" cstate="print"/>
          <a:stretch>
            <a:fillRect/>
          </a:stretch>
        </p:blipFill>
        <p:spPr>
          <a:xfrm>
            <a:off x="4288331" y="3785173"/>
            <a:ext cx="399634" cy="399634"/>
          </a:xfrm>
          <a:prstGeom prst="rect">
            <a:avLst/>
          </a:prstGeom>
        </p:spPr>
      </p:pic>
      <p:pic>
        <p:nvPicPr>
          <p:cNvPr id="19" name="lgtbahfbalfaplussz" descr="75850d81-1a90-4889-ac43-5942682bf44d lgtbahfbalfaplussz"/>
          <p:cNvPicPr>
            <a:picLocks noChangeAspect="1"/>
          </p:cNvPicPr>
          <p:nvPr/>
        </p:nvPicPr>
        <p:blipFill>
          <a:blip r:embed="rId9" cstate="print"/>
          <a:stretch>
            <a:fillRect/>
          </a:stretch>
        </p:blipFill>
        <p:spPr>
          <a:xfrm>
            <a:off x="5586942" y="3785173"/>
            <a:ext cx="399634" cy="399634"/>
          </a:xfrm>
          <a:prstGeom prst="rect">
            <a:avLst/>
          </a:prstGeom>
        </p:spPr>
      </p:pic>
      <p:pic>
        <p:nvPicPr>
          <p:cNvPr id="20" name="culture_segment" descr="b46083ae-1246-414e-ade5-aa68d34f6f53 culture_segment"/>
          <p:cNvPicPr>
            <a:picLocks noChangeAspect="1"/>
          </p:cNvPicPr>
          <p:nvPr/>
        </p:nvPicPr>
        <p:blipFill>
          <a:blip r:embed="rId10" cstate="print"/>
          <a:stretch>
            <a:fillRect/>
          </a:stretch>
        </p:blipFill>
        <p:spPr>
          <a:xfrm>
            <a:off x="6885553" y="3785173"/>
            <a:ext cx="399634" cy="399634"/>
          </a:xfrm>
          <a:prstGeom prst="rect">
            <a:avLst/>
          </a:prstGeom>
        </p:spPr>
      </p:pic>
      <p:sp>
        <p:nvSpPr>
          <p:cNvPr id="21" name="(empty)" descr="84303db3-d4da-492f-8cb9-ed746e62afcc (empty)"/>
          <p:cNvSpPr/>
          <p:nvPr/>
        </p:nvSpPr>
        <p:spPr>
          <a:xfrm>
            <a:off x="0" y="740690"/>
            <a:ext cx="2233667" cy="1070447"/>
          </a:xfrm>
          <a:prstGeom prst="rect">
            <a:avLst/>
          </a:prstGeom>
          <a:solidFill>
            <a:srgbClr val="000000">
              <a:alpha val="53333"/>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2" name="(empty)" descr="73b23220-03b4-4038-b75d-357c9e443b10 (empty)"/>
          <p:cNvSpPr/>
          <p:nvPr/>
        </p:nvSpPr>
        <p:spPr>
          <a:xfrm>
            <a:off x="9515" y="2150113"/>
            <a:ext cx="9134485" cy="1070447"/>
          </a:xfrm>
          <a:prstGeom prst="rect">
            <a:avLst/>
          </a:prstGeom>
          <a:solidFill>
            <a:srgbClr val="000000">
              <a:alpha val="53333"/>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3" name="Befolkning" descr="6d2552d8-cae8-460c-9330-00fed9c9415e Befolkning"/>
          <p:cNvSpPr/>
          <p:nvPr/>
        </p:nvSpPr>
        <p:spPr>
          <a:xfrm>
            <a:off x="199817" y="523033"/>
            <a:ext cx="3247024" cy="205750"/>
          </a:xfrm>
          <a:prstGeom prst="rect">
            <a:avLst/>
          </a:prstGeom>
          <a:noFill/>
        </p:spPr>
        <p:txBody>
          <a:bodyPr lIns="0" tIns="11418" rIns="0" bIns="0" anchor="t">
            <a:spAutoFit/>
          </a:bodyPr>
          <a:lstStyle/>
          <a:p>
            <a:pPr>
              <a:lnSpc>
                <a:spcPct val="114583"/>
              </a:lnSpc>
            </a:pPr>
            <a:r>
              <a:rPr sz="1199" b="1" dirty="0">
                <a:solidFill>
                  <a:srgbClr val="FFFFFF"/>
                </a:solidFill>
                <a:latin typeface="Arial"/>
              </a:rPr>
              <a:t>Befolkning</a:t>
            </a:r>
          </a:p>
        </p:txBody>
      </p:sp>
      <p:sp>
        <p:nvSpPr>
          <p:cNvPr id="24" name="Publikum" descr="ed008e42-bd24-4aae-b7c4-3de90b30757f Publikum"/>
          <p:cNvSpPr/>
          <p:nvPr/>
        </p:nvSpPr>
        <p:spPr>
          <a:xfrm>
            <a:off x="199555" y="1936023"/>
            <a:ext cx="3261297" cy="205750"/>
          </a:xfrm>
          <a:prstGeom prst="rect">
            <a:avLst/>
          </a:prstGeom>
          <a:noFill/>
        </p:spPr>
        <p:txBody>
          <a:bodyPr lIns="0" tIns="11418" rIns="0" bIns="0" anchor="t">
            <a:spAutoFit/>
          </a:bodyPr>
          <a:lstStyle/>
          <a:p>
            <a:pPr>
              <a:lnSpc>
                <a:spcPct val="114583"/>
              </a:lnSpc>
            </a:pPr>
            <a:r>
              <a:rPr sz="1199" b="1" dirty="0">
                <a:solidFill>
                  <a:srgbClr val="FFFFFF"/>
                </a:solidFill>
                <a:latin typeface="Arial"/>
              </a:rPr>
              <a:t>Publikum</a:t>
            </a:r>
          </a:p>
        </p:txBody>
      </p:sp>
      <p:sp>
        <p:nvSpPr>
          <p:cNvPr id="25" name="Befolkning vs. Pu..." descr="cf98b839-fd2c-4261-be19-87daf6b8def8 Befolkning vs. Pu..."/>
          <p:cNvSpPr/>
          <p:nvPr/>
        </p:nvSpPr>
        <p:spPr>
          <a:xfrm>
            <a:off x="206954" y="3391832"/>
            <a:ext cx="3247024" cy="205750"/>
          </a:xfrm>
          <a:prstGeom prst="rect">
            <a:avLst/>
          </a:prstGeom>
          <a:noFill/>
        </p:spPr>
        <p:txBody>
          <a:bodyPr lIns="0" tIns="11418" rIns="0" bIns="0" anchor="t">
            <a:spAutoFit/>
          </a:bodyPr>
          <a:lstStyle/>
          <a:p>
            <a:pPr>
              <a:lnSpc>
                <a:spcPct val="114583"/>
              </a:lnSpc>
            </a:pPr>
            <a:r>
              <a:rPr sz="1199" b="1" dirty="0">
                <a:solidFill>
                  <a:srgbClr val="FFFFFF"/>
                </a:solidFill>
                <a:latin typeface="Arial"/>
              </a:rPr>
              <a:t>Befolkning vs. Publikum</a:t>
            </a:r>
          </a:p>
        </p:txBody>
      </p:sp>
      <p:sp>
        <p:nvSpPr>
          <p:cNvPr id="26" name="Interesse" descr="2f0c6e79-ae0e-452f-90e5-6aef43aba370 Interesse"/>
          <p:cNvSpPr/>
          <p:nvPr/>
        </p:nvSpPr>
        <p:spPr>
          <a:xfrm>
            <a:off x="7137" y="1500708"/>
            <a:ext cx="1134674"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Interesse</a:t>
            </a:r>
          </a:p>
        </p:txBody>
      </p:sp>
      <p:pic>
        <p:nvPicPr>
          <p:cNvPr id="27" name="artandstuff" descr="4978d3de-985b-439e-8306-12858625a890 artandstuff"/>
          <p:cNvPicPr>
            <a:picLocks noChangeAspect="1"/>
          </p:cNvPicPr>
          <p:nvPr/>
        </p:nvPicPr>
        <p:blipFill>
          <a:blip r:embed="rId11" cstate="print"/>
          <a:stretch>
            <a:fillRect/>
          </a:stretch>
        </p:blipFill>
        <p:spPr>
          <a:xfrm>
            <a:off x="363952" y="958347"/>
            <a:ext cx="399634" cy="399634"/>
          </a:xfrm>
          <a:prstGeom prst="rect">
            <a:avLst/>
          </a:prstGeom>
        </p:spPr>
      </p:pic>
      <p:sp>
        <p:nvSpPr>
          <p:cNvPr id="28" name="Besøk" descr="1477cf4f-943f-4fce-9fc1-0d8b869f0797 Besøk"/>
          <p:cNvSpPr/>
          <p:nvPr/>
        </p:nvSpPr>
        <p:spPr>
          <a:xfrm rot="21600000">
            <a:off x="1148947" y="1502080"/>
            <a:ext cx="913448"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Besøk</a:t>
            </a:r>
          </a:p>
        </p:txBody>
      </p:sp>
      <p:pic>
        <p:nvPicPr>
          <p:cNvPr id="29" name="mapsightseeing" descr="cea62f18-67dc-4758-b0a4-c14bad711825 mapsightseeing"/>
          <p:cNvPicPr>
            <a:picLocks noChangeAspect="1"/>
          </p:cNvPicPr>
          <p:nvPr/>
        </p:nvPicPr>
        <p:blipFill>
          <a:blip r:embed="rId12" cstate="print"/>
          <a:stretch>
            <a:fillRect/>
          </a:stretch>
        </p:blipFill>
        <p:spPr>
          <a:xfrm>
            <a:off x="1412990" y="961916"/>
            <a:ext cx="399634" cy="399634"/>
          </a:xfrm>
          <a:prstGeom prst="rect">
            <a:avLst/>
          </a:prstGeom>
        </p:spPr>
      </p:pic>
      <p:pic>
        <p:nvPicPr>
          <p:cNvPr id="30" name="network" descr="f62fd778-ba37-4d75-918b-ae94b581a499 network"/>
          <p:cNvPicPr>
            <a:picLocks noChangeAspect="1"/>
          </p:cNvPicPr>
          <p:nvPr/>
        </p:nvPicPr>
        <p:blipFill>
          <a:blip r:embed="rId13" cstate="print"/>
          <a:stretch>
            <a:fillRect/>
          </a:stretch>
        </p:blipFill>
        <p:spPr>
          <a:xfrm>
            <a:off x="5558397" y="2335657"/>
            <a:ext cx="428179" cy="428179"/>
          </a:xfrm>
          <a:prstGeom prst="rect">
            <a:avLst/>
          </a:prstGeom>
        </p:spPr>
      </p:pic>
      <p:pic>
        <p:nvPicPr>
          <p:cNvPr id="31" name="politics" descr="156370c5-0f34-43bb-a541-0e4394419b20 politics"/>
          <p:cNvPicPr>
            <a:picLocks noChangeAspect="1"/>
          </p:cNvPicPr>
          <p:nvPr/>
        </p:nvPicPr>
        <p:blipFill>
          <a:blip r:embed="rId14" cstate="print"/>
          <a:stretch>
            <a:fillRect/>
          </a:stretch>
        </p:blipFill>
        <p:spPr>
          <a:xfrm>
            <a:off x="8155620" y="2335657"/>
            <a:ext cx="428179" cy="428179"/>
          </a:xfrm>
          <a:prstGeom prst="rect">
            <a:avLst/>
          </a:prstGeom>
        </p:spPr>
      </p:pic>
      <p:pic>
        <p:nvPicPr>
          <p:cNvPr id="32" name="subscription" descr="743e7a73-f61b-413b-80f4-47c45addc300 subscription"/>
          <p:cNvPicPr>
            <a:picLocks noChangeAspect="1"/>
          </p:cNvPicPr>
          <p:nvPr/>
        </p:nvPicPr>
        <p:blipFill>
          <a:blip r:embed="rId15" cstate="print"/>
          <a:stretch>
            <a:fillRect/>
          </a:stretch>
        </p:blipFill>
        <p:spPr>
          <a:xfrm>
            <a:off x="1662563" y="2335657"/>
            <a:ext cx="428179" cy="428179"/>
          </a:xfrm>
          <a:prstGeom prst="rect">
            <a:avLst/>
          </a:prstGeom>
        </p:spPr>
      </p:pic>
      <p:pic>
        <p:nvPicPr>
          <p:cNvPr id="33" name="diversity1" descr="956c059b-8919-4af3-aab3-e1d694a474ab diversity1"/>
          <p:cNvPicPr>
            <a:picLocks noChangeAspect="1"/>
          </p:cNvPicPr>
          <p:nvPr/>
        </p:nvPicPr>
        <p:blipFill>
          <a:blip r:embed="rId16" cstate="print"/>
          <a:stretch>
            <a:fillRect/>
          </a:stretch>
        </p:blipFill>
        <p:spPr>
          <a:xfrm>
            <a:off x="4259786" y="2335657"/>
            <a:ext cx="428179" cy="428179"/>
          </a:xfrm>
          <a:prstGeom prst="rect">
            <a:avLst/>
          </a:prstGeom>
        </p:spPr>
      </p:pic>
      <p:pic>
        <p:nvPicPr>
          <p:cNvPr id="34" name="performance" descr="dd64d599-7743-4b38-b8e5-b7b167d38ba3 performance"/>
          <p:cNvPicPr>
            <a:picLocks noChangeAspect="1"/>
          </p:cNvPicPr>
          <p:nvPr/>
        </p:nvPicPr>
        <p:blipFill>
          <a:blip r:embed="rId17" cstate="print"/>
          <a:stretch>
            <a:fillRect/>
          </a:stretch>
        </p:blipFill>
        <p:spPr>
          <a:xfrm>
            <a:off x="363952" y="2335657"/>
            <a:ext cx="428179" cy="428179"/>
          </a:xfrm>
          <a:prstGeom prst="rect">
            <a:avLst/>
          </a:prstGeom>
        </p:spPr>
      </p:pic>
      <p:pic>
        <p:nvPicPr>
          <p:cNvPr id="35" name="NPS" descr="a3c45193-479b-4713-af93-40d48d97e232 NPS"/>
          <p:cNvPicPr>
            <a:picLocks noChangeAspect="1"/>
          </p:cNvPicPr>
          <p:nvPr/>
        </p:nvPicPr>
        <p:blipFill>
          <a:blip r:embed="rId18" cstate="print"/>
          <a:stretch>
            <a:fillRect/>
          </a:stretch>
        </p:blipFill>
        <p:spPr>
          <a:xfrm>
            <a:off x="6857008" y="2335657"/>
            <a:ext cx="428179" cy="428179"/>
          </a:xfrm>
          <a:prstGeom prst="rect">
            <a:avLst/>
          </a:prstGeom>
        </p:spPr>
      </p:pic>
      <p:pic>
        <p:nvPicPr>
          <p:cNvPr id="36" name="motivation_barriers" descr="8c5a5556-ee5e-459d-915d-1c3806b21deb motivation_barriers"/>
          <p:cNvPicPr>
            <a:picLocks noChangeAspect="1"/>
          </p:cNvPicPr>
          <p:nvPr/>
        </p:nvPicPr>
        <p:blipFill>
          <a:blip r:embed="rId19" cstate="print"/>
          <a:stretch>
            <a:fillRect/>
          </a:stretch>
        </p:blipFill>
        <p:spPr>
          <a:xfrm>
            <a:off x="2961175" y="2335657"/>
            <a:ext cx="428179" cy="428179"/>
          </a:xfrm>
          <a:prstGeom prst="rect">
            <a:avLst/>
          </a:prstGeom>
        </p:spPr>
      </p:pic>
      <p:sp>
        <p:nvSpPr>
          <p:cNvPr id="37" name="Arrangement" descr="a1180ec3-011e-4a34-8f08-4866989ee463 Arrangement"/>
          <p:cNvSpPr/>
          <p:nvPr/>
        </p:nvSpPr>
        <p:spPr>
          <a:xfrm>
            <a:off x="39250" y="2853039"/>
            <a:ext cx="1113265"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Arrangement</a:t>
            </a:r>
          </a:p>
        </p:txBody>
      </p:sp>
      <p:sp>
        <p:nvSpPr>
          <p:cNvPr id="38" name="Billett" descr="ad4e8609-0f27-434b-98d6-6299ea7b4e81 Billett"/>
          <p:cNvSpPr/>
          <p:nvPr/>
        </p:nvSpPr>
        <p:spPr>
          <a:xfrm>
            <a:off x="1298611" y="2853039"/>
            <a:ext cx="1156083"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Billett</a:t>
            </a:r>
          </a:p>
        </p:txBody>
      </p:sp>
      <p:sp>
        <p:nvSpPr>
          <p:cNvPr id="39" name="Besøk &amp; Motivasjon" descr="e3d24366-cfd7-4cdd-b38e-ffa56ed9bda5 Besøk &amp; Motivasjon"/>
          <p:cNvSpPr/>
          <p:nvPr/>
        </p:nvSpPr>
        <p:spPr>
          <a:xfrm>
            <a:off x="2622200" y="2853039"/>
            <a:ext cx="1106129"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Besøk &amp; Motivasjon</a:t>
            </a:r>
          </a:p>
        </p:txBody>
      </p:sp>
      <p:sp>
        <p:nvSpPr>
          <p:cNvPr id="40" name="Annonser" descr="a6ff53c2-54e2-4e6d-a10b-2ec570cf3635 Annonser"/>
          <p:cNvSpPr/>
          <p:nvPr/>
        </p:nvSpPr>
        <p:spPr>
          <a:xfrm>
            <a:off x="3749539" y="2853039"/>
            <a:ext cx="1448672"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Annonser</a:t>
            </a:r>
          </a:p>
        </p:txBody>
      </p:sp>
      <p:sp>
        <p:nvSpPr>
          <p:cNvPr id="41" name="Sos Medier" descr="e54878e1-dabb-4cac-a607-4d8bb8c2239d Sos Medier"/>
          <p:cNvSpPr/>
          <p:nvPr/>
        </p:nvSpPr>
        <p:spPr>
          <a:xfrm>
            <a:off x="5048151" y="2853039"/>
            <a:ext cx="1448672"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Sos Medier</a:t>
            </a:r>
          </a:p>
        </p:txBody>
      </p:sp>
      <p:sp>
        <p:nvSpPr>
          <p:cNvPr id="42" name="Anbefaling" descr="2a9f5ea3-980a-418b-a135-bfd0ca73cd7f Anbefaling"/>
          <p:cNvSpPr/>
          <p:nvPr/>
        </p:nvSpPr>
        <p:spPr>
          <a:xfrm>
            <a:off x="6345672" y="2853039"/>
            <a:ext cx="1448672"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Anbefaling</a:t>
            </a:r>
          </a:p>
        </p:txBody>
      </p:sp>
      <p:sp>
        <p:nvSpPr>
          <p:cNvPr id="43" name="Politisk Preferanse" descr="abd0da51-c44f-402c-8587-346714784d4a Politisk Preferanse"/>
          <p:cNvSpPr/>
          <p:nvPr/>
        </p:nvSpPr>
        <p:spPr>
          <a:xfrm>
            <a:off x="7825715" y="2853039"/>
            <a:ext cx="1084720"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Politisk Preferanse</a:t>
            </a:r>
          </a:p>
        </p:txBody>
      </p:sp>
      <p:sp>
        <p:nvSpPr>
          <p:cNvPr id="44" name="(empty)" descr="993d701b-2b38-4d5d-828d-07bf016cf509 (empty)"/>
          <p:cNvSpPr/>
          <p:nvPr/>
        </p:nvSpPr>
        <p:spPr>
          <a:xfrm>
            <a:off x="2497711" y="23490"/>
            <a:ext cx="1320219" cy="1034766"/>
          </a:xfrm>
          <a:prstGeom prst="rect">
            <a:avLst/>
          </a:prstGeom>
          <a:solidFill>
            <a:srgbClr val="0B23E5"/>
          </a:solidFill>
          <a:ln w="19050">
            <a:solidFill>
              <a:srgbClr val="0B23E5"/>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45" name="sammenligning" descr="a9e9ce9c-e1a1-421c-aa95-c9015c4ea0ad sammenligning"/>
          <p:cNvSpPr/>
          <p:nvPr/>
        </p:nvSpPr>
        <p:spPr>
          <a:xfrm>
            <a:off x="2234063" y="672895"/>
            <a:ext cx="4538697" cy="593805"/>
          </a:xfrm>
          <a:prstGeom prst="rect">
            <a:avLst/>
          </a:prstGeom>
          <a:noFill/>
        </p:spPr>
        <p:txBody>
          <a:bodyPr lIns="0" tIns="11418" rIns="0" bIns="0" anchor="t">
            <a:spAutoFit/>
          </a:bodyPr>
          <a:lstStyle/>
          <a:p>
            <a:pPr algn="ctr">
              <a:lnSpc>
                <a:spcPct val="114583"/>
              </a:lnSpc>
            </a:pPr>
            <a:r>
              <a:rPr sz="3596" b="1" dirty="0">
                <a:solidFill>
                  <a:srgbClr val="FFFFFF"/>
                </a:solidFill>
                <a:latin typeface="Arial"/>
              </a:rPr>
              <a:t>sammenligning</a:t>
            </a:r>
          </a:p>
        </p:txBody>
      </p:sp>
      <p:sp>
        <p:nvSpPr>
          <p:cNvPr id="46" name="StartDateControlCompletiontimeanddate" descr="476bf2a3-2300-4b4a-aebc-84641d583d3e StartDateControlCompletiontimeanddate"/>
          <p:cNvSpPr/>
          <p:nvPr/>
        </p:nvSpPr>
        <p:spPr>
          <a:xfrm>
            <a:off x="3179229" y="1500708"/>
            <a:ext cx="870631" cy="199817"/>
          </a:xfrm>
          <a:prstGeom prst="rect">
            <a:avLst/>
          </a:prstGeom>
          <a:solidFill>
            <a:srgbClr val="FFFFFF"/>
          </a:solidFill>
          <a:ln w="47625">
            <a:solidFill>
              <a:srgbClr val="FFFFFF"/>
            </a:solidFill>
            <a:prstDash val="solid"/>
            <a:round/>
          </a:ln>
        </p:spPr>
        <p:txBody>
          <a:bodyPr lIns="39250" tIns="39250" rIns="39250" bIns="39250">
            <a:normAutofit/>
          </a:bodyPr>
          <a:lstStyle/>
          <a:p>
            <a:pPr marL="21408"/>
            <a:r>
              <a:rPr sz="749" dirty="0">
                <a:solidFill>
                  <a:srgbClr val="808080"/>
                </a:solidFill>
                <a:latin typeface="Arial"/>
              </a:rPr>
              <a:t>2022-01-01</a:t>
            </a:r>
          </a:p>
        </p:txBody>
      </p:sp>
      <p:sp>
        <p:nvSpPr>
          <p:cNvPr id="47" name="EndDateControlCompletiontimeanddate" descr="32debec7-9475-41c5-9141-9945212e52b9 EndDateControlCompletiontimeanddate"/>
          <p:cNvSpPr/>
          <p:nvPr/>
        </p:nvSpPr>
        <p:spPr>
          <a:xfrm>
            <a:off x="4691335" y="1500708"/>
            <a:ext cx="877767" cy="199817"/>
          </a:xfrm>
          <a:prstGeom prst="rect">
            <a:avLst/>
          </a:prstGeom>
          <a:solidFill>
            <a:srgbClr val="FFFFFF"/>
          </a:solidFill>
          <a:ln w="47625">
            <a:solidFill>
              <a:srgbClr val="FFFFFF"/>
            </a:solidFill>
            <a:prstDash val="solid"/>
            <a:round/>
          </a:ln>
        </p:spPr>
        <p:txBody>
          <a:bodyPr lIns="39250" tIns="39250" rIns="39250" bIns="39250">
            <a:normAutofit/>
          </a:bodyPr>
          <a:lstStyle/>
          <a:p>
            <a:pPr marL="21408"/>
            <a:r>
              <a:rPr sz="749" dirty="0">
                <a:solidFill>
                  <a:srgbClr val="808080"/>
                </a:solidFill>
                <a:latin typeface="Arial"/>
              </a:rPr>
              <a:t>2023-12-31</a:t>
            </a:r>
          </a:p>
        </p:txBody>
      </p:sp>
      <p:sp>
        <p:nvSpPr>
          <p:cNvPr id="48" name="Startdato:" descr="ae9315c1-2778-468e-9110-43eba2bfd7e4 Startdato:"/>
          <p:cNvSpPr/>
          <p:nvPr/>
        </p:nvSpPr>
        <p:spPr>
          <a:xfrm>
            <a:off x="3232752" y="1308027"/>
            <a:ext cx="2040986"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Startdato:</a:t>
            </a:r>
          </a:p>
        </p:txBody>
      </p:sp>
      <p:sp>
        <p:nvSpPr>
          <p:cNvPr id="49" name="Sluttdato:" descr="5565897b-2e05-45b0-8d1a-0a9ae290fbc0 Sluttdato:"/>
          <p:cNvSpPr/>
          <p:nvPr/>
        </p:nvSpPr>
        <p:spPr>
          <a:xfrm>
            <a:off x="4734947" y="1308027"/>
            <a:ext cx="2040986"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Sluttdato: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F026FD-C37F-C787-809B-4AF8C56D87DD}"/>
              </a:ext>
            </a:extLst>
          </p:cNvPr>
          <p:cNvSpPr>
            <a:spLocks noGrp="1"/>
          </p:cNvSpPr>
          <p:nvPr>
            <p:ph type="ctrTitle"/>
          </p:nvPr>
        </p:nvSpPr>
        <p:spPr>
          <a:xfrm>
            <a:off x="344724" y="3341710"/>
            <a:ext cx="6478212" cy="942604"/>
          </a:xfrm>
        </p:spPr>
        <p:txBody>
          <a:bodyPr>
            <a:normAutofit/>
          </a:bodyPr>
          <a:lstStyle/>
          <a:p>
            <a:r>
              <a:rPr lang="nb-NO" dirty="0"/>
              <a:t>Analyse av NPS score </a:t>
            </a:r>
            <a:r>
              <a:rPr lang="nb-NO" dirty="0" err="1"/>
              <a:t>vs</a:t>
            </a:r>
            <a:r>
              <a:rPr lang="nb-NO" dirty="0"/>
              <a:t> besøkende: alder, kjønn, flerkulturell bakgrunn.</a:t>
            </a:r>
          </a:p>
        </p:txBody>
      </p:sp>
      <p:sp>
        <p:nvSpPr>
          <p:cNvPr id="3" name="Plassholder for tekst 2">
            <a:extLst>
              <a:ext uri="{FF2B5EF4-FFF2-40B4-BE49-F238E27FC236}">
                <a16:creationId xmlns:a16="http://schemas.microsoft.com/office/drawing/2014/main" id="{FFC81086-2441-3EA3-BDB7-7A78F27740C7}"/>
              </a:ext>
            </a:extLst>
          </p:cNvPr>
          <p:cNvSpPr>
            <a:spLocks noGrp="1"/>
          </p:cNvSpPr>
          <p:nvPr>
            <p:ph type="body" sz="quarter" idx="11"/>
          </p:nvPr>
        </p:nvSpPr>
        <p:spPr/>
        <p:txBody>
          <a:bodyPr/>
          <a:lstStyle/>
          <a:p>
            <a:r>
              <a:rPr lang="nb-NO" dirty="0"/>
              <a:t>a</a:t>
            </a:r>
          </a:p>
        </p:txBody>
      </p:sp>
    </p:spTree>
    <p:extLst>
      <p:ext uri="{BB962C8B-B14F-4D97-AF65-F5344CB8AC3E}">
        <p14:creationId xmlns:p14="http://schemas.microsoft.com/office/powerpoint/2010/main" val="1141513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e1c0d9d4-924e-40d8-83e1-f99ff7170b59 picture"/>
          <p:cNvPicPr>
            <a:picLocks noChangeAspect="1"/>
          </p:cNvPicPr>
          <p:nvPr/>
        </p:nvPicPr>
        <p:blipFill>
          <a:blip r:embed="rId2" cstate="print"/>
          <a:stretch>
            <a:fillRect/>
          </a:stretch>
        </p:blipFill>
        <p:spPr>
          <a:xfrm>
            <a:off x="0" y="9218"/>
            <a:ext cx="9148758" cy="5123875"/>
          </a:xfrm>
          <a:prstGeom prst="rect">
            <a:avLst/>
          </a:prstGeom>
        </p:spPr>
      </p:pic>
      <p:sp>
        <p:nvSpPr>
          <p:cNvPr id="3" name="(empty)" descr="23b85969-9ce3-4f6f-b8aa-8f55cdfe80fb (empty)"/>
          <p:cNvSpPr/>
          <p:nvPr/>
        </p:nvSpPr>
        <p:spPr>
          <a:xfrm>
            <a:off x="26797" y="19182"/>
            <a:ext cx="9148758" cy="5123875"/>
          </a:xfrm>
          <a:prstGeom prst="rect">
            <a:avLst/>
          </a:prstGeom>
          <a:solidFill>
            <a:srgbClr val="000000">
              <a:alpha val="25098"/>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4" name="SamPub.Region.Combo.L" descr="57a844e3-65ad-406e-ac7f-57a6a95849ba SamPub.Region.Combo.L"/>
          <p:cNvSpPr/>
          <p:nvPr/>
        </p:nvSpPr>
        <p:spPr>
          <a:xfrm>
            <a:off x="292589"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404040"/>
                </a:solidFill>
                <a:latin typeface="Arial"/>
              </a:rPr>
              <a:t>Velg</a:t>
            </a:r>
          </a:p>
        </p:txBody>
      </p:sp>
      <p:sp>
        <p:nvSpPr>
          <p:cNvPr id="5" name="Sampub.Akk.Combo.L" descr="15dc425f-b9f0-4d1c-920e-79e4e5a313b0 Sampub.Akk.Combo.L"/>
          <p:cNvSpPr/>
          <p:nvPr/>
        </p:nvSpPr>
        <p:spPr>
          <a:xfrm>
            <a:off x="292589"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6" name="SamPub.velg.Combo.L" descr="7c198e1f-9b1a-4fa7-8574-5825ae370bc9 SamPub.velg.Combo.L"/>
          <p:cNvSpPr/>
          <p:nvPr/>
        </p:nvSpPr>
        <p:spPr>
          <a:xfrm>
            <a:off x="1826897" y="480215"/>
            <a:ext cx="806404"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7" name="SamPub.Venue.Combo.L" descr="d642eb7b-ade6-4797-9929-14cbc48ec320 SamPub.Venue.Combo.L"/>
          <p:cNvSpPr/>
          <p:nvPr/>
        </p:nvSpPr>
        <p:spPr>
          <a:xfrm>
            <a:off x="2768891" y="480215"/>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8" name="SamPub.Cat.Combo.R" descr="ee21230f-c38b-4fba-87b9-ebe896223d15 SamPub.Cat.Combo.R"/>
          <p:cNvSpPr/>
          <p:nvPr/>
        </p:nvSpPr>
        <p:spPr>
          <a:xfrm>
            <a:off x="4217563"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Alder</a:t>
            </a:r>
          </a:p>
        </p:txBody>
      </p:sp>
      <p:sp>
        <p:nvSpPr>
          <p:cNvPr id="9" name="SamPub.Akk.Combo.R" descr="e2951985-6e47-49c0-86ab-9220bbf11e1d SamPub.Akk.Combo.R"/>
          <p:cNvSpPr/>
          <p:nvPr/>
        </p:nvSpPr>
        <p:spPr>
          <a:xfrm>
            <a:off x="4217563"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Sammenligne</a:t>
            </a:r>
          </a:p>
        </p:txBody>
      </p:sp>
      <p:sp>
        <p:nvSpPr>
          <p:cNvPr id="10" name="SamPub.list.Combo.R" descr="b574a450-bd9d-41f5-ac42-869fcc445938 SamPub.list.Combo.R"/>
          <p:cNvSpPr/>
          <p:nvPr/>
        </p:nvSpPr>
        <p:spPr>
          <a:xfrm>
            <a:off x="5759008" y="480215"/>
            <a:ext cx="76358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(All)</a:t>
            </a:r>
          </a:p>
        </p:txBody>
      </p:sp>
      <p:sp>
        <p:nvSpPr>
          <p:cNvPr id="11" name="SamPub.Flerkultur.Combo" descr="23951fb0-a8e1-4e95-a70e-b376e3d47157 SamPub.Flerkultur.Combo"/>
          <p:cNvSpPr/>
          <p:nvPr/>
        </p:nvSpPr>
        <p:spPr>
          <a:xfrm>
            <a:off x="7996242" y="1078873"/>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Shape" descr="9c712605-0913-4efe-941a-9bec792b4022 Shape"/>
          <p:cNvSpPr/>
          <p:nvPr/>
        </p:nvSpPr>
        <p:spPr>
          <a:xfrm flipH="1" flipV="1">
            <a:off x="7792858" y="187625"/>
            <a:ext cx="7136" cy="493833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13" name="Filtersegment" descr="8cd124a0-3718-4938-85af-006298bfa592 Filtersegment"/>
          <p:cNvSpPr/>
          <p:nvPr/>
        </p:nvSpPr>
        <p:spPr>
          <a:xfrm>
            <a:off x="7750040" y="201898"/>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14" name="Shape" descr="7755a312-e49c-4555-976d-4776999500d0 Shape"/>
          <p:cNvSpPr/>
          <p:nvPr/>
        </p:nvSpPr>
        <p:spPr>
          <a:xfrm>
            <a:off x="285453" y="936939"/>
            <a:ext cx="71363" cy="71363"/>
          </a:xfrm>
          <a:prstGeom prst="ellipse">
            <a:avLst/>
          </a:prstGeom>
          <a:solidFill>
            <a:srgbClr val="2DC7FF"/>
          </a:solidFill>
          <a:ln w="19050">
            <a:solidFill>
              <a:srgbClr val="FFFFFF">
                <a:alpha val="0"/>
              </a:srgbClr>
            </a:solidFill>
            <a:prstDash val="solid"/>
          </a:ln>
        </p:spPr>
        <p:txBody>
          <a:bodyPr/>
          <a:lstStyle/>
          <a:p>
            <a:endParaRPr lang="nb-NO"/>
          </a:p>
        </p:txBody>
      </p:sp>
      <p:sp>
        <p:nvSpPr>
          <p:cNvPr id="15" name="Shape" descr="887e98c0-602d-4b72-b59e-89cf3df38e15 Shape"/>
          <p:cNvSpPr/>
          <p:nvPr/>
        </p:nvSpPr>
        <p:spPr>
          <a:xfrm flipH="1">
            <a:off x="292589" y="1058256"/>
            <a:ext cx="3639521"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6" name="Shape" descr="a87e80fb-87e8-4e19-a60b-9f99f65f01c4 Shape"/>
          <p:cNvSpPr/>
          <p:nvPr/>
        </p:nvSpPr>
        <p:spPr>
          <a:xfrm>
            <a:off x="4217563" y="936939"/>
            <a:ext cx="71363" cy="71363"/>
          </a:xfrm>
          <a:prstGeom prst="ellipse">
            <a:avLst/>
          </a:prstGeom>
          <a:solidFill>
            <a:srgbClr val="FFCC01"/>
          </a:solidFill>
          <a:ln w="19050">
            <a:solidFill>
              <a:srgbClr val="FFFFFF">
                <a:alpha val="0"/>
              </a:srgbClr>
            </a:solidFill>
            <a:prstDash val="solid"/>
          </a:ln>
        </p:spPr>
        <p:txBody>
          <a:bodyPr/>
          <a:lstStyle/>
          <a:p>
            <a:endParaRPr lang="nb-NO"/>
          </a:p>
        </p:txBody>
      </p:sp>
      <p:sp>
        <p:nvSpPr>
          <p:cNvPr id="17" name="Shape" descr="576e6725-0562-42de-b0f4-ff41369d6dde Shape"/>
          <p:cNvSpPr/>
          <p:nvPr/>
        </p:nvSpPr>
        <p:spPr>
          <a:xfrm flipH="1">
            <a:off x="4224700" y="1058256"/>
            <a:ext cx="3461113"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8" name="SØYLER INDIKERT M..." descr="635995df-c711-47a0-bc30-075d9a20b2de SØYLER INDIKERT M..."/>
          <p:cNvSpPr/>
          <p:nvPr/>
        </p:nvSpPr>
        <p:spPr>
          <a:xfrm>
            <a:off x="392497" y="929802"/>
            <a:ext cx="3668067"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BLÅGRØNNE NYANSER KONTROLLERES AV RULLEGARDINMENYENE PÅ HØYRE SIDE</a:t>
            </a:r>
          </a:p>
        </p:txBody>
      </p:sp>
      <p:sp>
        <p:nvSpPr>
          <p:cNvPr id="19" name="SØYLER INDIKERT M..." descr="5f88e548-2512-44a4-9b4b-0cceaf3538de SØYLER INDIKERT M..."/>
          <p:cNvSpPr/>
          <p:nvPr/>
        </p:nvSpPr>
        <p:spPr>
          <a:xfrm>
            <a:off x="4324608" y="929802"/>
            <a:ext cx="3375478"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GULE NYANSER KONTROLLERES AV RULLEGARDINMENYENE PÅ HØYRE SIDE</a:t>
            </a:r>
          </a:p>
        </p:txBody>
      </p:sp>
      <p:sp>
        <p:nvSpPr>
          <p:cNvPr id="20" name="SamPub.Gender.Combo" descr="d50031f9-0804-44ba-a090-d243b8ef4cc5 SamPub.Gender.Combo"/>
          <p:cNvSpPr/>
          <p:nvPr/>
        </p:nvSpPr>
        <p:spPr>
          <a:xfrm>
            <a:off x="7996242" y="128239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1" name="SamPub.Age.Combo" descr="69c7d97e-a031-4929-b008-52d75caf682a SamPub.Age.Combo"/>
          <p:cNvSpPr/>
          <p:nvPr/>
        </p:nvSpPr>
        <p:spPr>
          <a:xfrm>
            <a:off x="7996242" y="148590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2" name="SamPub.Utdanning.Combo" descr="0aa4dfd5-5f80-40bf-ac12-adece4ceb6f1 SamPub.Utdanning.Combo"/>
          <p:cNvSpPr/>
          <p:nvPr/>
        </p:nvSpPr>
        <p:spPr>
          <a:xfrm>
            <a:off x="7996242" y="168942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3" name="SamPub.Funksjon.Combo" descr="1d3b2e03-2ca7-4f13-8bd9-8ec3f34c919f SamPub.Funksjon.Combo"/>
          <p:cNvSpPr/>
          <p:nvPr/>
        </p:nvSpPr>
        <p:spPr>
          <a:xfrm>
            <a:off x="7996242" y="189294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4" name="SamPub.Flerkultur.Q3.Combo" descr="1f6ef9aa-8890-4d42-bcca-1dd9b91c3097 SamPub.Flerkultur.Q3.Combo"/>
          <p:cNvSpPr/>
          <p:nvPr/>
        </p:nvSpPr>
        <p:spPr>
          <a:xfrm>
            <a:off x="7996242" y="209645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5" name="SamPub.Minoritet.Combo" descr="44e5fbb5-87f7-4965-b4bd-04d2707230c5 SamPub.Minoritet.Combo"/>
          <p:cNvSpPr/>
          <p:nvPr/>
        </p:nvSpPr>
        <p:spPr>
          <a:xfrm>
            <a:off x="7996242" y="229997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6" name="SamPub.Region.Combo" descr="6f4c39d4-698b-4336-9754-64b9cf4d4cc9 SamPub.Region.Combo"/>
          <p:cNvSpPr/>
          <p:nvPr/>
        </p:nvSpPr>
        <p:spPr>
          <a:xfrm>
            <a:off x="7996242" y="46832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7" name="SamPub.Regio.Combo.bransje" descr="94dddbc5-3627-4f98-84a7-66eef6a0fe77 SamPub.Regio.Combo.bransje"/>
          <p:cNvSpPr/>
          <p:nvPr/>
        </p:nvSpPr>
        <p:spPr>
          <a:xfrm>
            <a:off x="7996242" y="87535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8" name="&lt; Tilbake" descr="c750bae2-a791-46f4-ba4b-0bf6f5951141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29" name="&gt;" descr="8122bf86-220c-41e9-9c7d-22bd839fb854 &gt;"/>
          <p:cNvSpPr/>
          <p:nvPr/>
        </p:nvSpPr>
        <p:spPr>
          <a:xfrm>
            <a:off x="1734125" y="473078"/>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0" name="&gt;" descr="7554d945-7ac7-47b7-89ab-07b4c7df0fd5 &gt;"/>
          <p:cNvSpPr/>
          <p:nvPr/>
        </p:nvSpPr>
        <p:spPr>
          <a:xfrm>
            <a:off x="5659099" y="476647"/>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1" name="List.box.5" descr="5348101e-76ee-4731-a906-dfd9a1f90ece List.box.5"/>
          <p:cNvSpPr/>
          <p:nvPr/>
        </p:nvSpPr>
        <p:spPr>
          <a:xfrm>
            <a:off x="8064038" y="2607338"/>
            <a:ext cx="763586" cy="249771"/>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1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32" name="SamPub.Venue.Combo.R" descr="6f7df930-d8b5-4655-870b-ccb37e691fb6 SamPub.Venue.Combo.R"/>
          <p:cNvSpPr/>
          <p:nvPr/>
        </p:nvSpPr>
        <p:spPr>
          <a:xfrm>
            <a:off x="6661752" y="483782"/>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33" name="PUBLIKUM" descr="2c67ed9a-2f97-4396-ad41-fbb64ce556c1 PUBLIKUM"/>
          <p:cNvSpPr/>
          <p:nvPr/>
        </p:nvSpPr>
        <p:spPr>
          <a:xfrm>
            <a:off x="349679"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4" name="PUBLIKUM" descr="e41d7234-48e6-47af-8946-d25d5e5c753e PUBLIKUM"/>
          <p:cNvSpPr/>
          <p:nvPr/>
        </p:nvSpPr>
        <p:spPr>
          <a:xfrm>
            <a:off x="4253244"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5" name="(empty)" descr="1762e794-1562-46a8-a96c-f3adda50c14a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36" name="Shape" descr="ab17048a-9723-490c-a402-3321bf55094a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37" name="SAMMENLIGNING" descr="dd9427df-d6f4-4bbb-8105-55cb6c0a62e0 SAMMENLIGNING"/>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SAMMENLIGNING</a:t>
            </a:r>
          </a:p>
        </p:txBody>
      </p:sp>
      <p:sp>
        <p:nvSpPr>
          <p:cNvPr id="38" name="SamPub_region21" descr="137205c5-b682-4431-a65c-795762abb0a4 SamPub_region21"/>
          <p:cNvSpPr/>
          <p:nvPr/>
        </p:nvSpPr>
        <p:spPr>
          <a:xfrm>
            <a:off x="7996242" y="671838"/>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pic>
        <p:nvPicPr>
          <p:cNvPr id="39" name="2-2" descr="dc03ceda-5e67-4c43-adff-60a7dce0d4a2 2-2"/>
          <p:cNvPicPr>
            <a:picLocks noChangeAspect="1"/>
          </p:cNvPicPr>
          <p:nvPr/>
        </p:nvPicPr>
        <p:blipFill>
          <a:blip r:embed="rId3" cstate="print"/>
          <a:stretch>
            <a:fillRect/>
          </a:stretch>
        </p:blipFill>
        <p:spPr>
          <a:xfrm>
            <a:off x="-296223" y="9218"/>
            <a:ext cx="299725" cy="5123875"/>
          </a:xfrm>
          <a:prstGeom prst="rect">
            <a:avLst/>
          </a:prstGeom>
        </p:spPr>
      </p:pic>
      <p:pic>
        <p:nvPicPr>
          <p:cNvPr id="40" name="d2.14" descr="0a76bf26-99db-496c-8239-48e0aafa9c50 d2.14"/>
          <p:cNvPicPr>
            <a:picLocks noChangeAspect="1"/>
          </p:cNvPicPr>
          <p:nvPr/>
        </p:nvPicPr>
        <p:blipFill>
          <a:blip r:embed="rId4" cstate="print"/>
          <a:stretch>
            <a:fillRect/>
          </a:stretch>
        </p:blipFill>
        <p:spPr>
          <a:xfrm>
            <a:off x="0" y="1754046"/>
            <a:ext cx="7671540" cy="3382614"/>
          </a:xfrm>
          <a:prstGeom prst="rect">
            <a:avLst/>
          </a:prstGeom>
        </p:spPr>
      </p:pic>
      <p:sp>
        <p:nvSpPr>
          <p:cNvPr id="41" name="Basert på din opp..." descr="fe702b65-49cc-49c7-bf2d-4b7485a5bfda Basert på din opp..."/>
          <p:cNvSpPr/>
          <p:nvPr/>
        </p:nvSpPr>
        <p:spPr>
          <a:xfrm>
            <a:off x="385361" y="1493571"/>
            <a:ext cx="6643911" cy="157147"/>
          </a:xfrm>
          <a:prstGeom prst="rect">
            <a:avLst/>
          </a:prstGeom>
          <a:noFill/>
        </p:spPr>
        <p:txBody>
          <a:bodyPr lIns="0" tIns="11418" rIns="0" bIns="0" anchor="t">
            <a:spAutoFit/>
          </a:bodyPr>
          <a:lstStyle/>
          <a:p>
            <a:pPr>
              <a:lnSpc>
                <a:spcPct val="114583"/>
              </a:lnSpc>
            </a:pPr>
            <a:r>
              <a:rPr sz="899" b="1" dirty="0">
                <a:solidFill>
                  <a:srgbClr val="FFFFFF"/>
                </a:solidFill>
                <a:latin typeface="Arial"/>
              </a:rPr>
              <a:t>Basert på din opplevelse hos oss, hvor sannsynlig er det at du vil anbefale andre å besøke AVSENDERNAVN?</a:t>
            </a:r>
          </a:p>
        </p:txBody>
      </p:sp>
      <p:sp>
        <p:nvSpPr>
          <p:cNvPr id="42" name="Arrangement" descr="ec37016b-ca49-4766-aa66-2d83e1ead9ef Arrangement"/>
          <p:cNvSpPr/>
          <p:nvPr/>
        </p:nvSpPr>
        <p:spPr>
          <a:xfrm>
            <a:off x="7785721" y="4633551"/>
            <a:ext cx="1341627"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Arrangement</a:t>
            </a:r>
          </a:p>
        </p:txBody>
      </p:sp>
      <p:pic>
        <p:nvPicPr>
          <p:cNvPr id="43" name="performance" descr="f04d6f7c-224e-42bc-bfae-bbe5ec8925e7 performance"/>
          <p:cNvPicPr>
            <a:picLocks noChangeAspect="1"/>
          </p:cNvPicPr>
          <p:nvPr/>
        </p:nvPicPr>
        <p:blipFill>
          <a:blip r:embed="rId5" cstate="print"/>
          <a:stretch>
            <a:fillRect/>
          </a:stretch>
        </p:blipFill>
        <p:spPr>
          <a:xfrm>
            <a:off x="8206764" y="4005555"/>
            <a:ext cx="456724" cy="456724"/>
          </a:xfrm>
          <a:prstGeom prst="rect">
            <a:avLst/>
          </a:prstGeom>
        </p:spPr>
      </p:pic>
      <p:sp>
        <p:nvSpPr>
          <p:cNvPr id="44" name="TYPE ARRANGEMENT" descr="97dee3b3-c4f8-4835-b92b-186d94e2c355 TYPE ARRANGEMENT"/>
          <p:cNvSpPr/>
          <p:nvPr/>
        </p:nvSpPr>
        <p:spPr>
          <a:xfrm rot="16200000">
            <a:off x="-1210943" y="1378532"/>
            <a:ext cx="2262212"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TYPE ARRANGEMENT</a:t>
            </a:r>
          </a:p>
        </p:txBody>
      </p:sp>
      <p:sp>
        <p:nvSpPr>
          <p:cNvPr id="45" name="NPS ANBEFALING" descr="d8ca7594-bfcf-4fd1-803d-7e3fc126217a NPS ANBEFALING"/>
          <p:cNvSpPr/>
          <p:nvPr/>
        </p:nvSpPr>
        <p:spPr>
          <a:xfrm rot="16200000">
            <a:off x="-1277187" y="3621670"/>
            <a:ext cx="2276485" cy="157147"/>
          </a:xfrm>
          <a:prstGeom prst="rect">
            <a:avLst/>
          </a:prstGeom>
          <a:noFill/>
        </p:spPr>
        <p:txBody>
          <a:bodyPr lIns="0" tIns="11418" rIns="0" bIns="0" anchor="t">
            <a:spAutoFit/>
          </a:bodyPr>
          <a:lstStyle/>
          <a:p>
            <a:pPr algn="ctr">
              <a:lnSpc>
                <a:spcPct val="114583"/>
              </a:lnSpc>
            </a:pPr>
            <a:r>
              <a:rPr sz="899" b="1" dirty="0">
                <a:solidFill>
                  <a:srgbClr val="FFFFFF"/>
                </a:solidFill>
                <a:latin typeface="Arial"/>
              </a:rPr>
              <a:t>NPS ANBEFALING</a:t>
            </a:r>
          </a:p>
        </p:txBody>
      </p:sp>
      <p:sp>
        <p:nvSpPr>
          <p:cNvPr id="46" name="myString.59" descr="140e93e6-ebf7-42f8-b78c-627f70613c40 myString.59"/>
          <p:cNvSpPr/>
          <p:nvPr/>
        </p:nvSpPr>
        <p:spPr>
          <a:xfrm>
            <a:off x="385361" y="1093938"/>
            <a:ext cx="3825066"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Brukersted &gt; Akkumulere: Historisk museum
Data inkluderer følgende brukersted: Historisk museum</a:t>
            </a:r>
          </a:p>
        </p:txBody>
      </p:sp>
      <p:sp>
        <p:nvSpPr>
          <p:cNvPr id="47" name="myString.60" descr="37f6d438-fcaa-428a-a67c-74305fcc0236 myString.60"/>
          <p:cNvSpPr/>
          <p:nvPr/>
        </p:nvSpPr>
        <p:spPr>
          <a:xfrm>
            <a:off x="4324608" y="1093938"/>
            <a:ext cx="3561022"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Alder &gt; Sammenligne: 9 Alder valgt
Data inkluderer følgende brukersted: Historisk museum</a:t>
            </a:r>
          </a:p>
        </p:txBody>
      </p:sp>
      <p:sp>
        <p:nvSpPr>
          <p:cNvPr id="48" name="calc.80" descr="4fc0c0e0-5294-4399-a221-c09eb58cfed4 calc.80"/>
          <p:cNvSpPr/>
          <p:nvPr/>
        </p:nvSpPr>
        <p:spPr>
          <a:xfrm>
            <a:off x="385361" y="1686252"/>
            <a:ext cx="7036408" cy="171272"/>
          </a:xfrm>
          <a:prstGeom prst="rect">
            <a:avLst/>
          </a:prstGeom>
          <a:noFill/>
        </p:spPr>
        <p:txBody>
          <a:bodyPr lIns="0" tIns="11418" rIns="0" bIns="0" anchor="t">
            <a:noAutofit/>
          </a:bodyPr>
          <a:lstStyle/>
          <a:p>
            <a:pPr algn="l">
              <a:buNone/>
              <a:defRPr sz="700" b="0" i="0" u="none" strike="noStrike" kern="1200" baseline="0">
                <a:solidFill>
                  <a:srgbClr val="FFFFFF"/>
                </a:solidFill>
                <a:latin typeface="Arial"/>
                <a:ea typeface="+mn-ea"/>
                <a:cs typeface="+mn-cs"/>
              </a:defRPr>
            </a:pPr>
            <a:r>
              <a:rPr sz="524"/>
              <a:t>Valgt dato fra 2022-01-01 til 2023-12-31 Ikke valgt filter</a:t>
            </a:r>
          </a:p>
        </p:txBody>
      </p:sp>
      <p:sp>
        <p:nvSpPr>
          <p:cNvPr id="49" name="Ellipse 48">
            <a:extLst>
              <a:ext uri="{FF2B5EF4-FFF2-40B4-BE49-F238E27FC236}">
                <a16:creationId xmlns:a16="http://schemas.microsoft.com/office/drawing/2014/main" id="{285EF3D7-B336-5ACD-AF29-4E010EAD8282}"/>
              </a:ext>
            </a:extLst>
          </p:cNvPr>
          <p:cNvSpPr/>
          <p:nvPr/>
        </p:nvSpPr>
        <p:spPr>
          <a:xfrm>
            <a:off x="4181881" y="463852"/>
            <a:ext cx="335407" cy="1947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Ellipse 49">
            <a:extLst>
              <a:ext uri="{FF2B5EF4-FFF2-40B4-BE49-F238E27FC236}">
                <a16:creationId xmlns:a16="http://schemas.microsoft.com/office/drawing/2014/main" id="{6B4006D7-3CE1-84BA-42EB-737160271426}"/>
              </a:ext>
            </a:extLst>
          </p:cNvPr>
          <p:cNvSpPr/>
          <p:nvPr/>
        </p:nvSpPr>
        <p:spPr>
          <a:xfrm>
            <a:off x="-226543" y="3075296"/>
            <a:ext cx="213129" cy="12737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ktangel: avrundede hjørner 50">
            <a:extLst>
              <a:ext uri="{FF2B5EF4-FFF2-40B4-BE49-F238E27FC236}">
                <a16:creationId xmlns:a16="http://schemas.microsoft.com/office/drawing/2014/main" id="{5DA7E93E-F2C4-9437-6BBB-7FD7B985A5C6}"/>
              </a:ext>
            </a:extLst>
          </p:cNvPr>
          <p:cNvSpPr/>
          <p:nvPr/>
        </p:nvSpPr>
        <p:spPr>
          <a:xfrm>
            <a:off x="1100919" y="4703928"/>
            <a:ext cx="6427895" cy="3548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Ellipse 51">
            <a:extLst>
              <a:ext uri="{FF2B5EF4-FFF2-40B4-BE49-F238E27FC236}">
                <a16:creationId xmlns:a16="http://schemas.microsoft.com/office/drawing/2014/main" id="{16F9CFC3-7E8B-39CA-7F03-5E0C907280B9}"/>
              </a:ext>
            </a:extLst>
          </p:cNvPr>
          <p:cNvSpPr/>
          <p:nvPr/>
        </p:nvSpPr>
        <p:spPr>
          <a:xfrm>
            <a:off x="4324608" y="2299975"/>
            <a:ext cx="1193637" cy="9860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54" name="Rett linje 53">
            <a:extLst>
              <a:ext uri="{FF2B5EF4-FFF2-40B4-BE49-F238E27FC236}">
                <a16:creationId xmlns:a16="http://schemas.microsoft.com/office/drawing/2014/main" id="{8B9C9E77-8100-9A9D-67FE-81E20FC4531F}"/>
              </a:ext>
            </a:extLst>
          </p:cNvPr>
          <p:cNvCxnSpPr/>
          <p:nvPr/>
        </p:nvCxnSpPr>
        <p:spPr>
          <a:xfrm>
            <a:off x="4449170" y="2820537"/>
            <a:ext cx="10690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e1c0d9d4-924e-40d8-83e1-f99ff7170b59 picture"/>
          <p:cNvPicPr>
            <a:picLocks noChangeAspect="1"/>
          </p:cNvPicPr>
          <p:nvPr/>
        </p:nvPicPr>
        <p:blipFill>
          <a:blip r:embed="rId2" cstate="print"/>
          <a:stretch>
            <a:fillRect/>
          </a:stretch>
        </p:blipFill>
        <p:spPr>
          <a:xfrm>
            <a:off x="0" y="9218"/>
            <a:ext cx="9148758" cy="5123875"/>
          </a:xfrm>
          <a:prstGeom prst="rect">
            <a:avLst/>
          </a:prstGeom>
        </p:spPr>
      </p:pic>
      <p:sp>
        <p:nvSpPr>
          <p:cNvPr id="3" name="(empty)" descr="23b85969-9ce3-4f6f-b8aa-8f55cdfe80fb (empty)"/>
          <p:cNvSpPr/>
          <p:nvPr/>
        </p:nvSpPr>
        <p:spPr>
          <a:xfrm>
            <a:off x="-13414" y="22583"/>
            <a:ext cx="9148758" cy="5123875"/>
          </a:xfrm>
          <a:prstGeom prst="rect">
            <a:avLst/>
          </a:prstGeom>
          <a:solidFill>
            <a:srgbClr val="000000">
              <a:alpha val="25098"/>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4" name="SamPub.Region.Combo.L" descr="57a844e3-65ad-406e-ac7f-57a6a95849ba SamPub.Region.Combo.L"/>
          <p:cNvSpPr/>
          <p:nvPr/>
        </p:nvSpPr>
        <p:spPr>
          <a:xfrm>
            <a:off x="292589"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404040"/>
                </a:solidFill>
                <a:latin typeface="Arial"/>
              </a:rPr>
              <a:t>Kjønn</a:t>
            </a:r>
          </a:p>
        </p:txBody>
      </p:sp>
      <p:sp>
        <p:nvSpPr>
          <p:cNvPr id="5" name="Sampub.Akk.Combo.L" descr="15dc425f-b9f0-4d1c-920e-79e4e5a313b0 Sampub.Akk.Combo.L"/>
          <p:cNvSpPr/>
          <p:nvPr/>
        </p:nvSpPr>
        <p:spPr>
          <a:xfrm>
            <a:off x="292589"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Sammenligne</a:t>
            </a:r>
          </a:p>
        </p:txBody>
      </p:sp>
      <p:sp>
        <p:nvSpPr>
          <p:cNvPr id="6" name="SamPub.velg.Combo.L" descr="7c198e1f-9b1a-4fa7-8574-5825ae370bc9 SamPub.velg.Combo.L"/>
          <p:cNvSpPr/>
          <p:nvPr/>
        </p:nvSpPr>
        <p:spPr>
          <a:xfrm>
            <a:off x="1826897" y="480215"/>
            <a:ext cx="806404"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Mann and Kvinne</a:t>
            </a:r>
          </a:p>
        </p:txBody>
      </p:sp>
      <p:sp>
        <p:nvSpPr>
          <p:cNvPr id="7" name="SamPub.Venue.Combo.L" descr="d642eb7b-ade6-4797-9929-14cbc48ec320 SamPub.Venue.Combo.L"/>
          <p:cNvSpPr/>
          <p:nvPr/>
        </p:nvSpPr>
        <p:spPr>
          <a:xfrm>
            <a:off x="2768891" y="480215"/>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8" name="SamPub.Cat.Combo.R" descr="ee21230f-c38b-4fba-87b9-ebe896223d15 SamPub.Cat.Combo.R"/>
          <p:cNvSpPr/>
          <p:nvPr/>
        </p:nvSpPr>
        <p:spPr>
          <a:xfrm>
            <a:off x="4217563"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Funksjonsnedsettelser</a:t>
            </a:r>
          </a:p>
        </p:txBody>
      </p:sp>
      <p:sp>
        <p:nvSpPr>
          <p:cNvPr id="9" name="SamPub.Akk.Combo.R" descr="e2951985-6e47-49c0-86ab-9220bbf11e1d SamPub.Akk.Combo.R"/>
          <p:cNvSpPr/>
          <p:nvPr/>
        </p:nvSpPr>
        <p:spPr>
          <a:xfrm>
            <a:off x="4217563"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Sammenligne</a:t>
            </a:r>
          </a:p>
        </p:txBody>
      </p:sp>
      <p:sp>
        <p:nvSpPr>
          <p:cNvPr id="10" name="SamPub.list.Combo.R" descr="b574a450-bd9d-41f5-ac42-869fcc445938 SamPub.list.Combo.R"/>
          <p:cNvSpPr/>
          <p:nvPr/>
        </p:nvSpPr>
        <p:spPr>
          <a:xfrm>
            <a:off x="5759008" y="480215"/>
            <a:ext cx="76358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(All)</a:t>
            </a:r>
          </a:p>
        </p:txBody>
      </p:sp>
      <p:sp>
        <p:nvSpPr>
          <p:cNvPr id="11" name="SamPub.Flerkultur.Combo" descr="23951fb0-a8e1-4e95-a70e-b376e3d47157 SamPub.Flerkultur.Combo"/>
          <p:cNvSpPr/>
          <p:nvPr/>
        </p:nvSpPr>
        <p:spPr>
          <a:xfrm>
            <a:off x="7996242" y="1078873"/>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Shape" descr="9c712605-0913-4efe-941a-9bec792b4022 Shape"/>
          <p:cNvSpPr/>
          <p:nvPr/>
        </p:nvSpPr>
        <p:spPr>
          <a:xfrm flipH="1" flipV="1">
            <a:off x="7792858" y="187625"/>
            <a:ext cx="7136" cy="493833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13" name="Filtersegment" descr="8cd124a0-3718-4938-85af-006298bfa592 Filtersegment"/>
          <p:cNvSpPr/>
          <p:nvPr/>
        </p:nvSpPr>
        <p:spPr>
          <a:xfrm>
            <a:off x="7750040" y="201898"/>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14" name="Shape" descr="7755a312-e49c-4555-976d-4776999500d0 Shape"/>
          <p:cNvSpPr/>
          <p:nvPr/>
        </p:nvSpPr>
        <p:spPr>
          <a:xfrm>
            <a:off x="285453" y="936939"/>
            <a:ext cx="71363" cy="71363"/>
          </a:xfrm>
          <a:prstGeom prst="ellipse">
            <a:avLst/>
          </a:prstGeom>
          <a:solidFill>
            <a:srgbClr val="2DC7FF"/>
          </a:solidFill>
          <a:ln w="19050">
            <a:solidFill>
              <a:srgbClr val="FFFFFF">
                <a:alpha val="0"/>
              </a:srgbClr>
            </a:solidFill>
            <a:prstDash val="solid"/>
          </a:ln>
        </p:spPr>
        <p:txBody>
          <a:bodyPr/>
          <a:lstStyle/>
          <a:p>
            <a:endParaRPr lang="nb-NO"/>
          </a:p>
        </p:txBody>
      </p:sp>
      <p:sp>
        <p:nvSpPr>
          <p:cNvPr id="15" name="Shape" descr="887e98c0-602d-4b72-b59e-89cf3df38e15 Shape"/>
          <p:cNvSpPr/>
          <p:nvPr/>
        </p:nvSpPr>
        <p:spPr>
          <a:xfrm flipH="1">
            <a:off x="292589" y="1058256"/>
            <a:ext cx="3639521"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6" name="Shape" descr="a87e80fb-87e8-4e19-a60b-9f99f65f01c4 Shape"/>
          <p:cNvSpPr/>
          <p:nvPr/>
        </p:nvSpPr>
        <p:spPr>
          <a:xfrm>
            <a:off x="4217563" y="936939"/>
            <a:ext cx="71363" cy="71363"/>
          </a:xfrm>
          <a:prstGeom prst="ellipse">
            <a:avLst/>
          </a:prstGeom>
          <a:solidFill>
            <a:srgbClr val="FFCC01"/>
          </a:solidFill>
          <a:ln w="19050">
            <a:solidFill>
              <a:srgbClr val="FFFFFF">
                <a:alpha val="0"/>
              </a:srgbClr>
            </a:solidFill>
            <a:prstDash val="solid"/>
          </a:ln>
        </p:spPr>
        <p:txBody>
          <a:bodyPr/>
          <a:lstStyle/>
          <a:p>
            <a:endParaRPr lang="nb-NO"/>
          </a:p>
        </p:txBody>
      </p:sp>
      <p:sp>
        <p:nvSpPr>
          <p:cNvPr id="17" name="Shape" descr="576e6725-0562-42de-b0f4-ff41369d6dde Shape"/>
          <p:cNvSpPr/>
          <p:nvPr/>
        </p:nvSpPr>
        <p:spPr>
          <a:xfrm flipH="1">
            <a:off x="4224700" y="1058256"/>
            <a:ext cx="3461113"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8" name="SØYLER INDIKERT M..." descr="635995df-c711-47a0-bc30-075d9a20b2de SØYLER INDIKERT M..."/>
          <p:cNvSpPr/>
          <p:nvPr/>
        </p:nvSpPr>
        <p:spPr>
          <a:xfrm>
            <a:off x="392497" y="929802"/>
            <a:ext cx="3668067"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BLÅGRØNNE NYANSER KONTROLLERES AV RULLEGARDINMENYENE PÅ HØYRE SIDE</a:t>
            </a:r>
          </a:p>
        </p:txBody>
      </p:sp>
      <p:sp>
        <p:nvSpPr>
          <p:cNvPr id="19" name="SØYLER INDIKERT M..." descr="5f88e548-2512-44a4-9b4b-0cceaf3538de SØYLER INDIKERT M..."/>
          <p:cNvSpPr/>
          <p:nvPr/>
        </p:nvSpPr>
        <p:spPr>
          <a:xfrm>
            <a:off x="4324608" y="929802"/>
            <a:ext cx="3375478"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GULE NYANSER KONTROLLERES AV RULLEGARDINMENYENE PÅ HØYRE SIDE</a:t>
            </a:r>
          </a:p>
        </p:txBody>
      </p:sp>
      <p:sp>
        <p:nvSpPr>
          <p:cNvPr id="20" name="SamPub.Gender.Combo" descr="d50031f9-0804-44ba-a090-d243b8ef4cc5 SamPub.Gender.Combo"/>
          <p:cNvSpPr/>
          <p:nvPr/>
        </p:nvSpPr>
        <p:spPr>
          <a:xfrm>
            <a:off x="7996242" y="128239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1" name="SamPub.Age.Combo" descr="69c7d97e-a031-4929-b008-52d75caf682a SamPub.Age.Combo"/>
          <p:cNvSpPr/>
          <p:nvPr/>
        </p:nvSpPr>
        <p:spPr>
          <a:xfrm>
            <a:off x="7996242" y="148590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2" name="SamPub.Utdanning.Combo" descr="0aa4dfd5-5f80-40bf-ac12-adece4ceb6f1 SamPub.Utdanning.Combo"/>
          <p:cNvSpPr/>
          <p:nvPr/>
        </p:nvSpPr>
        <p:spPr>
          <a:xfrm>
            <a:off x="7996242" y="168942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3" name="SamPub.Funksjon.Combo" descr="1d3b2e03-2ca7-4f13-8bd9-8ec3f34c919f SamPub.Funksjon.Combo"/>
          <p:cNvSpPr/>
          <p:nvPr/>
        </p:nvSpPr>
        <p:spPr>
          <a:xfrm>
            <a:off x="7996242" y="189294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4" name="SamPub.Flerkultur.Q3.Combo" descr="1f6ef9aa-8890-4d42-bcca-1dd9b91c3097 SamPub.Flerkultur.Q3.Combo"/>
          <p:cNvSpPr/>
          <p:nvPr/>
        </p:nvSpPr>
        <p:spPr>
          <a:xfrm>
            <a:off x="7996242" y="209645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5" name="SamPub.Minoritet.Combo" descr="44e5fbb5-87f7-4965-b4bd-04d2707230c5 SamPub.Minoritet.Combo"/>
          <p:cNvSpPr/>
          <p:nvPr/>
        </p:nvSpPr>
        <p:spPr>
          <a:xfrm>
            <a:off x="7996242" y="229997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6" name="SamPub.Region.Combo" descr="6f4c39d4-698b-4336-9754-64b9cf4d4cc9 SamPub.Region.Combo"/>
          <p:cNvSpPr/>
          <p:nvPr/>
        </p:nvSpPr>
        <p:spPr>
          <a:xfrm>
            <a:off x="7996242" y="46832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7" name="SamPub.Regio.Combo.bransje" descr="94dddbc5-3627-4f98-84a7-66eef6a0fe77 SamPub.Regio.Combo.bransje"/>
          <p:cNvSpPr/>
          <p:nvPr/>
        </p:nvSpPr>
        <p:spPr>
          <a:xfrm>
            <a:off x="7996242" y="87535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8" name="&lt; Tilbake" descr="c750bae2-a791-46f4-ba4b-0bf6f5951141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29" name="&gt;" descr="8122bf86-220c-41e9-9c7d-22bd839fb854 &gt;"/>
          <p:cNvSpPr/>
          <p:nvPr/>
        </p:nvSpPr>
        <p:spPr>
          <a:xfrm>
            <a:off x="1734125" y="473078"/>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0" name="&gt;" descr="7554d945-7ac7-47b7-89ab-07b4c7df0fd5 &gt;"/>
          <p:cNvSpPr/>
          <p:nvPr/>
        </p:nvSpPr>
        <p:spPr>
          <a:xfrm>
            <a:off x="5659099" y="476647"/>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1" name="List.box.5" descr="5348101e-76ee-4731-a906-dfd9a1f90ece List.box.5"/>
          <p:cNvSpPr/>
          <p:nvPr/>
        </p:nvSpPr>
        <p:spPr>
          <a:xfrm>
            <a:off x="8064038" y="2607338"/>
            <a:ext cx="763586" cy="249771"/>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1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32" name="SamPub.Venue.Combo.R" descr="6f7df930-d8b5-4655-870b-ccb37e691fb6 SamPub.Venue.Combo.R"/>
          <p:cNvSpPr/>
          <p:nvPr/>
        </p:nvSpPr>
        <p:spPr>
          <a:xfrm>
            <a:off x="6661752" y="483782"/>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33" name="PUBLIKUM" descr="2c67ed9a-2f97-4396-ad41-fbb64ce556c1 PUBLIKUM"/>
          <p:cNvSpPr/>
          <p:nvPr/>
        </p:nvSpPr>
        <p:spPr>
          <a:xfrm>
            <a:off x="349679"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4" name="PUBLIKUM" descr="e41d7234-48e6-47af-8946-d25d5e5c753e PUBLIKUM"/>
          <p:cNvSpPr/>
          <p:nvPr/>
        </p:nvSpPr>
        <p:spPr>
          <a:xfrm>
            <a:off x="4253244"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5" name="(empty)" descr="1762e794-1562-46a8-a96c-f3adda50c14a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36" name="Shape" descr="ab17048a-9723-490c-a402-3321bf55094a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37" name="SAMMENLIGNING" descr="dd9427df-d6f4-4bbb-8105-55cb6c0a62e0 SAMMENLIGNING"/>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SAMMENLIGNING</a:t>
            </a:r>
          </a:p>
        </p:txBody>
      </p:sp>
      <p:sp>
        <p:nvSpPr>
          <p:cNvPr id="38" name="SamPub_region21" descr="137205c5-b682-4431-a65c-795762abb0a4 SamPub_region21"/>
          <p:cNvSpPr/>
          <p:nvPr/>
        </p:nvSpPr>
        <p:spPr>
          <a:xfrm>
            <a:off x="7996242" y="671838"/>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pic>
        <p:nvPicPr>
          <p:cNvPr id="39" name="2-2" descr="dc03ceda-5e67-4c43-adff-60a7dce0d4a2 2-2"/>
          <p:cNvPicPr>
            <a:picLocks noChangeAspect="1"/>
          </p:cNvPicPr>
          <p:nvPr/>
        </p:nvPicPr>
        <p:blipFill>
          <a:blip r:embed="rId3" cstate="print"/>
          <a:stretch>
            <a:fillRect/>
          </a:stretch>
        </p:blipFill>
        <p:spPr>
          <a:xfrm>
            <a:off x="-296223" y="9218"/>
            <a:ext cx="299725" cy="5123875"/>
          </a:xfrm>
          <a:prstGeom prst="rect">
            <a:avLst/>
          </a:prstGeom>
        </p:spPr>
      </p:pic>
      <p:pic>
        <p:nvPicPr>
          <p:cNvPr id="40" name="d2.14" descr="0a76bf26-99db-496c-8239-48e0aafa9c50 d2.14"/>
          <p:cNvPicPr>
            <a:picLocks noChangeAspect="1"/>
          </p:cNvPicPr>
          <p:nvPr/>
        </p:nvPicPr>
        <p:blipFill>
          <a:blip r:embed="rId4" cstate="print"/>
          <a:stretch>
            <a:fillRect/>
          </a:stretch>
        </p:blipFill>
        <p:spPr>
          <a:xfrm>
            <a:off x="0" y="1754046"/>
            <a:ext cx="7671540" cy="3382614"/>
          </a:xfrm>
          <a:prstGeom prst="rect">
            <a:avLst/>
          </a:prstGeom>
        </p:spPr>
      </p:pic>
      <p:sp>
        <p:nvSpPr>
          <p:cNvPr id="41" name="Basert på din opp..." descr="fe702b65-49cc-49c7-bf2d-4b7485a5bfda Basert på din opp..."/>
          <p:cNvSpPr/>
          <p:nvPr/>
        </p:nvSpPr>
        <p:spPr>
          <a:xfrm>
            <a:off x="385361" y="1493571"/>
            <a:ext cx="6643911" cy="157147"/>
          </a:xfrm>
          <a:prstGeom prst="rect">
            <a:avLst/>
          </a:prstGeom>
          <a:noFill/>
        </p:spPr>
        <p:txBody>
          <a:bodyPr lIns="0" tIns="11418" rIns="0" bIns="0" anchor="t">
            <a:spAutoFit/>
          </a:bodyPr>
          <a:lstStyle/>
          <a:p>
            <a:pPr>
              <a:lnSpc>
                <a:spcPct val="114583"/>
              </a:lnSpc>
            </a:pPr>
            <a:r>
              <a:rPr sz="899" b="1" dirty="0">
                <a:solidFill>
                  <a:srgbClr val="FFFFFF"/>
                </a:solidFill>
                <a:latin typeface="Arial"/>
              </a:rPr>
              <a:t>Basert på din opplevelse hos oss, hvor sannsynlig er det at du vil anbefale andre å besøke AVSENDERNAVN?</a:t>
            </a:r>
          </a:p>
        </p:txBody>
      </p:sp>
      <p:sp>
        <p:nvSpPr>
          <p:cNvPr id="42" name="Arrangement" descr="ec37016b-ca49-4766-aa66-2d83e1ead9ef Arrangement"/>
          <p:cNvSpPr/>
          <p:nvPr/>
        </p:nvSpPr>
        <p:spPr>
          <a:xfrm>
            <a:off x="7785721" y="4633551"/>
            <a:ext cx="1341627"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Arrangement</a:t>
            </a:r>
          </a:p>
        </p:txBody>
      </p:sp>
      <p:pic>
        <p:nvPicPr>
          <p:cNvPr id="43" name="performance" descr="f04d6f7c-224e-42bc-bfae-bbe5ec8925e7 performance"/>
          <p:cNvPicPr>
            <a:picLocks noChangeAspect="1"/>
          </p:cNvPicPr>
          <p:nvPr/>
        </p:nvPicPr>
        <p:blipFill>
          <a:blip r:embed="rId5" cstate="print"/>
          <a:stretch>
            <a:fillRect/>
          </a:stretch>
        </p:blipFill>
        <p:spPr>
          <a:xfrm>
            <a:off x="8206764" y="4005555"/>
            <a:ext cx="456724" cy="456724"/>
          </a:xfrm>
          <a:prstGeom prst="rect">
            <a:avLst/>
          </a:prstGeom>
        </p:spPr>
      </p:pic>
      <p:sp>
        <p:nvSpPr>
          <p:cNvPr id="44" name="TYPE ARRANGEMENT" descr="97dee3b3-c4f8-4835-b92b-186d94e2c355 TYPE ARRANGEMENT"/>
          <p:cNvSpPr/>
          <p:nvPr/>
        </p:nvSpPr>
        <p:spPr>
          <a:xfrm rot="16200000">
            <a:off x="-1210943" y="1378532"/>
            <a:ext cx="2262212"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TYPE ARRANGEMENT</a:t>
            </a:r>
          </a:p>
        </p:txBody>
      </p:sp>
      <p:sp>
        <p:nvSpPr>
          <p:cNvPr id="45" name="NPS ANBEFALING" descr="d8ca7594-bfcf-4fd1-803d-7e3fc126217a NPS ANBEFALING"/>
          <p:cNvSpPr/>
          <p:nvPr/>
        </p:nvSpPr>
        <p:spPr>
          <a:xfrm rot="16200000">
            <a:off x="-1277187" y="3621670"/>
            <a:ext cx="2276485" cy="157147"/>
          </a:xfrm>
          <a:prstGeom prst="rect">
            <a:avLst/>
          </a:prstGeom>
          <a:noFill/>
        </p:spPr>
        <p:txBody>
          <a:bodyPr lIns="0" tIns="11418" rIns="0" bIns="0" anchor="t">
            <a:spAutoFit/>
          </a:bodyPr>
          <a:lstStyle/>
          <a:p>
            <a:pPr algn="ctr">
              <a:lnSpc>
                <a:spcPct val="114583"/>
              </a:lnSpc>
            </a:pPr>
            <a:r>
              <a:rPr sz="899" b="1" dirty="0">
                <a:solidFill>
                  <a:srgbClr val="FFFFFF"/>
                </a:solidFill>
                <a:latin typeface="Arial"/>
              </a:rPr>
              <a:t>NPS ANBEFALING</a:t>
            </a:r>
          </a:p>
        </p:txBody>
      </p:sp>
      <p:sp>
        <p:nvSpPr>
          <p:cNvPr id="46" name="myString.59" descr="140e93e6-ebf7-42f8-b78c-627f70613c40 myString.59"/>
          <p:cNvSpPr/>
          <p:nvPr/>
        </p:nvSpPr>
        <p:spPr>
          <a:xfrm>
            <a:off x="385361" y="1093938"/>
            <a:ext cx="3825066"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Kjønn &gt; Sammenligne: Mann, Kvinne, Historisk museum
Data inkluderer følgende brukersted: Historisk museum</a:t>
            </a:r>
          </a:p>
        </p:txBody>
      </p:sp>
      <p:sp>
        <p:nvSpPr>
          <p:cNvPr id="47" name="myString.60" descr="37f6d438-fcaa-428a-a67c-74305fcc0236 myString.60"/>
          <p:cNvSpPr/>
          <p:nvPr/>
        </p:nvSpPr>
        <p:spPr>
          <a:xfrm>
            <a:off x="4324608" y="1093938"/>
            <a:ext cx="3561022"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Funksjonsnedsettelser &gt; Sammenligne: Ja, Nei, Historisk museum
Data inkluderer følgende brukersted: Historisk museum</a:t>
            </a:r>
          </a:p>
        </p:txBody>
      </p:sp>
      <p:sp>
        <p:nvSpPr>
          <p:cNvPr id="48" name="calc.80" descr="4fc0c0e0-5294-4399-a221-c09eb58cfed4 calc.80"/>
          <p:cNvSpPr/>
          <p:nvPr/>
        </p:nvSpPr>
        <p:spPr>
          <a:xfrm>
            <a:off x="385361" y="1686252"/>
            <a:ext cx="7036408" cy="171272"/>
          </a:xfrm>
          <a:prstGeom prst="rect">
            <a:avLst/>
          </a:prstGeom>
          <a:noFill/>
        </p:spPr>
        <p:txBody>
          <a:bodyPr lIns="0" tIns="11418" rIns="0" bIns="0" anchor="t">
            <a:noAutofit/>
          </a:bodyPr>
          <a:lstStyle/>
          <a:p>
            <a:pPr algn="l">
              <a:buNone/>
              <a:defRPr sz="700" b="0" i="0" u="none" strike="noStrike" kern="1200" baseline="0">
                <a:solidFill>
                  <a:srgbClr val="FFFFFF"/>
                </a:solidFill>
                <a:latin typeface="Arial"/>
                <a:ea typeface="+mn-ea"/>
                <a:cs typeface="+mn-cs"/>
              </a:defRPr>
            </a:pPr>
            <a:r>
              <a:rPr sz="524"/>
              <a:t>Valgt dato fra 2022-01-01 til 2023-12-31 Ikke valgt filter</a:t>
            </a:r>
          </a:p>
        </p:txBody>
      </p:sp>
      <p:cxnSp>
        <p:nvCxnSpPr>
          <p:cNvPr id="52" name="Rett linje 51">
            <a:extLst>
              <a:ext uri="{FF2B5EF4-FFF2-40B4-BE49-F238E27FC236}">
                <a16:creationId xmlns:a16="http://schemas.microsoft.com/office/drawing/2014/main" id="{08FE2DD6-3AF9-3D03-F2EF-B13AC4CE7D76}"/>
              </a:ext>
            </a:extLst>
          </p:cNvPr>
          <p:cNvCxnSpPr>
            <a:cxnSpLocks/>
          </p:cNvCxnSpPr>
          <p:nvPr/>
        </p:nvCxnSpPr>
        <p:spPr>
          <a:xfrm>
            <a:off x="1596788" y="4067033"/>
            <a:ext cx="1683224" cy="6993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ktangel: avrundede hjørner 57">
            <a:extLst>
              <a:ext uri="{FF2B5EF4-FFF2-40B4-BE49-F238E27FC236}">
                <a16:creationId xmlns:a16="http://schemas.microsoft.com/office/drawing/2014/main" id="{FED88B9A-B2A3-CD5E-4B64-5009EA9E697F}"/>
              </a:ext>
            </a:extLst>
          </p:cNvPr>
          <p:cNvSpPr/>
          <p:nvPr/>
        </p:nvSpPr>
        <p:spPr>
          <a:xfrm>
            <a:off x="4124791" y="412421"/>
            <a:ext cx="3553886" cy="2462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0" name="Rett linje 59">
            <a:extLst>
              <a:ext uri="{FF2B5EF4-FFF2-40B4-BE49-F238E27FC236}">
                <a16:creationId xmlns:a16="http://schemas.microsoft.com/office/drawing/2014/main" id="{8A922128-EEFD-3013-2EE0-4D81F29D0476}"/>
              </a:ext>
            </a:extLst>
          </p:cNvPr>
          <p:cNvCxnSpPr/>
          <p:nvPr/>
        </p:nvCxnSpPr>
        <p:spPr>
          <a:xfrm flipV="1">
            <a:off x="3280012" y="4067033"/>
            <a:ext cx="95534" cy="6993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Rett linje 61">
            <a:extLst>
              <a:ext uri="{FF2B5EF4-FFF2-40B4-BE49-F238E27FC236}">
                <a16:creationId xmlns:a16="http://schemas.microsoft.com/office/drawing/2014/main" id="{35E68DCF-5F44-001E-090F-C9B421FCA28D}"/>
              </a:ext>
            </a:extLst>
          </p:cNvPr>
          <p:cNvCxnSpPr/>
          <p:nvPr/>
        </p:nvCxnSpPr>
        <p:spPr>
          <a:xfrm flipH="1">
            <a:off x="3280012" y="4067033"/>
            <a:ext cx="1901588" cy="6993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Rektangel: avrundede hjørner 62">
            <a:extLst>
              <a:ext uri="{FF2B5EF4-FFF2-40B4-BE49-F238E27FC236}">
                <a16:creationId xmlns:a16="http://schemas.microsoft.com/office/drawing/2014/main" id="{F145FEC2-9FBF-3CF3-95D1-6BE58A39ED06}"/>
              </a:ext>
            </a:extLst>
          </p:cNvPr>
          <p:cNvSpPr/>
          <p:nvPr/>
        </p:nvSpPr>
        <p:spPr>
          <a:xfrm>
            <a:off x="235499" y="431823"/>
            <a:ext cx="3532476" cy="24001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5" name="Rett linje 64">
            <a:extLst>
              <a:ext uri="{FF2B5EF4-FFF2-40B4-BE49-F238E27FC236}">
                <a16:creationId xmlns:a16="http://schemas.microsoft.com/office/drawing/2014/main" id="{C4F5E010-ACE3-6193-6D2F-F834D70A4D17}"/>
              </a:ext>
            </a:extLst>
          </p:cNvPr>
          <p:cNvCxnSpPr/>
          <p:nvPr/>
        </p:nvCxnSpPr>
        <p:spPr>
          <a:xfrm flipH="1">
            <a:off x="573206" y="4063466"/>
            <a:ext cx="295701" cy="77502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Rett linje 66">
            <a:extLst>
              <a:ext uri="{FF2B5EF4-FFF2-40B4-BE49-F238E27FC236}">
                <a16:creationId xmlns:a16="http://schemas.microsoft.com/office/drawing/2014/main" id="{F288E257-BA8B-7CA8-DB46-41F9F127077D}"/>
              </a:ext>
            </a:extLst>
          </p:cNvPr>
          <p:cNvCxnSpPr>
            <a:cxnSpLocks/>
          </p:cNvCxnSpPr>
          <p:nvPr/>
        </p:nvCxnSpPr>
        <p:spPr>
          <a:xfrm>
            <a:off x="1058449" y="4067033"/>
            <a:ext cx="111907" cy="709243"/>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4BD1199E-270B-CB9A-9CA3-55C1F9266159}"/>
              </a:ext>
            </a:extLst>
          </p:cNvPr>
          <p:cNvCxnSpPr/>
          <p:nvPr/>
        </p:nvCxnSpPr>
        <p:spPr>
          <a:xfrm>
            <a:off x="1231014" y="4057740"/>
            <a:ext cx="788563" cy="762544"/>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e1c0d9d4-924e-40d8-83e1-f99ff7170b59 picture"/>
          <p:cNvPicPr>
            <a:picLocks noChangeAspect="1"/>
          </p:cNvPicPr>
          <p:nvPr/>
        </p:nvPicPr>
        <p:blipFill>
          <a:blip r:embed="rId2" cstate="print"/>
          <a:stretch>
            <a:fillRect/>
          </a:stretch>
        </p:blipFill>
        <p:spPr>
          <a:xfrm>
            <a:off x="0" y="9218"/>
            <a:ext cx="9148758" cy="5123875"/>
          </a:xfrm>
          <a:prstGeom prst="rect">
            <a:avLst/>
          </a:prstGeom>
        </p:spPr>
      </p:pic>
      <p:sp>
        <p:nvSpPr>
          <p:cNvPr id="3" name="(empty)" descr="23b85969-9ce3-4f6f-b8aa-8f55cdfe80fb (empty)"/>
          <p:cNvSpPr/>
          <p:nvPr/>
        </p:nvSpPr>
        <p:spPr>
          <a:xfrm>
            <a:off x="0" y="9218"/>
            <a:ext cx="9148758" cy="5123875"/>
          </a:xfrm>
          <a:prstGeom prst="rect">
            <a:avLst/>
          </a:prstGeom>
          <a:solidFill>
            <a:srgbClr val="000000">
              <a:alpha val="25098"/>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4" name="SamPub.Region.Combo.L" descr="57a844e3-65ad-406e-ac7f-57a6a95849ba SamPub.Region.Combo.L"/>
          <p:cNvSpPr/>
          <p:nvPr/>
        </p:nvSpPr>
        <p:spPr>
          <a:xfrm>
            <a:off x="292589"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404040"/>
                </a:solidFill>
                <a:latin typeface="Arial"/>
              </a:rPr>
              <a:t>Flerkultur</a:t>
            </a:r>
          </a:p>
        </p:txBody>
      </p:sp>
      <p:sp>
        <p:nvSpPr>
          <p:cNvPr id="5" name="Sampub.Akk.Combo.L" descr="15dc425f-b9f0-4d1c-920e-79e4e5a313b0 Sampub.Akk.Combo.L"/>
          <p:cNvSpPr/>
          <p:nvPr/>
        </p:nvSpPr>
        <p:spPr>
          <a:xfrm>
            <a:off x="292589"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6" name="SamPub.velg.Combo.L" descr="7c198e1f-9b1a-4fa7-8574-5825ae370bc9 SamPub.velg.Combo.L"/>
          <p:cNvSpPr/>
          <p:nvPr/>
        </p:nvSpPr>
        <p:spPr>
          <a:xfrm>
            <a:off x="1826897" y="480215"/>
            <a:ext cx="806404" cy="149863"/>
          </a:xfrm>
          <a:prstGeom prst="rect">
            <a:avLst/>
          </a:prstGeom>
          <a:solidFill>
            <a:srgbClr val="FFFFFF"/>
          </a:solidFill>
          <a:ln w="19050">
            <a:solidFill>
              <a:srgbClr val="FFFFFF"/>
            </a:solidFill>
            <a:prstDash val="solid"/>
            <a:round/>
          </a:ln>
        </p:spPr>
        <p:txBody>
          <a:bodyPr lIns="28545" tIns="28545" rIns="28545" bIns="28545">
            <a:normAutofit fontScale="40000" lnSpcReduction="20000"/>
          </a:bodyPr>
          <a:lstStyle/>
          <a:p>
            <a:pPr marL="21408">
              <a:lnSpc>
                <a:spcPct val="101562"/>
              </a:lnSpc>
            </a:pPr>
            <a:r>
              <a:rPr sz="599" dirty="0">
                <a:solidFill>
                  <a:srgbClr val="000000"/>
                </a:solidFill>
                <a:latin typeface="Arial"/>
              </a:rPr>
              <a:t>Europa, Nord-Afrika, Afrika sør for Sahara (Sub-Sahara), Midtøsten, Asia ekskl. Midtøsten, Oseania, Nord-Amerika and Sør-Amerika</a:t>
            </a:r>
          </a:p>
        </p:txBody>
      </p:sp>
      <p:sp>
        <p:nvSpPr>
          <p:cNvPr id="7" name="SamPub.Venue.Combo.L" descr="d642eb7b-ade6-4797-9929-14cbc48ec320 SamPub.Venue.Combo.L"/>
          <p:cNvSpPr/>
          <p:nvPr/>
        </p:nvSpPr>
        <p:spPr>
          <a:xfrm>
            <a:off x="2768891" y="480215"/>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8" name="SamPub.Cat.Combo.R" descr="ee21230f-c38b-4fba-87b9-ebe896223d15 SamPub.Cat.Combo.R"/>
          <p:cNvSpPr/>
          <p:nvPr/>
        </p:nvSpPr>
        <p:spPr>
          <a:xfrm>
            <a:off x="4217563"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Flerkultur</a:t>
            </a:r>
          </a:p>
        </p:txBody>
      </p:sp>
      <p:sp>
        <p:nvSpPr>
          <p:cNvPr id="9" name="SamPub.Akk.Combo.R" descr="e2951985-6e47-49c0-86ab-9220bbf11e1d SamPub.Akk.Combo.R"/>
          <p:cNvSpPr/>
          <p:nvPr/>
        </p:nvSpPr>
        <p:spPr>
          <a:xfrm>
            <a:off x="4217563"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10" name="SamPub.list.Combo.R" descr="b574a450-bd9d-41f5-ac42-869fcc445938 SamPub.list.Combo.R"/>
          <p:cNvSpPr/>
          <p:nvPr/>
        </p:nvSpPr>
        <p:spPr>
          <a:xfrm>
            <a:off x="5759008" y="480215"/>
            <a:ext cx="76358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Ingen Flerkultur</a:t>
            </a:r>
          </a:p>
        </p:txBody>
      </p:sp>
      <p:sp>
        <p:nvSpPr>
          <p:cNvPr id="11" name="SamPub.Flerkultur.Combo" descr="23951fb0-a8e1-4e95-a70e-b376e3d47157 SamPub.Flerkultur.Combo"/>
          <p:cNvSpPr/>
          <p:nvPr/>
        </p:nvSpPr>
        <p:spPr>
          <a:xfrm>
            <a:off x="7996242" y="1078873"/>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Shape" descr="9c712605-0913-4efe-941a-9bec792b4022 Shape"/>
          <p:cNvSpPr/>
          <p:nvPr/>
        </p:nvSpPr>
        <p:spPr>
          <a:xfrm flipH="1" flipV="1">
            <a:off x="7792858" y="187625"/>
            <a:ext cx="7136" cy="493833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13" name="Filtersegment" descr="8cd124a0-3718-4938-85af-006298bfa592 Filtersegment"/>
          <p:cNvSpPr/>
          <p:nvPr/>
        </p:nvSpPr>
        <p:spPr>
          <a:xfrm>
            <a:off x="7750040" y="201898"/>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14" name="Shape" descr="7755a312-e49c-4555-976d-4776999500d0 Shape"/>
          <p:cNvSpPr/>
          <p:nvPr/>
        </p:nvSpPr>
        <p:spPr>
          <a:xfrm>
            <a:off x="285453" y="936939"/>
            <a:ext cx="71363" cy="71363"/>
          </a:xfrm>
          <a:prstGeom prst="ellipse">
            <a:avLst/>
          </a:prstGeom>
          <a:solidFill>
            <a:srgbClr val="2DC7FF"/>
          </a:solidFill>
          <a:ln w="19050">
            <a:solidFill>
              <a:srgbClr val="FFFFFF">
                <a:alpha val="0"/>
              </a:srgbClr>
            </a:solidFill>
            <a:prstDash val="solid"/>
          </a:ln>
        </p:spPr>
        <p:txBody>
          <a:bodyPr/>
          <a:lstStyle/>
          <a:p>
            <a:endParaRPr lang="nb-NO"/>
          </a:p>
        </p:txBody>
      </p:sp>
      <p:sp>
        <p:nvSpPr>
          <p:cNvPr id="15" name="Shape" descr="887e98c0-602d-4b72-b59e-89cf3df38e15 Shape"/>
          <p:cNvSpPr/>
          <p:nvPr/>
        </p:nvSpPr>
        <p:spPr>
          <a:xfrm flipH="1">
            <a:off x="292589" y="1058256"/>
            <a:ext cx="3639521"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6" name="Shape" descr="a87e80fb-87e8-4e19-a60b-9f99f65f01c4 Shape"/>
          <p:cNvSpPr/>
          <p:nvPr/>
        </p:nvSpPr>
        <p:spPr>
          <a:xfrm>
            <a:off x="4217563" y="936939"/>
            <a:ext cx="71363" cy="71363"/>
          </a:xfrm>
          <a:prstGeom prst="ellipse">
            <a:avLst/>
          </a:prstGeom>
          <a:solidFill>
            <a:srgbClr val="FFCC01"/>
          </a:solidFill>
          <a:ln w="19050">
            <a:solidFill>
              <a:srgbClr val="FFFFFF">
                <a:alpha val="0"/>
              </a:srgbClr>
            </a:solidFill>
            <a:prstDash val="solid"/>
          </a:ln>
        </p:spPr>
        <p:txBody>
          <a:bodyPr/>
          <a:lstStyle/>
          <a:p>
            <a:endParaRPr lang="nb-NO"/>
          </a:p>
        </p:txBody>
      </p:sp>
      <p:sp>
        <p:nvSpPr>
          <p:cNvPr id="17" name="Shape" descr="576e6725-0562-42de-b0f4-ff41369d6dde Shape"/>
          <p:cNvSpPr/>
          <p:nvPr/>
        </p:nvSpPr>
        <p:spPr>
          <a:xfrm flipH="1">
            <a:off x="4224700" y="1058256"/>
            <a:ext cx="3461113"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8" name="SØYLER INDIKERT M..." descr="635995df-c711-47a0-bc30-075d9a20b2de SØYLER INDIKERT M..."/>
          <p:cNvSpPr/>
          <p:nvPr/>
        </p:nvSpPr>
        <p:spPr>
          <a:xfrm>
            <a:off x="392497" y="929802"/>
            <a:ext cx="3668067"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BLÅGRØNNE NYANSER KONTROLLERES AV RULLEGARDINMENYENE PÅ HØYRE SIDE</a:t>
            </a:r>
          </a:p>
        </p:txBody>
      </p:sp>
      <p:sp>
        <p:nvSpPr>
          <p:cNvPr id="19" name="SØYLER INDIKERT M..." descr="5f88e548-2512-44a4-9b4b-0cceaf3538de SØYLER INDIKERT M..."/>
          <p:cNvSpPr/>
          <p:nvPr/>
        </p:nvSpPr>
        <p:spPr>
          <a:xfrm>
            <a:off x="4324608" y="929802"/>
            <a:ext cx="3375478"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GULE NYANSER KONTROLLERES AV RULLEGARDINMENYENE PÅ HØYRE SIDE</a:t>
            </a:r>
          </a:p>
        </p:txBody>
      </p:sp>
      <p:sp>
        <p:nvSpPr>
          <p:cNvPr id="20" name="SamPub.Gender.Combo" descr="d50031f9-0804-44ba-a090-d243b8ef4cc5 SamPub.Gender.Combo"/>
          <p:cNvSpPr/>
          <p:nvPr/>
        </p:nvSpPr>
        <p:spPr>
          <a:xfrm>
            <a:off x="7996242" y="128239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1" name="SamPub.Age.Combo" descr="69c7d97e-a031-4929-b008-52d75caf682a SamPub.Age.Combo"/>
          <p:cNvSpPr/>
          <p:nvPr/>
        </p:nvSpPr>
        <p:spPr>
          <a:xfrm>
            <a:off x="7996242" y="148590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2" name="SamPub.Utdanning.Combo" descr="0aa4dfd5-5f80-40bf-ac12-adece4ceb6f1 SamPub.Utdanning.Combo"/>
          <p:cNvSpPr/>
          <p:nvPr/>
        </p:nvSpPr>
        <p:spPr>
          <a:xfrm>
            <a:off x="7996242" y="168942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3" name="SamPub.Funksjon.Combo" descr="1d3b2e03-2ca7-4f13-8bd9-8ec3f34c919f SamPub.Funksjon.Combo"/>
          <p:cNvSpPr/>
          <p:nvPr/>
        </p:nvSpPr>
        <p:spPr>
          <a:xfrm>
            <a:off x="7996242" y="189294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4" name="SamPub.Flerkultur.Q3.Combo" descr="1f6ef9aa-8890-4d42-bcca-1dd9b91c3097 SamPub.Flerkultur.Q3.Combo"/>
          <p:cNvSpPr/>
          <p:nvPr/>
        </p:nvSpPr>
        <p:spPr>
          <a:xfrm>
            <a:off x="7996242" y="209645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5" name="SamPub.Minoritet.Combo" descr="44e5fbb5-87f7-4965-b4bd-04d2707230c5 SamPub.Minoritet.Combo"/>
          <p:cNvSpPr/>
          <p:nvPr/>
        </p:nvSpPr>
        <p:spPr>
          <a:xfrm>
            <a:off x="7996242" y="229997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6" name="SamPub.Region.Combo" descr="6f4c39d4-698b-4336-9754-64b9cf4d4cc9 SamPub.Region.Combo"/>
          <p:cNvSpPr/>
          <p:nvPr/>
        </p:nvSpPr>
        <p:spPr>
          <a:xfrm>
            <a:off x="7996242" y="46832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7" name="SamPub.Regio.Combo.bransje" descr="94dddbc5-3627-4f98-84a7-66eef6a0fe77 SamPub.Regio.Combo.bransje"/>
          <p:cNvSpPr/>
          <p:nvPr/>
        </p:nvSpPr>
        <p:spPr>
          <a:xfrm>
            <a:off x="7996242" y="87535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8" name="&lt; Tilbake" descr="c750bae2-a791-46f4-ba4b-0bf6f5951141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29" name="&gt;" descr="8122bf86-220c-41e9-9c7d-22bd839fb854 &gt;"/>
          <p:cNvSpPr/>
          <p:nvPr/>
        </p:nvSpPr>
        <p:spPr>
          <a:xfrm>
            <a:off x="1734125" y="473078"/>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0" name="&gt;" descr="7554d945-7ac7-47b7-89ab-07b4c7df0fd5 &gt;"/>
          <p:cNvSpPr/>
          <p:nvPr/>
        </p:nvSpPr>
        <p:spPr>
          <a:xfrm>
            <a:off x="5659099" y="476647"/>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1" name="List.box.5" descr="5348101e-76ee-4731-a906-dfd9a1f90ece List.box.5"/>
          <p:cNvSpPr/>
          <p:nvPr/>
        </p:nvSpPr>
        <p:spPr>
          <a:xfrm>
            <a:off x="8064038" y="2607338"/>
            <a:ext cx="763586" cy="249771"/>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10000"/>
          </a:bodyPr>
          <a:lstStyle/>
          <a:p>
            <a:pPr>
              <a:tabLst>
                <a:tab pos="706476" algn="l"/>
              </a:tabLst>
            </a:pPr>
            <a:r>
              <a:rPr sz="749" dirty="0">
                <a:solidFill>
                  <a:srgbClr val="FFFFFF"/>
                </a:solidFill>
                <a:latin typeface="Open Sans"/>
              </a:rPr>
              <a:t>On	​</a:t>
            </a:r>
          </a:p>
          <a:p>
            <a:pPr>
              <a:tabLst>
                <a:tab pos="706476" algn="l"/>
              </a:tabLst>
            </a:pPr>
            <a:r>
              <a:rPr sz="749" dirty="0">
                <a:solidFill>
                  <a:srgbClr val="0B23E5"/>
                </a:solidFill>
                <a:highlight>
                  <a:srgbClr val="FFFFFF"/>
                </a:highlight>
                <a:latin typeface="Open Sans"/>
              </a:rPr>
              <a:t>Off	​</a:t>
            </a:r>
            <a:endParaRPr sz="749" dirty="0">
              <a:solidFill>
                <a:srgbClr val="0B23E5"/>
              </a:solidFill>
              <a:latin typeface="Open Sans"/>
            </a:endParaRPr>
          </a:p>
        </p:txBody>
      </p:sp>
      <p:sp>
        <p:nvSpPr>
          <p:cNvPr id="32" name="SamPub.Venue.Combo.R" descr="6f7df930-d8b5-4655-870b-ccb37e691fb6 SamPub.Venue.Combo.R"/>
          <p:cNvSpPr/>
          <p:nvPr/>
        </p:nvSpPr>
        <p:spPr>
          <a:xfrm>
            <a:off x="6661752" y="483782"/>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33" name="PUBLIKUM" descr="2c67ed9a-2f97-4396-ad41-fbb64ce556c1 PUBLIKUM"/>
          <p:cNvSpPr/>
          <p:nvPr/>
        </p:nvSpPr>
        <p:spPr>
          <a:xfrm>
            <a:off x="349679"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4" name="PUBLIKUM" descr="e41d7234-48e6-47af-8946-d25d5e5c753e PUBLIKUM"/>
          <p:cNvSpPr/>
          <p:nvPr/>
        </p:nvSpPr>
        <p:spPr>
          <a:xfrm>
            <a:off x="4253244"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5" name="(empty)" descr="1762e794-1562-46a8-a96c-f3adda50c14a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36" name="Shape" descr="ab17048a-9723-490c-a402-3321bf55094a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37" name="SAMMENLIGNING" descr="dd9427df-d6f4-4bbb-8105-55cb6c0a62e0 SAMMENLIGNING"/>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SAMMENLIGNING</a:t>
            </a:r>
          </a:p>
        </p:txBody>
      </p:sp>
      <p:sp>
        <p:nvSpPr>
          <p:cNvPr id="38" name="SamPub_region21" descr="137205c5-b682-4431-a65c-795762abb0a4 SamPub_region21"/>
          <p:cNvSpPr/>
          <p:nvPr/>
        </p:nvSpPr>
        <p:spPr>
          <a:xfrm>
            <a:off x="7996242" y="671838"/>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pic>
        <p:nvPicPr>
          <p:cNvPr id="39" name="2-2" descr="dc03ceda-5e67-4c43-adff-60a7dce0d4a2 2-2"/>
          <p:cNvPicPr>
            <a:picLocks noChangeAspect="1"/>
          </p:cNvPicPr>
          <p:nvPr/>
        </p:nvPicPr>
        <p:blipFill>
          <a:blip r:embed="rId3" cstate="print"/>
          <a:stretch>
            <a:fillRect/>
          </a:stretch>
        </p:blipFill>
        <p:spPr>
          <a:xfrm>
            <a:off x="-296223" y="9218"/>
            <a:ext cx="299725" cy="5123875"/>
          </a:xfrm>
          <a:prstGeom prst="rect">
            <a:avLst/>
          </a:prstGeom>
        </p:spPr>
      </p:pic>
      <p:pic>
        <p:nvPicPr>
          <p:cNvPr id="40" name="d2.14" descr="0a76bf26-99db-496c-8239-48e0aafa9c50 d2.14"/>
          <p:cNvPicPr>
            <a:picLocks noChangeAspect="1"/>
          </p:cNvPicPr>
          <p:nvPr/>
        </p:nvPicPr>
        <p:blipFill>
          <a:blip r:embed="rId4" cstate="print"/>
          <a:stretch>
            <a:fillRect/>
          </a:stretch>
        </p:blipFill>
        <p:spPr>
          <a:xfrm>
            <a:off x="-13646" y="1754046"/>
            <a:ext cx="7671540" cy="3382614"/>
          </a:xfrm>
          <a:prstGeom prst="rect">
            <a:avLst/>
          </a:prstGeom>
        </p:spPr>
      </p:pic>
      <p:sp>
        <p:nvSpPr>
          <p:cNvPr id="41" name="Basert på din opp..." descr="fe702b65-49cc-49c7-bf2d-4b7485a5bfda Basert på din opp..."/>
          <p:cNvSpPr/>
          <p:nvPr/>
        </p:nvSpPr>
        <p:spPr>
          <a:xfrm>
            <a:off x="385361" y="1493571"/>
            <a:ext cx="6643911" cy="157147"/>
          </a:xfrm>
          <a:prstGeom prst="rect">
            <a:avLst/>
          </a:prstGeom>
          <a:noFill/>
        </p:spPr>
        <p:txBody>
          <a:bodyPr lIns="0" tIns="11418" rIns="0" bIns="0" anchor="t">
            <a:spAutoFit/>
          </a:bodyPr>
          <a:lstStyle/>
          <a:p>
            <a:pPr>
              <a:lnSpc>
                <a:spcPct val="114583"/>
              </a:lnSpc>
            </a:pPr>
            <a:r>
              <a:rPr sz="899" b="1" dirty="0">
                <a:solidFill>
                  <a:srgbClr val="FFFFFF"/>
                </a:solidFill>
                <a:latin typeface="Arial"/>
              </a:rPr>
              <a:t>Basert på din opplevelse hos oss, hvor sannsynlig er det at du vil anbefale andre å besøke AVSENDERNAVN?</a:t>
            </a:r>
          </a:p>
        </p:txBody>
      </p:sp>
      <p:sp>
        <p:nvSpPr>
          <p:cNvPr id="42" name="Arrangement" descr="ec37016b-ca49-4766-aa66-2d83e1ead9ef Arrangement"/>
          <p:cNvSpPr/>
          <p:nvPr/>
        </p:nvSpPr>
        <p:spPr>
          <a:xfrm>
            <a:off x="7785721" y="4633551"/>
            <a:ext cx="1341627"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Arrangement</a:t>
            </a:r>
          </a:p>
        </p:txBody>
      </p:sp>
      <p:pic>
        <p:nvPicPr>
          <p:cNvPr id="43" name="performance" descr="f04d6f7c-224e-42bc-bfae-bbe5ec8925e7 performance"/>
          <p:cNvPicPr>
            <a:picLocks noChangeAspect="1"/>
          </p:cNvPicPr>
          <p:nvPr/>
        </p:nvPicPr>
        <p:blipFill>
          <a:blip r:embed="rId5" cstate="print"/>
          <a:stretch>
            <a:fillRect/>
          </a:stretch>
        </p:blipFill>
        <p:spPr>
          <a:xfrm>
            <a:off x="8206764" y="4005555"/>
            <a:ext cx="456724" cy="456724"/>
          </a:xfrm>
          <a:prstGeom prst="rect">
            <a:avLst/>
          </a:prstGeom>
        </p:spPr>
      </p:pic>
      <p:sp>
        <p:nvSpPr>
          <p:cNvPr id="44" name="TYPE ARRANGEMENT" descr="97dee3b3-c4f8-4835-b92b-186d94e2c355 TYPE ARRANGEMENT"/>
          <p:cNvSpPr/>
          <p:nvPr/>
        </p:nvSpPr>
        <p:spPr>
          <a:xfrm rot="16200000">
            <a:off x="-1210943" y="1378532"/>
            <a:ext cx="2262212"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TYPE ARRANGEMENT</a:t>
            </a:r>
          </a:p>
        </p:txBody>
      </p:sp>
      <p:sp>
        <p:nvSpPr>
          <p:cNvPr id="45" name="NPS ANBEFALING" descr="d8ca7594-bfcf-4fd1-803d-7e3fc126217a NPS ANBEFALING"/>
          <p:cNvSpPr/>
          <p:nvPr/>
        </p:nvSpPr>
        <p:spPr>
          <a:xfrm rot="16200000">
            <a:off x="-1277187" y="3621670"/>
            <a:ext cx="2276485" cy="157147"/>
          </a:xfrm>
          <a:prstGeom prst="rect">
            <a:avLst/>
          </a:prstGeom>
          <a:noFill/>
        </p:spPr>
        <p:txBody>
          <a:bodyPr lIns="0" tIns="11418" rIns="0" bIns="0" anchor="t">
            <a:spAutoFit/>
          </a:bodyPr>
          <a:lstStyle/>
          <a:p>
            <a:pPr algn="ctr">
              <a:lnSpc>
                <a:spcPct val="114583"/>
              </a:lnSpc>
            </a:pPr>
            <a:r>
              <a:rPr sz="899" b="1" dirty="0">
                <a:solidFill>
                  <a:srgbClr val="FFFFFF"/>
                </a:solidFill>
                <a:latin typeface="Arial"/>
              </a:rPr>
              <a:t>NPS ANBEFALING</a:t>
            </a:r>
          </a:p>
        </p:txBody>
      </p:sp>
      <p:sp>
        <p:nvSpPr>
          <p:cNvPr id="46" name="myString.59" descr="140e93e6-ebf7-42f8-b78c-627f70613c40 myString.59"/>
          <p:cNvSpPr/>
          <p:nvPr/>
        </p:nvSpPr>
        <p:spPr>
          <a:xfrm>
            <a:off x="385361" y="1093938"/>
            <a:ext cx="3825066"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Flerkultur &gt; Akkumulere: 8 Flerkultur valgt
Data inkluderer følgende brukersted: Historisk museum</a:t>
            </a:r>
          </a:p>
        </p:txBody>
      </p:sp>
      <p:sp>
        <p:nvSpPr>
          <p:cNvPr id="47" name="myString.60" descr="37f6d438-fcaa-428a-a67c-74305fcc0236 myString.60"/>
          <p:cNvSpPr/>
          <p:nvPr/>
        </p:nvSpPr>
        <p:spPr>
          <a:xfrm>
            <a:off x="4324608" y="1093938"/>
            <a:ext cx="3561022"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Flerkultur &gt; Akkumulere: Ingen Flerkultur, Historisk museum
Data inkluderer følgende brukersted: Historisk museum</a:t>
            </a:r>
          </a:p>
        </p:txBody>
      </p:sp>
      <p:sp>
        <p:nvSpPr>
          <p:cNvPr id="48" name="calc.80" descr="4fc0c0e0-5294-4399-a221-c09eb58cfed4 calc.80"/>
          <p:cNvSpPr/>
          <p:nvPr/>
        </p:nvSpPr>
        <p:spPr>
          <a:xfrm>
            <a:off x="385361" y="1686252"/>
            <a:ext cx="7036408" cy="171272"/>
          </a:xfrm>
          <a:prstGeom prst="rect">
            <a:avLst/>
          </a:prstGeom>
          <a:noFill/>
        </p:spPr>
        <p:txBody>
          <a:bodyPr lIns="0" tIns="11418" rIns="0" bIns="0" anchor="t">
            <a:noAutofit/>
          </a:bodyPr>
          <a:lstStyle/>
          <a:p>
            <a:pPr algn="l">
              <a:buNone/>
              <a:defRPr sz="700" b="0" i="0" u="none" strike="noStrike" kern="1200" baseline="0">
                <a:solidFill>
                  <a:srgbClr val="FFFFFF"/>
                </a:solidFill>
                <a:latin typeface="Arial"/>
                <a:ea typeface="+mn-ea"/>
                <a:cs typeface="+mn-cs"/>
              </a:defRPr>
            </a:pPr>
            <a:r>
              <a:rPr sz="524"/>
              <a:t>Valgt dato fra 2022-01-01 til 2023-12-31 Ikke valgt filter</a:t>
            </a:r>
          </a:p>
        </p:txBody>
      </p:sp>
      <p:sp>
        <p:nvSpPr>
          <p:cNvPr id="49" name="Rektangel: avrundede hjørner 48">
            <a:extLst>
              <a:ext uri="{FF2B5EF4-FFF2-40B4-BE49-F238E27FC236}">
                <a16:creationId xmlns:a16="http://schemas.microsoft.com/office/drawing/2014/main" id="{301FEDBF-97D6-65D4-D0D4-5A677CE756B8}"/>
              </a:ext>
            </a:extLst>
          </p:cNvPr>
          <p:cNvSpPr/>
          <p:nvPr/>
        </p:nvSpPr>
        <p:spPr>
          <a:xfrm>
            <a:off x="473122" y="3810129"/>
            <a:ext cx="736772" cy="1212500"/>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ktangel: avrundede hjørner 50">
            <a:extLst>
              <a:ext uri="{FF2B5EF4-FFF2-40B4-BE49-F238E27FC236}">
                <a16:creationId xmlns:a16="http://schemas.microsoft.com/office/drawing/2014/main" id="{38144526-CC71-4705-9B21-98EF00AAFE3C}"/>
              </a:ext>
            </a:extLst>
          </p:cNvPr>
          <p:cNvSpPr/>
          <p:nvPr/>
        </p:nvSpPr>
        <p:spPr>
          <a:xfrm>
            <a:off x="4324608" y="1988024"/>
            <a:ext cx="1189088" cy="522556"/>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ktangel: avrundede hjørner 52">
            <a:extLst>
              <a:ext uri="{FF2B5EF4-FFF2-40B4-BE49-F238E27FC236}">
                <a16:creationId xmlns:a16="http://schemas.microsoft.com/office/drawing/2014/main" id="{4D0B8756-5477-F882-B8E7-A8760BAED56E}"/>
              </a:ext>
            </a:extLst>
          </p:cNvPr>
          <p:cNvSpPr/>
          <p:nvPr/>
        </p:nvSpPr>
        <p:spPr>
          <a:xfrm>
            <a:off x="741528" y="2747749"/>
            <a:ext cx="1181998" cy="408263"/>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TekstSylinder 54">
            <a:extLst>
              <a:ext uri="{FF2B5EF4-FFF2-40B4-BE49-F238E27FC236}">
                <a16:creationId xmlns:a16="http://schemas.microsoft.com/office/drawing/2014/main" id="{544A6E8A-0FC7-B330-4E07-EA2A3BE04AF4}"/>
              </a:ext>
            </a:extLst>
          </p:cNvPr>
          <p:cNvSpPr txBox="1"/>
          <p:nvPr/>
        </p:nvSpPr>
        <p:spPr>
          <a:xfrm>
            <a:off x="2198597" y="3700243"/>
            <a:ext cx="4726674" cy="923330"/>
          </a:xfrm>
          <a:prstGeom prst="rect">
            <a:avLst/>
          </a:prstGeom>
          <a:noFill/>
        </p:spPr>
        <p:txBody>
          <a:bodyPr wrap="square">
            <a:spAutoFit/>
          </a:bodyPr>
          <a:lstStyle/>
          <a:p>
            <a:r>
              <a:rPr lang="nb-NO" sz="1800" u="sng" spc="60" dirty="0">
                <a:solidFill>
                  <a:srgbClr val="00B0F0"/>
                </a:solidFill>
                <a:latin typeface="Atlas Typewriter Light" panose="02000000000000000000" pitchFamily="50" charset="0"/>
              </a:rPr>
              <a:t>Ikke signifikante forskjeller i NPS for flerkulturell bakgrunn </a:t>
            </a:r>
            <a:r>
              <a:rPr lang="nb-NO" sz="1800" u="sng" spc="60" dirty="0" err="1">
                <a:solidFill>
                  <a:srgbClr val="00B0F0"/>
                </a:solidFill>
                <a:latin typeface="Atlas Typewriter Light" panose="02000000000000000000" pitchFamily="50" charset="0"/>
              </a:rPr>
              <a:t>vs</a:t>
            </a:r>
            <a:r>
              <a:rPr lang="nb-NO" sz="1800" u="sng" spc="60" dirty="0">
                <a:solidFill>
                  <a:srgbClr val="00B0F0"/>
                </a:solidFill>
                <a:latin typeface="Atlas Typewriter Light" panose="02000000000000000000" pitchFamily="50" charset="0"/>
              </a:rPr>
              <a:t> ikke-flerkulturell bakgrunn</a:t>
            </a:r>
            <a:r>
              <a:rPr lang="nb-NO" sz="1800" spc="60" dirty="0">
                <a:solidFill>
                  <a:srgbClr val="00B0F0"/>
                </a:solidFill>
                <a:latin typeface="Atlas Typewriter Light" panose="02000000000000000000" pitchFamily="50" charset="0"/>
              </a:rPr>
              <a:t>, målt for besøkende til HM.</a:t>
            </a:r>
            <a:endParaRPr lang="nb-NO" sz="1800" spc="60" baseline="0" dirty="0">
              <a:solidFill>
                <a:srgbClr val="00B0F0"/>
              </a:solidFill>
              <a:latin typeface="Atlas Typewriter Light" panose="02000000000000000000" pitchFamily="50"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e1c0d9d4-924e-40d8-83e1-f99ff7170b59 picture"/>
          <p:cNvPicPr>
            <a:picLocks noChangeAspect="1"/>
          </p:cNvPicPr>
          <p:nvPr/>
        </p:nvPicPr>
        <p:blipFill>
          <a:blip r:embed="rId2" cstate="print"/>
          <a:stretch>
            <a:fillRect/>
          </a:stretch>
        </p:blipFill>
        <p:spPr>
          <a:xfrm>
            <a:off x="0" y="9218"/>
            <a:ext cx="9148758" cy="5123875"/>
          </a:xfrm>
          <a:prstGeom prst="rect">
            <a:avLst/>
          </a:prstGeom>
        </p:spPr>
      </p:pic>
      <p:sp>
        <p:nvSpPr>
          <p:cNvPr id="3" name="(empty)" descr="23b85969-9ce3-4f6f-b8aa-8f55cdfe80fb (empty)"/>
          <p:cNvSpPr/>
          <p:nvPr/>
        </p:nvSpPr>
        <p:spPr>
          <a:xfrm>
            <a:off x="0" y="9218"/>
            <a:ext cx="9148758" cy="5123875"/>
          </a:xfrm>
          <a:prstGeom prst="rect">
            <a:avLst/>
          </a:prstGeom>
          <a:solidFill>
            <a:srgbClr val="000000">
              <a:alpha val="25098"/>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4" name="SamPub.Region.Combo.L" descr="57a844e3-65ad-406e-ac7f-57a6a95849ba SamPub.Region.Combo.L"/>
          <p:cNvSpPr/>
          <p:nvPr/>
        </p:nvSpPr>
        <p:spPr>
          <a:xfrm>
            <a:off x="292589"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404040"/>
                </a:solidFill>
                <a:latin typeface="Arial"/>
              </a:rPr>
              <a:t>Flerkultur</a:t>
            </a:r>
          </a:p>
        </p:txBody>
      </p:sp>
      <p:sp>
        <p:nvSpPr>
          <p:cNvPr id="5" name="Sampub.Akk.Combo.L" descr="15dc425f-b9f0-4d1c-920e-79e4e5a313b0 Sampub.Akk.Combo.L"/>
          <p:cNvSpPr/>
          <p:nvPr/>
        </p:nvSpPr>
        <p:spPr>
          <a:xfrm>
            <a:off x="292589"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6" name="SamPub.velg.Combo.L" descr="7c198e1f-9b1a-4fa7-8574-5825ae370bc9 SamPub.velg.Combo.L"/>
          <p:cNvSpPr/>
          <p:nvPr/>
        </p:nvSpPr>
        <p:spPr>
          <a:xfrm>
            <a:off x="1826897" y="480215"/>
            <a:ext cx="806404" cy="149863"/>
          </a:xfrm>
          <a:prstGeom prst="rect">
            <a:avLst/>
          </a:prstGeom>
          <a:solidFill>
            <a:srgbClr val="FFFFFF"/>
          </a:solidFill>
          <a:ln w="19050">
            <a:solidFill>
              <a:srgbClr val="FFFFFF"/>
            </a:solidFill>
            <a:prstDash val="solid"/>
            <a:round/>
          </a:ln>
        </p:spPr>
        <p:txBody>
          <a:bodyPr lIns="28545" tIns="28545" rIns="28545" bIns="28545">
            <a:normAutofit fontScale="40000" lnSpcReduction="20000"/>
          </a:bodyPr>
          <a:lstStyle/>
          <a:p>
            <a:pPr marL="21408">
              <a:lnSpc>
                <a:spcPct val="101562"/>
              </a:lnSpc>
            </a:pPr>
            <a:r>
              <a:rPr sz="599" dirty="0">
                <a:solidFill>
                  <a:srgbClr val="000000"/>
                </a:solidFill>
                <a:latin typeface="Arial"/>
              </a:rPr>
              <a:t>Europa, Nord-Afrika, Afrika sør for Sahara (Sub-Sahara), Midtøsten, Asia ekskl. Midtøsten, Oseania, Nord-Amerika and Sør-Amerika</a:t>
            </a:r>
          </a:p>
        </p:txBody>
      </p:sp>
      <p:sp>
        <p:nvSpPr>
          <p:cNvPr id="7" name="SamPub.Venue.Combo.L" descr="d642eb7b-ade6-4797-9929-14cbc48ec320 SamPub.Venue.Combo.L"/>
          <p:cNvSpPr/>
          <p:nvPr/>
        </p:nvSpPr>
        <p:spPr>
          <a:xfrm>
            <a:off x="2768891" y="480215"/>
            <a:ext cx="934857"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Historisk museum</a:t>
            </a:r>
          </a:p>
        </p:txBody>
      </p:sp>
      <p:sp>
        <p:nvSpPr>
          <p:cNvPr id="8" name="SamPub.Cat.Combo.R" descr="ee21230f-c38b-4fba-87b9-ebe896223d15 SamPub.Cat.Combo.R"/>
          <p:cNvSpPr/>
          <p:nvPr/>
        </p:nvSpPr>
        <p:spPr>
          <a:xfrm>
            <a:off x="4217563" y="480215"/>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Flerkultur</a:t>
            </a:r>
          </a:p>
        </p:txBody>
      </p:sp>
      <p:sp>
        <p:nvSpPr>
          <p:cNvPr id="9" name="SamPub.Akk.Combo.R" descr="e2951985-6e47-49c0-86ab-9220bbf11e1d SamPub.Akk.Combo.R"/>
          <p:cNvSpPr/>
          <p:nvPr/>
        </p:nvSpPr>
        <p:spPr>
          <a:xfrm>
            <a:off x="4217563" y="694304"/>
            <a:ext cx="1398718"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Akkumulere</a:t>
            </a:r>
          </a:p>
        </p:txBody>
      </p:sp>
      <p:sp>
        <p:nvSpPr>
          <p:cNvPr id="10" name="SamPub.list.Combo.R" descr="b574a450-bd9d-41f5-ac42-869fcc445938 SamPub.list.Combo.R"/>
          <p:cNvSpPr/>
          <p:nvPr/>
        </p:nvSpPr>
        <p:spPr>
          <a:xfrm>
            <a:off x="5759008" y="480215"/>
            <a:ext cx="763586" cy="149863"/>
          </a:xfrm>
          <a:prstGeom prst="rect">
            <a:avLst/>
          </a:prstGeom>
          <a:solidFill>
            <a:srgbClr val="FFFFFF"/>
          </a:solidFill>
          <a:ln w="19050">
            <a:solidFill>
              <a:srgbClr val="FFFFFF"/>
            </a:solidFill>
            <a:prstDash val="solid"/>
            <a:round/>
          </a:ln>
        </p:spPr>
        <p:txBody>
          <a:bodyPr lIns="28545" tIns="28545" rIns="28545" bIns="28545">
            <a:normAutofit fontScale="40000" lnSpcReduction="20000"/>
          </a:bodyPr>
          <a:lstStyle/>
          <a:p>
            <a:pPr marL="21408">
              <a:lnSpc>
                <a:spcPct val="101562"/>
              </a:lnSpc>
            </a:pPr>
            <a:r>
              <a:rPr sz="599" dirty="0">
                <a:solidFill>
                  <a:srgbClr val="000000"/>
                </a:solidFill>
                <a:latin typeface="Arial"/>
              </a:rPr>
              <a:t>Europa, Nord-Afrika, Afrika sør for Sahara (Sub-Sahara), Midtøsten, Asia ekskl. Midtøsten, Oseania, Nord-Amerika, Sør-Amerika and Foretrekker å ikke svare</a:t>
            </a:r>
          </a:p>
        </p:txBody>
      </p:sp>
      <p:sp>
        <p:nvSpPr>
          <p:cNvPr id="11" name="SamPub.Flerkultur.Combo" descr="23951fb0-a8e1-4e95-a70e-b376e3d47157 SamPub.Flerkultur.Combo"/>
          <p:cNvSpPr/>
          <p:nvPr/>
        </p:nvSpPr>
        <p:spPr>
          <a:xfrm>
            <a:off x="7996242" y="1078873"/>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Shape" descr="9c712605-0913-4efe-941a-9bec792b4022 Shape"/>
          <p:cNvSpPr/>
          <p:nvPr/>
        </p:nvSpPr>
        <p:spPr>
          <a:xfrm flipH="1" flipV="1">
            <a:off x="7792858" y="187625"/>
            <a:ext cx="7136" cy="493833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13" name="Filtersegment" descr="8cd124a0-3718-4938-85af-006298bfa592 Filtersegment"/>
          <p:cNvSpPr/>
          <p:nvPr/>
        </p:nvSpPr>
        <p:spPr>
          <a:xfrm>
            <a:off x="7750040" y="201898"/>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14" name="Shape" descr="7755a312-e49c-4555-976d-4776999500d0 Shape"/>
          <p:cNvSpPr/>
          <p:nvPr/>
        </p:nvSpPr>
        <p:spPr>
          <a:xfrm>
            <a:off x="285453" y="936939"/>
            <a:ext cx="71363" cy="71363"/>
          </a:xfrm>
          <a:prstGeom prst="ellipse">
            <a:avLst/>
          </a:prstGeom>
          <a:solidFill>
            <a:srgbClr val="2DC7FF"/>
          </a:solidFill>
          <a:ln w="19050">
            <a:solidFill>
              <a:srgbClr val="FFFFFF">
                <a:alpha val="0"/>
              </a:srgbClr>
            </a:solidFill>
            <a:prstDash val="solid"/>
          </a:ln>
        </p:spPr>
        <p:txBody>
          <a:bodyPr/>
          <a:lstStyle/>
          <a:p>
            <a:endParaRPr lang="nb-NO"/>
          </a:p>
        </p:txBody>
      </p:sp>
      <p:sp>
        <p:nvSpPr>
          <p:cNvPr id="15" name="Shape" descr="887e98c0-602d-4b72-b59e-89cf3df38e15 Shape"/>
          <p:cNvSpPr/>
          <p:nvPr/>
        </p:nvSpPr>
        <p:spPr>
          <a:xfrm flipH="1">
            <a:off x="292589" y="1058256"/>
            <a:ext cx="3639521"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6" name="Shape" descr="a87e80fb-87e8-4e19-a60b-9f99f65f01c4 Shape"/>
          <p:cNvSpPr/>
          <p:nvPr/>
        </p:nvSpPr>
        <p:spPr>
          <a:xfrm>
            <a:off x="4217563" y="936939"/>
            <a:ext cx="71363" cy="71363"/>
          </a:xfrm>
          <a:prstGeom prst="ellipse">
            <a:avLst/>
          </a:prstGeom>
          <a:solidFill>
            <a:srgbClr val="FFCC01"/>
          </a:solidFill>
          <a:ln w="19050">
            <a:solidFill>
              <a:srgbClr val="FFFFFF">
                <a:alpha val="0"/>
              </a:srgbClr>
            </a:solidFill>
            <a:prstDash val="solid"/>
          </a:ln>
        </p:spPr>
        <p:txBody>
          <a:bodyPr/>
          <a:lstStyle/>
          <a:p>
            <a:endParaRPr lang="nb-NO"/>
          </a:p>
        </p:txBody>
      </p:sp>
      <p:sp>
        <p:nvSpPr>
          <p:cNvPr id="17" name="Shape" descr="576e6725-0562-42de-b0f4-ff41369d6dde Shape"/>
          <p:cNvSpPr/>
          <p:nvPr/>
        </p:nvSpPr>
        <p:spPr>
          <a:xfrm flipH="1">
            <a:off x="4224700" y="1058256"/>
            <a:ext cx="3461113" cy="0"/>
          </a:xfrm>
          <a:prstGeom prst="straightConnector1">
            <a:avLst/>
          </a:prstGeom>
          <a:solidFill>
            <a:srgbClr val="FFFFFF">
              <a:alpha val="0"/>
            </a:srgbClr>
          </a:solidFill>
          <a:ln w="9525">
            <a:solidFill>
              <a:srgbClr val="7A7A7A"/>
            </a:solidFill>
            <a:prstDash val="solid"/>
          </a:ln>
        </p:spPr>
        <p:txBody>
          <a:bodyPr/>
          <a:lstStyle/>
          <a:p>
            <a:endParaRPr lang="nb-NO"/>
          </a:p>
        </p:txBody>
      </p:sp>
      <p:sp>
        <p:nvSpPr>
          <p:cNvPr id="18" name="SØYLER INDIKERT M..." descr="635995df-c711-47a0-bc30-075d9a20b2de SØYLER INDIKERT M..."/>
          <p:cNvSpPr/>
          <p:nvPr/>
        </p:nvSpPr>
        <p:spPr>
          <a:xfrm>
            <a:off x="392497" y="929802"/>
            <a:ext cx="3668067"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BLÅGRØNNE NYANSER KONTROLLERES AV RULLEGARDINMENYENE PÅ HØYRE SIDE</a:t>
            </a:r>
          </a:p>
        </p:txBody>
      </p:sp>
      <p:sp>
        <p:nvSpPr>
          <p:cNvPr id="19" name="SØYLER INDIKERT M..." descr="5f88e548-2512-44a4-9b4b-0cceaf3538de SØYLER INDIKERT M..."/>
          <p:cNvSpPr/>
          <p:nvPr/>
        </p:nvSpPr>
        <p:spPr>
          <a:xfrm>
            <a:off x="4324608" y="929802"/>
            <a:ext cx="3375478" cy="96425"/>
          </a:xfrm>
          <a:prstGeom prst="rect">
            <a:avLst/>
          </a:prstGeom>
          <a:noFill/>
        </p:spPr>
        <p:txBody>
          <a:bodyPr lIns="0" tIns="11418" rIns="0" bIns="0" anchor="t">
            <a:spAutoFit/>
          </a:bodyPr>
          <a:lstStyle/>
          <a:p>
            <a:pPr>
              <a:lnSpc>
                <a:spcPct val="114583"/>
              </a:lnSpc>
            </a:pPr>
            <a:r>
              <a:rPr sz="524" dirty="0">
                <a:solidFill>
                  <a:srgbClr val="FFFFFF"/>
                </a:solidFill>
                <a:latin typeface="Arial"/>
              </a:rPr>
              <a:t>SØYLER INDIKERT MED GULE NYANSER KONTROLLERES AV RULLEGARDINMENYENE PÅ HØYRE SIDE</a:t>
            </a:r>
          </a:p>
        </p:txBody>
      </p:sp>
      <p:sp>
        <p:nvSpPr>
          <p:cNvPr id="20" name="SamPub.Gender.Combo" descr="d50031f9-0804-44ba-a090-d243b8ef4cc5 SamPub.Gender.Combo"/>
          <p:cNvSpPr/>
          <p:nvPr/>
        </p:nvSpPr>
        <p:spPr>
          <a:xfrm>
            <a:off x="7996242" y="128239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1" name="SamPub.Age.Combo" descr="69c7d97e-a031-4929-b008-52d75caf682a SamPub.Age.Combo"/>
          <p:cNvSpPr/>
          <p:nvPr/>
        </p:nvSpPr>
        <p:spPr>
          <a:xfrm>
            <a:off x="7996242" y="148590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2" name="SamPub.Utdanning.Combo" descr="0aa4dfd5-5f80-40bf-ac12-adece4ceb6f1 SamPub.Utdanning.Combo"/>
          <p:cNvSpPr/>
          <p:nvPr/>
        </p:nvSpPr>
        <p:spPr>
          <a:xfrm>
            <a:off x="7996242" y="168942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3" name="SamPub.Funksjon.Combo" descr="1d3b2e03-2ca7-4f13-8bd9-8ec3f34c919f SamPub.Funksjon.Combo"/>
          <p:cNvSpPr/>
          <p:nvPr/>
        </p:nvSpPr>
        <p:spPr>
          <a:xfrm>
            <a:off x="7996242" y="189294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4" name="SamPub.Flerkultur.Q3.Combo" descr="1f6ef9aa-8890-4d42-bcca-1dd9b91c3097 SamPub.Flerkultur.Q3.Combo"/>
          <p:cNvSpPr/>
          <p:nvPr/>
        </p:nvSpPr>
        <p:spPr>
          <a:xfrm>
            <a:off x="7996242" y="209645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5" name="SamPub.Minoritet.Combo" descr="44e5fbb5-87f7-4965-b4bd-04d2707230c5 SamPub.Minoritet.Combo"/>
          <p:cNvSpPr/>
          <p:nvPr/>
        </p:nvSpPr>
        <p:spPr>
          <a:xfrm>
            <a:off x="7996242" y="229997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6" name="SamPub.Region.Combo" descr="6f4c39d4-698b-4336-9754-64b9cf4d4cc9 SamPub.Region.Combo"/>
          <p:cNvSpPr/>
          <p:nvPr/>
        </p:nvSpPr>
        <p:spPr>
          <a:xfrm>
            <a:off x="7996242" y="46832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7" name="SamPub.Regio.Combo.bransje" descr="94dddbc5-3627-4f98-84a7-66eef6a0fe77 SamPub.Regio.Combo.bransje"/>
          <p:cNvSpPr/>
          <p:nvPr/>
        </p:nvSpPr>
        <p:spPr>
          <a:xfrm>
            <a:off x="7996242" y="87535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28" name="&lt; Tilbake" descr="c750bae2-a791-46f4-ba4b-0bf6f5951141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29" name="&gt;" descr="8122bf86-220c-41e9-9c7d-22bd839fb854 &gt;"/>
          <p:cNvSpPr/>
          <p:nvPr/>
        </p:nvSpPr>
        <p:spPr>
          <a:xfrm>
            <a:off x="1734125" y="473078"/>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0" name="&gt;" descr="7554d945-7ac7-47b7-89ab-07b4c7df0fd5 &gt;"/>
          <p:cNvSpPr/>
          <p:nvPr/>
        </p:nvSpPr>
        <p:spPr>
          <a:xfrm>
            <a:off x="5659099" y="476647"/>
            <a:ext cx="149863" cy="133038"/>
          </a:xfrm>
          <a:prstGeom prst="rect">
            <a:avLst/>
          </a:prstGeom>
          <a:noFill/>
        </p:spPr>
        <p:txBody>
          <a:bodyPr lIns="0" tIns="11418" rIns="0" bIns="0" anchor="t">
            <a:spAutoFit/>
          </a:bodyPr>
          <a:lstStyle/>
          <a:p>
            <a:pPr>
              <a:lnSpc>
                <a:spcPct val="114583"/>
              </a:lnSpc>
            </a:pPr>
            <a:r>
              <a:rPr sz="749" dirty="0">
                <a:solidFill>
                  <a:srgbClr val="FFFFFF"/>
                </a:solidFill>
                <a:latin typeface="Trebuchet MS"/>
              </a:rPr>
              <a:t>&gt;</a:t>
            </a:r>
          </a:p>
        </p:txBody>
      </p:sp>
      <p:sp>
        <p:nvSpPr>
          <p:cNvPr id="31" name="List.box.5" descr="5348101e-76ee-4731-a906-dfd9a1f90ece List.box.5"/>
          <p:cNvSpPr/>
          <p:nvPr/>
        </p:nvSpPr>
        <p:spPr>
          <a:xfrm>
            <a:off x="8064038" y="2607338"/>
            <a:ext cx="763586" cy="249771"/>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10000"/>
          </a:bodyPr>
          <a:lstStyle/>
          <a:p>
            <a:pPr>
              <a:tabLst>
                <a:tab pos="706476" algn="l"/>
              </a:tabLst>
            </a:pPr>
            <a:r>
              <a:rPr sz="749" dirty="0">
                <a:solidFill>
                  <a:srgbClr val="FFFFFF"/>
                </a:solidFill>
                <a:latin typeface="Open Sans"/>
              </a:rPr>
              <a:t>On	​</a:t>
            </a:r>
          </a:p>
          <a:p>
            <a:pPr>
              <a:tabLst>
                <a:tab pos="706476" algn="l"/>
              </a:tabLst>
            </a:pPr>
            <a:r>
              <a:rPr sz="749" dirty="0">
                <a:solidFill>
                  <a:srgbClr val="0B23E5"/>
                </a:solidFill>
                <a:highlight>
                  <a:srgbClr val="FFFFFF"/>
                </a:highlight>
                <a:latin typeface="Open Sans"/>
              </a:rPr>
              <a:t>Off	​</a:t>
            </a:r>
            <a:endParaRPr sz="749" dirty="0">
              <a:solidFill>
                <a:srgbClr val="0B23E5"/>
              </a:solidFill>
              <a:latin typeface="Open Sans"/>
            </a:endParaRPr>
          </a:p>
        </p:txBody>
      </p:sp>
      <p:sp>
        <p:nvSpPr>
          <p:cNvPr id="32" name="SamPub.Venue.Combo.R" descr="6f7df930-d8b5-4655-870b-ccb37e691fb6 SamPub.Venue.Combo.R"/>
          <p:cNvSpPr/>
          <p:nvPr/>
        </p:nvSpPr>
        <p:spPr>
          <a:xfrm>
            <a:off x="6661752" y="483782"/>
            <a:ext cx="934857" cy="149863"/>
          </a:xfrm>
          <a:prstGeom prst="rect">
            <a:avLst/>
          </a:prstGeom>
          <a:solidFill>
            <a:srgbClr val="FFFFFF"/>
          </a:solidFill>
          <a:ln w="19050">
            <a:solidFill>
              <a:srgbClr val="FFFFFF"/>
            </a:solidFill>
            <a:prstDash val="solid"/>
            <a:round/>
          </a:ln>
        </p:spPr>
        <p:txBody>
          <a:bodyPr lIns="28545" tIns="28545" rIns="28545" bIns="28545">
            <a:normAutofit fontScale="40000" lnSpcReduction="20000"/>
          </a:bodyPr>
          <a:lstStyle/>
          <a:p>
            <a:pPr marL="21408">
              <a:lnSpc>
                <a:spcPct val="101562"/>
              </a:lnSpc>
            </a:pPr>
            <a:r>
              <a:rPr sz="599" dirty="0">
                <a:solidFill>
                  <a:srgbClr val="000000"/>
                </a:solidFill>
                <a:latin typeface="Arial"/>
              </a:rPr>
              <a:t>Augst-Agder Museum og Arkiv, Kode Kunstmuseer, Nasjonalmuseet, Naturhistorisk museum, NTNU Vitenskapsmuseet, Sunnmøre Museum and Voss Folkemuseum</a:t>
            </a:r>
          </a:p>
        </p:txBody>
      </p:sp>
      <p:sp>
        <p:nvSpPr>
          <p:cNvPr id="33" name="PUBLIKUM" descr="2c67ed9a-2f97-4396-ad41-fbb64ce556c1 PUBLIKUM"/>
          <p:cNvSpPr/>
          <p:nvPr/>
        </p:nvSpPr>
        <p:spPr>
          <a:xfrm>
            <a:off x="349679"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4" name="PUBLIKUM" descr="e41d7234-48e6-47af-8946-d25d5e5c753e PUBLIKUM"/>
          <p:cNvSpPr/>
          <p:nvPr/>
        </p:nvSpPr>
        <p:spPr>
          <a:xfrm>
            <a:off x="4253244" y="323216"/>
            <a:ext cx="1141811" cy="108607"/>
          </a:xfrm>
          <a:prstGeom prst="rect">
            <a:avLst/>
          </a:prstGeom>
          <a:noFill/>
        </p:spPr>
        <p:txBody>
          <a:bodyPr lIns="0" tIns="11418" rIns="0" bIns="0" anchor="t">
            <a:spAutoFit/>
          </a:bodyPr>
          <a:lstStyle/>
          <a:p>
            <a:pPr>
              <a:lnSpc>
                <a:spcPct val="114583"/>
              </a:lnSpc>
            </a:pPr>
            <a:r>
              <a:rPr sz="599" i="1" dirty="0">
                <a:solidFill>
                  <a:srgbClr val="FFFFFF"/>
                </a:solidFill>
                <a:latin typeface="Arial"/>
              </a:rPr>
              <a:t>PUBLIKUM</a:t>
            </a:r>
          </a:p>
        </p:txBody>
      </p:sp>
      <p:sp>
        <p:nvSpPr>
          <p:cNvPr id="35" name="(empty)" descr="1762e794-1562-46a8-a96c-f3adda50c14a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36" name="Shape" descr="ab17048a-9723-490c-a402-3321bf55094a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37" name="SAMMENLIGNING" descr="dd9427df-d6f4-4bbb-8105-55cb6c0a62e0 SAMMENLIGNING"/>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SAMMENLIGNING</a:t>
            </a:r>
          </a:p>
        </p:txBody>
      </p:sp>
      <p:sp>
        <p:nvSpPr>
          <p:cNvPr id="38" name="SamPub_region21" descr="137205c5-b682-4431-a65c-795762abb0a4 SamPub_region21"/>
          <p:cNvSpPr/>
          <p:nvPr/>
        </p:nvSpPr>
        <p:spPr>
          <a:xfrm>
            <a:off x="7996242" y="671838"/>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pic>
        <p:nvPicPr>
          <p:cNvPr id="39" name="2-2" descr="dc03ceda-5e67-4c43-adff-60a7dce0d4a2 2-2"/>
          <p:cNvPicPr>
            <a:picLocks noChangeAspect="1"/>
          </p:cNvPicPr>
          <p:nvPr/>
        </p:nvPicPr>
        <p:blipFill>
          <a:blip r:embed="rId3" cstate="print"/>
          <a:stretch>
            <a:fillRect/>
          </a:stretch>
        </p:blipFill>
        <p:spPr>
          <a:xfrm>
            <a:off x="-296223" y="9218"/>
            <a:ext cx="299725" cy="5123875"/>
          </a:xfrm>
          <a:prstGeom prst="rect">
            <a:avLst/>
          </a:prstGeom>
        </p:spPr>
      </p:pic>
      <p:pic>
        <p:nvPicPr>
          <p:cNvPr id="40" name="d2.14" descr="0a76bf26-99db-496c-8239-48e0aafa9c50 d2.14"/>
          <p:cNvPicPr>
            <a:picLocks noChangeAspect="1"/>
          </p:cNvPicPr>
          <p:nvPr/>
        </p:nvPicPr>
        <p:blipFill>
          <a:blip r:embed="rId4" cstate="print"/>
          <a:stretch>
            <a:fillRect/>
          </a:stretch>
        </p:blipFill>
        <p:spPr>
          <a:xfrm>
            <a:off x="0" y="1754046"/>
            <a:ext cx="7671540" cy="3382614"/>
          </a:xfrm>
          <a:prstGeom prst="rect">
            <a:avLst/>
          </a:prstGeom>
        </p:spPr>
      </p:pic>
      <p:sp>
        <p:nvSpPr>
          <p:cNvPr id="41" name="Basert på din opp..." descr="fe702b65-49cc-49c7-bf2d-4b7485a5bfda Basert på din opp..."/>
          <p:cNvSpPr/>
          <p:nvPr/>
        </p:nvSpPr>
        <p:spPr>
          <a:xfrm>
            <a:off x="385361" y="1493571"/>
            <a:ext cx="6643911" cy="157147"/>
          </a:xfrm>
          <a:prstGeom prst="rect">
            <a:avLst/>
          </a:prstGeom>
          <a:noFill/>
        </p:spPr>
        <p:txBody>
          <a:bodyPr lIns="0" tIns="11418" rIns="0" bIns="0" anchor="t">
            <a:spAutoFit/>
          </a:bodyPr>
          <a:lstStyle/>
          <a:p>
            <a:pPr>
              <a:lnSpc>
                <a:spcPct val="114583"/>
              </a:lnSpc>
            </a:pPr>
            <a:r>
              <a:rPr sz="899" b="1" dirty="0">
                <a:solidFill>
                  <a:srgbClr val="FFFFFF"/>
                </a:solidFill>
                <a:latin typeface="Arial"/>
              </a:rPr>
              <a:t>Basert på din opplevelse hos oss, hvor sannsynlig er det at du vil anbefale andre å besøke AVSENDERNAVN?</a:t>
            </a:r>
          </a:p>
        </p:txBody>
      </p:sp>
      <p:sp>
        <p:nvSpPr>
          <p:cNvPr id="42" name="Arrangement" descr="ec37016b-ca49-4766-aa66-2d83e1ead9ef Arrangement"/>
          <p:cNvSpPr/>
          <p:nvPr/>
        </p:nvSpPr>
        <p:spPr>
          <a:xfrm>
            <a:off x="7785721" y="4633551"/>
            <a:ext cx="1341627"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Arrangement</a:t>
            </a:r>
          </a:p>
        </p:txBody>
      </p:sp>
      <p:pic>
        <p:nvPicPr>
          <p:cNvPr id="43" name="performance" descr="f04d6f7c-224e-42bc-bfae-bbe5ec8925e7 performance"/>
          <p:cNvPicPr>
            <a:picLocks noChangeAspect="1"/>
          </p:cNvPicPr>
          <p:nvPr/>
        </p:nvPicPr>
        <p:blipFill>
          <a:blip r:embed="rId5" cstate="print"/>
          <a:stretch>
            <a:fillRect/>
          </a:stretch>
        </p:blipFill>
        <p:spPr>
          <a:xfrm>
            <a:off x="8206764" y="4005555"/>
            <a:ext cx="456724" cy="456724"/>
          </a:xfrm>
          <a:prstGeom prst="rect">
            <a:avLst/>
          </a:prstGeom>
        </p:spPr>
      </p:pic>
      <p:sp>
        <p:nvSpPr>
          <p:cNvPr id="44" name="TYPE ARRANGEMENT" descr="97dee3b3-c4f8-4835-b92b-186d94e2c355 TYPE ARRANGEMENT"/>
          <p:cNvSpPr/>
          <p:nvPr/>
        </p:nvSpPr>
        <p:spPr>
          <a:xfrm rot="16200000">
            <a:off x="-1210943" y="1378532"/>
            <a:ext cx="2262212"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TYPE ARRANGEMENT</a:t>
            </a:r>
          </a:p>
        </p:txBody>
      </p:sp>
      <p:sp>
        <p:nvSpPr>
          <p:cNvPr id="45" name="NPS ANBEFALING" descr="d8ca7594-bfcf-4fd1-803d-7e3fc126217a NPS ANBEFALING"/>
          <p:cNvSpPr/>
          <p:nvPr/>
        </p:nvSpPr>
        <p:spPr>
          <a:xfrm rot="16200000">
            <a:off x="-1277187" y="3621670"/>
            <a:ext cx="2276485" cy="157147"/>
          </a:xfrm>
          <a:prstGeom prst="rect">
            <a:avLst/>
          </a:prstGeom>
          <a:noFill/>
        </p:spPr>
        <p:txBody>
          <a:bodyPr lIns="0" tIns="11418" rIns="0" bIns="0" anchor="t">
            <a:spAutoFit/>
          </a:bodyPr>
          <a:lstStyle/>
          <a:p>
            <a:pPr algn="ctr">
              <a:lnSpc>
                <a:spcPct val="114583"/>
              </a:lnSpc>
            </a:pPr>
            <a:r>
              <a:rPr sz="899" b="1" dirty="0">
                <a:solidFill>
                  <a:srgbClr val="FFFFFF"/>
                </a:solidFill>
                <a:latin typeface="Arial"/>
              </a:rPr>
              <a:t>NPS ANBEFALING</a:t>
            </a:r>
          </a:p>
        </p:txBody>
      </p:sp>
      <p:sp>
        <p:nvSpPr>
          <p:cNvPr id="46" name="myString.59" descr="140e93e6-ebf7-42f8-b78c-627f70613c40 myString.59"/>
          <p:cNvSpPr/>
          <p:nvPr/>
        </p:nvSpPr>
        <p:spPr>
          <a:xfrm>
            <a:off x="385361" y="1093938"/>
            <a:ext cx="3825066"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Flerkultur &gt; Akkumulere: 8 Flerkultur valgt
Data inkluderer følgende brukersted: Historisk museum</a:t>
            </a:r>
          </a:p>
        </p:txBody>
      </p:sp>
      <p:sp>
        <p:nvSpPr>
          <p:cNvPr id="47" name="myString.60" descr="37f6d438-fcaa-428a-a67c-74305fcc0236 myString.60"/>
          <p:cNvSpPr/>
          <p:nvPr/>
        </p:nvSpPr>
        <p:spPr>
          <a:xfrm>
            <a:off x="4324608" y="1093938"/>
            <a:ext cx="3561022" cy="413906"/>
          </a:xfrm>
          <a:prstGeom prst="rect">
            <a:avLst/>
          </a:prstGeom>
          <a:solidFill>
            <a:srgbClr val="FFFFFF">
              <a:alpha val="0"/>
            </a:srgbClr>
          </a:solidFill>
        </p:spPr>
        <p:txBody>
          <a:bodyPr lIns="0" tIns="0" rIns="0" bIns="0" anchor="t">
            <a:noAutofit/>
          </a:bodyPr>
          <a:lstStyle/>
          <a:p>
            <a:pPr algn="l">
              <a:buNone/>
              <a:defRPr sz="700" b="0" i="0" u="none" strike="noStrike" kern="1200" baseline="0">
                <a:solidFill>
                  <a:srgbClr val="FFFFFF"/>
                </a:solidFill>
                <a:latin typeface="Arial"/>
                <a:ea typeface="+mn-ea"/>
                <a:cs typeface="+mn-cs"/>
              </a:defRPr>
            </a:pPr>
            <a:r>
              <a:rPr sz="524"/>
              <a:t>Survey: Publikum
Segment: Flerkultur &gt; Akkumulere: 9 Flerkultur valgt
Data inkluderer følgende brukersted: 7 brukersted valgt</a:t>
            </a:r>
          </a:p>
        </p:txBody>
      </p:sp>
      <p:sp>
        <p:nvSpPr>
          <p:cNvPr id="48" name="calc.80" descr="4fc0c0e0-5294-4399-a221-c09eb58cfed4 calc.80"/>
          <p:cNvSpPr/>
          <p:nvPr/>
        </p:nvSpPr>
        <p:spPr>
          <a:xfrm>
            <a:off x="385361" y="1686252"/>
            <a:ext cx="7036408" cy="171272"/>
          </a:xfrm>
          <a:prstGeom prst="rect">
            <a:avLst/>
          </a:prstGeom>
          <a:noFill/>
        </p:spPr>
        <p:txBody>
          <a:bodyPr lIns="0" tIns="11418" rIns="0" bIns="0" anchor="t">
            <a:noAutofit/>
          </a:bodyPr>
          <a:lstStyle/>
          <a:p>
            <a:pPr algn="l">
              <a:buNone/>
              <a:defRPr sz="700" b="0" i="0" u="none" strike="noStrike" kern="1200" baseline="0">
                <a:solidFill>
                  <a:srgbClr val="FFFFFF"/>
                </a:solidFill>
                <a:latin typeface="Arial"/>
                <a:ea typeface="+mn-ea"/>
                <a:cs typeface="+mn-cs"/>
              </a:defRPr>
            </a:pPr>
            <a:r>
              <a:rPr sz="524"/>
              <a:t>Valgt dato fra 2022-01-01 til 2023-12-31 Ikke valgt filter</a:t>
            </a:r>
          </a:p>
        </p:txBody>
      </p:sp>
      <p:sp>
        <p:nvSpPr>
          <p:cNvPr id="49" name="Rektangel: avrundede hjørner 48">
            <a:extLst>
              <a:ext uri="{FF2B5EF4-FFF2-40B4-BE49-F238E27FC236}">
                <a16:creationId xmlns:a16="http://schemas.microsoft.com/office/drawing/2014/main" id="{D954744B-0F1B-FF4D-F7FB-F9C87832F86F}"/>
              </a:ext>
            </a:extLst>
          </p:cNvPr>
          <p:cNvSpPr/>
          <p:nvPr/>
        </p:nvSpPr>
        <p:spPr>
          <a:xfrm>
            <a:off x="349679" y="1243800"/>
            <a:ext cx="1697485" cy="1299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Rektangel: avrundede hjørner 49">
            <a:extLst>
              <a:ext uri="{FF2B5EF4-FFF2-40B4-BE49-F238E27FC236}">
                <a16:creationId xmlns:a16="http://schemas.microsoft.com/office/drawing/2014/main" id="{E821BCD8-30B6-9080-49B2-6F2966F1EACF}"/>
              </a:ext>
            </a:extLst>
          </p:cNvPr>
          <p:cNvSpPr/>
          <p:nvPr/>
        </p:nvSpPr>
        <p:spPr>
          <a:xfrm>
            <a:off x="4288926" y="1243800"/>
            <a:ext cx="1713502" cy="1007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ktangel: avrundede hjørner 50">
            <a:extLst>
              <a:ext uri="{FF2B5EF4-FFF2-40B4-BE49-F238E27FC236}">
                <a16:creationId xmlns:a16="http://schemas.microsoft.com/office/drawing/2014/main" id="{91D4EE0A-25D2-B731-007D-8C779475361F}"/>
              </a:ext>
            </a:extLst>
          </p:cNvPr>
          <p:cNvSpPr/>
          <p:nvPr/>
        </p:nvSpPr>
        <p:spPr>
          <a:xfrm>
            <a:off x="4167116" y="1907477"/>
            <a:ext cx="1346580" cy="74018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53" name="Kobling: vinkel 52">
            <a:extLst>
              <a:ext uri="{FF2B5EF4-FFF2-40B4-BE49-F238E27FC236}">
                <a16:creationId xmlns:a16="http://schemas.microsoft.com/office/drawing/2014/main" id="{96A5B520-6E94-B736-1E30-BEA1C04AC626}"/>
              </a:ext>
            </a:extLst>
          </p:cNvPr>
          <p:cNvCxnSpPr>
            <a:cxnSpLocks/>
            <a:stCxn id="14" idx="2"/>
            <a:endCxn id="46" idx="1"/>
          </p:cNvCxnSpPr>
          <p:nvPr/>
        </p:nvCxnSpPr>
        <p:spPr>
          <a:xfrm rot="10800000" flipH="1" flipV="1">
            <a:off x="285453" y="972621"/>
            <a:ext cx="99908" cy="328270"/>
          </a:xfrm>
          <a:prstGeom prst="bentConnector3">
            <a:avLst>
              <a:gd name="adj1" fmla="val -22881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Kobling: vinkel 55">
            <a:extLst>
              <a:ext uri="{FF2B5EF4-FFF2-40B4-BE49-F238E27FC236}">
                <a16:creationId xmlns:a16="http://schemas.microsoft.com/office/drawing/2014/main" id="{D6E1D10D-C00E-17C2-C171-8A51D22F220A}"/>
              </a:ext>
            </a:extLst>
          </p:cNvPr>
          <p:cNvCxnSpPr>
            <a:stCxn id="16" idx="2"/>
          </p:cNvCxnSpPr>
          <p:nvPr/>
        </p:nvCxnSpPr>
        <p:spPr>
          <a:xfrm rot="10800000" flipH="1" flipV="1">
            <a:off x="4217562" y="972620"/>
            <a:ext cx="107045" cy="309769"/>
          </a:xfrm>
          <a:prstGeom prst="bentConnector4">
            <a:avLst>
              <a:gd name="adj1" fmla="val -213555"/>
              <a:gd name="adj2" fmla="val 101285"/>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TekstSylinder 57">
            <a:extLst>
              <a:ext uri="{FF2B5EF4-FFF2-40B4-BE49-F238E27FC236}">
                <a16:creationId xmlns:a16="http://schemas.microsoft.com/office/drawing/2014/main" id="{DD0AB139-3717-BFD1-7379-AB300ACF0641}"/>
              </a:ext>
            </a:extLst>
          </p:cNvPr>
          <p:cNvSpPr txBox="1"/>
          <p:nvPr/>
        </p:nvSpPr>
        <p:spPr>
          <a:xfrm>
            <a:off x="2633301" y="3411940"/>
            <a:ext cx="4956172" cy="523220"/>
          </a:xfrm>
          <a:prstGeom prst="rect">
            <a:avLst/>
          </a:prstGeom>
          <a:noFill/>
        </p:spPr>
        <p:txBody>
          <a:bodyPr wrap="square" rtlCol="0">
            <a:spAutoFit/>
          </a:bodyPr>
          <a:lstStyle/>
          <a:p>
            <a:r>
              <a:rPr lang="nb-NO" sz="1400" u="sng" spc="60" dirty="0">
                <a:solidFill>
                  <a:srgbClr val="FF0000"/>
                </a:solidFill>
                <a:latin typeface="Atlas Typewriter Light" panose="02000000000000000000" pitchFamily="50" charset="0"/>
              </a:rPr>
              <a:t>Signifikant negativt avvik på NPS for flerkulturell bakgrunn</a:t>
            </a:r>
            <a:r>
              <a:rPr lang="nb-NO" sz="1400" spc="60" dirty="0">
                <a:solidFill>
                  <a:srgbClr val="FF0000"/>
                </a:solidFill>
                <a:latin typeface="Atlas Typewriter Light" panose="02000000000000000000" pitchFamily="50" charset="0"/>
              </a:rPr>
              <a:t>, målt mot </a:t>
            </a:r>
            <a:r>
              <a:rPr lang="nb-NO" sz="1400" spc="60" baseline="0" dirty="0">
                <a:solidFill>
                  <a:srgbClr val="FF0000"/>
                </a:solidFill>
                <a:latin typeface="Atlas Typewriter Light" panose="02000000000000000000" pitchFamily="50" charset="0"/>
              </a:rPr>
              <a:t>7 andre museum i Monitor Dashboard.</a:t>
            </a:r>
          </a:p>
        </p:txBody>
      </p:sp>
      <p:sp>
        <p:nvSpPr>
          <p:cNvPr id="59" name="Rektangel: avrundede hjørner 58">
            <a:extLst>
              <a:ext uri="{FF2B5EF4-FFF2-40B4-BE49-F238E27FC236}">
                <a16:creationId xmlns:a16="http://schemas.microsoft.com/office/drawing/2014/main" id="{641F8932-74F6-ABE3-6931-7143EB460D5F}"/>
              </a:ext>
            </a:extLst>
          </p:cNvPr>
          <p:cNvSpPr/>
          <p:nvPr/>
        </p:nvSpPr>
        <p:spPr>
          <a:xfrm>
            <a:off x="773373" y="2607338"/>
            <a:ext cx="1020559" cy="477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83A25-4FF0-0D5F-C881-0C1AC8B88628}"/>
              </a:ext>
            </a:extLst>
          </p:cNvPr>
          <p:cNvSpPr>
            <a:spLocks noGrp="1"/>
          </p:cNvSpPr>
          <p:nvPr>
            <p:ph type="title"/>
          </p:nvPr>
        </p:nvSpPr>
        <p:spPr/>
        <p:txBody>
          <a:bodyPr>
            <a:normAutofit fontScale="90000"/>
          </a:bodyPr>
          <a:lstStyle/>
          <a:p>
            <a:r>
              <a:rPr lang="nb-NO" dirty="0"/>
              <a:t>Analyse av NPS: ingen signifikante forskjeller på viktige demografiske data</a:t>
            </a:r>
          </a:p>
        </p:txBody>
      </p:sp>
      <p:sp>
        <p:nvSpPr>
          <p:cNvPr id="8" name="Plassholder for innhold 7">
            <a:extLst>
              <a:ext uri="{FF2B5EF4-FFF2-40B4-BE49-F238E27FC236}">
                <a16:creationId xmlns:a16="http://schemas.microsoft.com/office/drawing/2014/main" id="{BF1EE4FC-88DB-1A98-A95E-126FE9748F81}"/>
              </a:ext>
            </a:extLst>
          </p:cNvPr>
          <p:cNvSpPr>
            <a:spLocks noGrp="1"/>
          </p:cNvSpPr>
          <p:nvPr>
            <p:ph idx="1"/>
          </p:nvPr>
        </p:nvSpPr>
        <p:spPr/>
        <p:txBody>
          <a:bodyPr>
            <a:normAutofit lnSpcReduction="10000"/>
          </a:bodyPr>
          <a:lstStyle/>
          <a:p>
            <a:endParaRPr lang="nb-NO" dirty="0"/>
          </a:p>
          <a:p>
            <a:r>
              <a:rPr lang="nb-NO" dirty="0"/>
              <a:t>Ved å analysere kjønnsfordeling, aldersfordeling, </a:t>
            </a:r>
            <a:r>
              <a:rPr lang="nb-NO" dirty="0" err="1"/>
              <a:t>funskjonsnedsettelse</a:t>
            </a:r>
            <a:r>
              <a:rPr lang="nb-NO" dirty="0"/>
              <a:t> og flerkulturell bakgrunn, mot NPS, er det ingen signifikante funn hver for seg, mot snittet for NPS. Ergo er disse faktorene ikke en forklaringsvariabel. </a:t>
            </a:r>
          </a:p>
          <a:p>
            <a:r>
              <a:rPr lang="nb-NO" dirty="0"/>
              <a:t>Et positivt poeng å ta med seg er at de personer som oppgir funksjonsnedsettelse, oppgir en noe høyere NPS score enn snittet av besøkende på HM. </a:t>
            </a:r>
          </a:p>
          <a:p>
            <a:r>
              <a:rPr lang="nb-NO" dirty="0"/>
              <a:t>Også når vi </a:t>
            </a:r>
            <a:r>
              <a:rPr lang="nb-NO" dirty="0" err="1"/>
              <a:t>dobbelsjekker</a:t>
            </a:r>
            <a:r>
              <a:rPr lang="nb-NO" dirty="0"/>
              <a:t>, og analyserer respondentenes NPS mot hverandre for de to gruppene som henholdsvis svarer: JA, eller NEI, på spørsmålet om flerkulturell bakgrunn, ser vi ingen signifikante forskjeller. </a:t>
            </a:r>
          </a:p>
          <a:p>
            <a:r>
              <a:rPr lang="nb-NO" dirty="0"/>
              <a:t>Analysen er også gjort mot Museums-bransjen for flerkulturelle, og de som svarer JA er signifikant mer fornøyd i bransjen </a:t>
            </a:r>
          </a:p>
        </p:txBody>
      </p:sp>
    </p:spTree>
    <p:extLst>
      <p:ext uri="{BB962C8B-B14F-4D97-AF65-F5344CB8AC3E}">
        <p14:creationId xmlns:p14="http://schemas.microsoft.com/office/powerpoint/2010/main" val="2741568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83A25-4FF0-0D5F-C881-0C1AC8B88628}"/>
              </a:ext>
            </a:extLst>
          </p:cNvPr>
          <p:cNvSpPr>
            <a:spLocks noGrp="1"/>
          </p:cNvSpPr>
          <p:nvPr>
            <p:ph type="title"/>
          </p:nvPr>
        </p:nvSpPr>
        <p:spPr>
          <a:xfrm>
            <a:off x="344725" y="540873"/>
            <a:ext cx="8454552" cy="405843"/>
          </a:xfrm>
        </p:spPr>
        <p:txBody>
          <a:bodyPr>
            <a:noAutofit/>
          </a:bodyPr>
          <a:lstStyle/>
          <a:p>
            <a:pPr algn="ctr"/>
            <a:r>
              <a:rPr lang="nb-NO" sz="2000" dirty="0"/>
              <a:t>Kan en analyse av motivasjon </a:t>
            </a:r>
            <a:r>
              <a:rPr lang="nb-NO" sz="2000" dirty="0" err="1"/>
              <a:t>vs</a:t>
            </a:r>
            <a:r>
              <a:rPr lang="nb-NO" sz="2000" dirty="0"/>
              <a:t> etterlatt inntrykk, gi en avklaring på hvorfor HM får en relativ lav score på NPS (tilfredshet, lojalitet):</a:t>
            </a:r>
            <a:br>
              <a:rPr lang="nb-NO" sz="2000" dirty="0"/>
            </a:br>
            <a:br>
              <a:rPr lang="nb-NO" sz="2000" dirty="0"/>
            </a:br>
            <a:r>
              <a:rPr lang="nb-NO" sz="2000" dirty="0"/>
              <a:t>Hypotesen som testes er: </a:t>
            </a:r>
            <a:br>
              <a:rPr lang="nb-NO" sz="2000" dirty="0"/>
            </a:br>
            <a:br>
              <a:rPr lang="nb-NO" sz="2000" dirty="0"/>
            </a:br>
            <a:r>
              <a:rPr lang="nb-NO" sz="2000" i="1" dirty="0"/>
              <a:t>kan vi se en korrelasjon, eller mønster i forventningsbrudd, </a:t>
            </a:r>
            <a:br>
              <a:rPr lang="nb-NO" sz="2000" i="1" dirty="0"/>
            </a:br>
            <a:br>
              <a:rPr lang="nb-NO" sz="2000" i="1" dirty="0"/>
            </a:br>
            <a:r>
              <a:rPr lang="nb-NO" sz="2000" i="1" dirty="0"/>
              <a:t>mellom motivasjon for besøk, og etterlatt inntrykk?</a:t>
            </a:r>
          </a:p>
        </p:txBody>
      </p:sp>
      <p:sp>
        <p:nvSpPr>
          <p:cNvPr id="14" name="TekstSylinder 13">
            <a:extLst>
              <a:ext uri="{FF2B5EF4-FFF2-40B4-BE49-F238E27FC236}">
                <a16:creationId xmlns:a16="http://schemas.microsoft.com/office/drawing/2014/main" id="{57FA3F0E-C5E7-627F-41FE-6B9D8682AC8C}"/>
              </a:ext>
            </a:extLst>
          </p:cNvPr>
          <p:cNvSpPr txBox="1"/>
          <p:nvPr/>
        </p:nvSpPr>
        <p:spPr>
          <a:xfrm>
            <a:off x="6502873" y="1241883"/>
            <a:ext cx="2417225" cy="461665"/>
          </a:xfrm>
          <a:prstGeom prst="rect">
            <a:avLst/>
          </a:prstGeom>
          <a:noFill/>
        </p:spPr>
        <p:txBody>
          <a:bodyPr wrap="square" rtlCol="0">
            <a:spAutoFit/>
          </a:bodyPr>
          <a:lstStyle/>
          <a:p>
            <a:r>
              <a:rPr lang="nb-NO" sz="2400" spc="60" baseline="0" dirty="0">
                <a:latin typeface="Atlas Typewriter Light" panose="02000000000000000000" pitchFamily="50" charset="0"/>
              </a:rPr>
              <a:t>.</a:t>
            </a:r>
          </a:p>
        </p:txBody>
      </p:sp>
    </p:spTree>
    <p:extLst>
      <p:ext uri="{BB962C8B-B14F-4D97-AF65-F5344CB8AC3E}">
        <p14:creationId xmlns:p14="http://schemas.microsoft.com/office/powerpoint/2010/main" val="1988355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37959ae7-bd4f-4952-91bc-9d19670e2818 picture"/>
          <p:cNvPicPr>
            <a:picLocks noChangeAspect="1"/>
          </p:cNvPicPr>
          <p:nvPr/>
        </p:nvPicPr>
        <p:blipFill>
          <a:blip r:embed="rId2" cstate="print"/>
          <a:stretch>
            <a:fillRect/>
          </a:stretch>
        </p:blipFill>
        <p:spPr>
          <a:xfrm>
            <a:off x="0" y="9218"/>
            <a:ext cx="9148758" cy="5123875"/>
          </a:xfrm>
          <a:prstGeom prst="rect">
            <a:avLst/>
          </a:prstGeom>
        </p:spPr>
      </p:pic>
      <p:sp>
        <p:nvSpPr>
          <p:cNvPr id="3" name="combo_publikum_Alder" descr="a6ea9479-3015-44be-a6ce-008dcfd3cf62 combo_publikum_Alder"/>
          <p:cNvSpPr/>
          <p:nvPr/>
        </p:nvSpPr>
        <p:spPr>
          <a:xfrm>
            <a:off x="7996242" y="48021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4" name="Shape" descr="8b0ff44e-df8c-4aab-8409-cf1961cdb218 Shape"/>
          <p:cNvSpPr/>
          <p:nvPr/>
        </p:nvSpPr>
        <p:spPr>
          <a:xfrm flipH="1" flipV="1">
            <a:off x="7792858" y="187625"/>
            <a:ext cx="7136" cy="520951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5" name="Filtersegment" descr="f90918b1-9598-41d8-997c-393dd1e254e3 Filtersegment"/>
          <p:cNvSpPr/>
          <p:nvPr/>
        </p:nvSpPr>
        <p:spPr>
          <a:xfrm>
            <a:off x="7785721" y="166216"/>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6" name="combo_publikum_Gender" descr="3d8ffd12-18a1-4a80-a9c1-a07806670082 combo_publikum_Gender"/>
          <p:cNvSpPr/>
          <p:nvPr/>
        </p:nvSpPr>
        <p:spPr>
          <a:xfrm>
            <a:off x="7996242" y="68579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7" name="combo_publikum_Region" descr="37f29585-1511-4c96-8282-b0eb190788fc combo_publikum_Region"/>
          <p:cNvSpPr/>
          <p:nvPr/>
        </p:nvSpPr>
        <p:spPr>
          <a:xfrm>
            <a:off x="7996242" y="89136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_publikum_Q11" descr="fc590df3-09aa-4db6-a900-42b9ef9fd45a combo_publikum_Q11"/>
          <p:cNvSpPr/>
          <p:nvPr/>
        </p:nvSpPr>
        <p:spPr>
          <a:xfrm>
            <a:off x="7996242" y="130251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9" name="combo_publikum_inntekt" descr="596534a4-8cc5-4b32-9699-a1d83e75552e combo_publikum_inntekt"/>
          <p:cNvSpPr/>
          <p:nvPr/>
        </p:nvSpPr>
        <p:spPr>
          <a:xfrm>
            <a:off x="7996242" y="150809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0" name="combo_publikum_Q15" descr="18a8c83a-b3e8-44cb-9224-e4365f072162 combo_publikum_Q15"/>
          <p:cNvSpPr/>
          <p:nvPr/>
        </p:nvSpPr>
        <p:spPr>
          <a:xfrm>
            <a:off x="7996242" y="171367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1" name="combo_publikum_Q7real" descr="3924c3ab-a9f6-4f16-b01c-3de341911d1e combo_publikum_Q7real"/>
          <p:cNvSpPr/>
          <p:nvPr/>
        </p:nvSpPr>
        <p:spPr>
          <a:xfrm>
            <a:off x="7996242" y="191924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combo_publikum_Q9real" descr="91917dca-184f-4123-a4ac-3bd4a74ba205 combo_publikum_Q9real"/>
          <p:cNvSpPr/>
          <p:nvPr/>
        </p:nvSpPr>
        <p:spPr>
          <a:xfrm>
            <a:off x="7996242" y="2124822"/>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3" name="combo_publikum_gloregion" descr="38946bc2-606c-4c5a-859a-400a2dd5e162 combo_publikum_gloregion"/>
          <p:cNvSpPr/>
          <p:nvPr/>
        </p:nvSpPr>
        <p:spPr>
          <a:xfrm>
            <a:off x="7996242" y="233039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4" name="combo_publikum_minoritet" descr="98a97a7d-c665-46fe-9dc5-531f79db63b6 combo_publikum_minoritet"/>
          <p:cNvSpPr/>
          <p:nvPr/>
        </p:nvSpPr>
        <p:spPr>
          <a:xfrm>
            <a:off x="7996242" y="253597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combo_publikum_Q17_Q18" descr="2f240133-a23f-4cb8-b9e6-622e06c11f2a combo_publikum_Q17_Q18"/>
          <p:cNvSpPr/>
          <p:nvPr/>
        </p:nvSpPr>
        <p:spPr>
          <a:xfrm>
            <a:off x="7996242" y="274155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6" name="combo_publikum_Q17b" descr="7ba7847d-297b-4c49-95da-6b94d500600b combo_publikum_Q17b"/>
          <p:cNvSpPr/>
          <p:nvPr/>
        </p:nvSpPr>
        <p:spPr>
          <a:xfrm>
            <a:off x="7996242" y="294712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7" name="&lt; Tilbake" descr="3650538e-fcfc-4a83-b4bc-6a16524d44ea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18" name="List.box" descr="61e65386-52ea-4a96-ae7a-ac797e6d579f List.box"/>
          <p:cNvSpPr/>
          <p:nvPr/>
        </p:nvSpPr>
        <p:spPr>
          <a:xfrm>
            <a:off x="8064038" y="3372864"/>
            <a:ext cx="763586" cy="235498"/>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2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19" name="(empty)" descr="d9bb8de6-e431-40d2-8daf-bb9fec455275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0" name="Shape" descr="39dace80-627f-4572-8a95-41ab6d424bd0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21" name="PUBLIKUM" descr="78e3ddf7-6884-4156-a15c-921da7162e61 PUBLIKUM"/>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PUBLIKUM</a:t>
            </a:r>
          </a:p>
        </p:txBody>
      </p:sp>
      <p:sp>
        <p:nvSpPr>
          <p:cNvPr id="22" name="combo_publikum_region21" descr="f927598a-7c79-4472-96c0-d71e4882fdfc combo_publikum_region21"/>
          <p:cNvSpPr/>
          <p:nvPr/>
        </p:nvSpPr>
        <p:spPr>
          <a:xfrm>
            <a:off x="7996242" y="1096942"/>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sp>
        <p:nvSpPr>
          <p:cNvPr id="23" name="(empty)" descr="1b725f10-0107-4813-96a9-ddb3aa9ba19a (empty)"/>
          <p:cNvSpPr/>
          <p:nvPr/>
        </p:nvSpPr>
        <p:spPr>
          <a:xfrm>
            <a:off x="214090" y="216171"/>
            <a:ext cx="7357542" cy="428179"/>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4" name="(empty)" descr="8a858749-0d79-4996-9a37-fc32c1b4eebf (empty)"/>
          <p:cNvSpPr/>
          <p:nvPr/>
        </p:nvSpPr>
        <p:spPr>
          <a:xfrm>
            <a:off x="214090" y="851303"/>
            <a:ext cx="7357542" cy="4046291"/>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5" name="Hvilke av alterna..." descr="3e2136c5-3568-4d5d-a2d6-6041d4a03b1c Hvilke av alterna..."/>
          <p:cNvSpPr/>
          <p:nvPr/>
        </p:nvSpPr>
        <p:spPr>
          <a:xfrm>
            <a:off x="349679" y="965484"/>
            <a:ext cx="466715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Hvilke av alternativene nedenfor beskriver best hvorfor du besøkte oss (flere valg mulig)?</a:t>
            </a:r>
          </a:p>
        </p:txBody>
      </p:sp>
      <p:sp>
        <p:nvSpPr>
          <p:cNvPr id="26" name="calc.133" descr="5b1c7bb5-2f0b-4323-8c6d-14f1deb3237e calc.133"/>
          <p:cNvSpPr/>
          <p:nvPr/>
        </p:nvSpPr>
        <p:spPr>
          <a:xfrm>
            <a:off x="5673372" y="965484"/>
            <a:ext cx="1769806" cy="271180"/>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169 to 474</a:t>
            </a:r>
          </a:p>
        </p:txBody>
      </p:sp>
      <p:sp>
        <p:nvSpPr>
          <p:cNvPr id="27" name="Besøksmotivasjon" descr="9b5e6b69-cde0-4c48-afaa-3964beb9d1a3 Besøksmotivasjon"/>
          <p:cNvSpPr/>
          <p:nvPr/>
        </p:nvSpPr>
        <p:spPr>
          <a:xfrm>
            <a:off x="328271" y="280398"/>
            <a:ext cx="1855442" cy="145617"/>
          </a:xfrm>
          <a:prstGeom prst="rect">
            <a:avLst/>
          </a:prstGeom>
          <a:solidFill>
            <a:srgbClr val="FFFFFF">
              <a:alpha val="0"/>
            </a:srgbClr>
          </a:solidFill>
        </p:spPr>
        <p:txBody>
          <a:bodyPr lIns="0" tIns="0" rIns="0" bIns="0" anchor="t">
            <a:spAutoFit/>
          </a:bodyPr>
          <a:lstStyle/>
          <a:p>
            <a:pPr>
              <a:lnSpc>
                <a:spcPct val="114583"/>
              </a:lnSpc>
            </a:pPr>
            <a:r>
              <a:rPr sz="899" dirty="0">
                <a:solidFill>
                  <a:srgbClr val="FFFFFF"/>
                </a:solidFill>
                <a:latin typeface="Arial"/>
              </a:rPr>
              <a:t>Besøksmotivasjon</a:t>
            </a:r>
          </a:p>
        </p:txBody>
      </p:sp>
      <p:pic>
        <p:nvPicPr>
          <p:cNvPr id="28" name="viz.52" descr="1afe3cbc-4c05-4349-9801-7d9962624a1e viz.52"/>
          <p:cNvPicPr>
            <a:picLocks noChangeAspect="1"/>
          </p:cNvPicPr>
          <p:nvPr/>
        </p:nvPicPr>
        <p:blipFill>
          <a:blip r:embed="rId3" cstate="print"/>
          <a:stretch>
            <a:fillRect/>
          </a:stretch>
        </p:blipFill>
        <p:spPr>
          <a:xfrm>
            <a:off x="543080" y="1345022"/>
            <a:ext cx="6494048" cy="3354069"/>
          </a:xfrm>
          <a:prstGeom prst="rect">
            <a:avLst/>
          </a:prstGeom>
        </p:spPr>
      </p:pic>
      <p:pic>
        <p:nvPicPr>
          <p:cNvPr id="29" name="3-1" descr="3c00c935-7e00-4e5c-aa12-c5867869d695 3-1"/>
          <p:cNvPicPr>
            <a:picLocks noChangeAspect="1"/>
          </p:cNvPicPr>
          <p:nvPr/>
        </p:nvPicPr>
        <p:blipFill>
          <a:blip r:embed="rId4" cstate="print"/>
          <a:stretch>
            <a:fillRect/>
          </a:stretch>
        </p:blipFill>
        <p:spPr>
          <a:xfrm>
            <a:off x="-285453" y="9218"/>
            <a:ext cx="299725" cy="5123875"/>
          </a:xfrm>
          <a:prstGeom prst="rect">
            <a:avLst/>
          </a:prstGeom>
        </p:spPr>
      </p:pic>
      <p:sp>
        <p:nvSpPr>
          <p:cNvPr id="30" name="BESØKSMOTIVASJON" descr="0fc22ce3-d181-4ac1-842f-9e33c379ceba BESØKSMOTIVASJON"/>
          <p:cNvSpPr/>
          <p:nvPr/>
        </p:nvSpPr>
        <p:spPr>
          <a:xfrm rot="16200000">
            <a:off x="-1101371" y="1187569"/>
            <a:ext cx="1919669"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rPr>
              <a:t>BESØKSMOTIVASJON</a:t>
            </a:r>
          </a:p>
        </p:txBody>
      </p:sp>
      <p:sp>
        <p:nvSpPr>
          <p:cNvPr id="31" name="BARRIERER" descr="dde907d4-f1b2-48ae-9b99-28b66c611b64 BARRIERER"/>
          <p:cNvSpPr/>
          <p:nvPr/>
        </p:nvSpPr>
        <p:spPr>
          <a:xfrm rot="16200000">
            <a:off x="-683897" y="2842518"/>
            <a:ext cx="1227446"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BARRIERER</a:t>
            </a:r>
          </a:p>
        </p:txBody>
      </p:sp>
      <p:sp>
        <p:nvSpPr>
          <p:cNvPr id="32" name="ETTERLATT INNTRYKK" descr="01363c0b-d970-46c9-a543-16a7bfc3b4bc ETTERLATT INNTRYKK"/>
          <p:cNvSpPr/>
          <p:nvPr/>
        </p:nvSpPr>
        <p:spPr>
          <a:xfrm rot="16200000">
            <a:off x="-704050" y="4118778"/>
            <a:ext cx="1277401"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ETTERLATT INNTRYKK</a:t>
            </a:r>
          </a:p>
        </p:txBody>
      </p:sp>
      <p:sp>
        <p:nvSpPr>
          <p:cNvPr id="33" name="Motivasjon &amp; Barr..." descr="28c91d8e-51d7-48a5-917e-aeecfd0b8d71 Motivasjon &amp; Barr..."/>
          <p:cNvSpPr/>
          <p:nvPr/>
        </p:nvSpPr>
        <p:spPr>
          <a:xfrm>
            <a:off x="7999811" y="4640687"/>
            <a:ext cx="913448" cy="2654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Motivasjon</a:t>
            </a:r>
          </a:p>
          <a:p>
            <a:pPr algn="ctr">
              <a:lnSpc>
                <a:spcPct val="114583"/>
              </a:lnSpc>
            </a:pPr>
            <a:r>
              <a:rPr sz="749" dirty="0">
                <a:solidFill>
                  <a:srgbClr val="FFFFFF"/>
                </a:solidFill>
                <a:latin typeface="Arial"/>
              </a:rPr>
              <a:t>&amp; Barrierer</a:t>
            </a:r>
          </a:p>
        </p:txBody>
      </p:sp>
      <p:pic>
        <p:nvPicPr>
          <p:cNvPr id="34" name="motivation_barriers" descr="f171d7af-920a-4fbd-ab1a-37238419669d motivation_barriers"/>
          <p:cNvPicPr>
            <a:picLocks noChangeAspect="1"/>
          </p:cNvPicPr>
          <p:nvPr/>
        </p:nvPicPr>
        <p:blipFill>
          <a:blip r:embed="rId5" cstate="print"/>
          <a:stretch>
            <a:fillRect/>
          </a:stretch>
        </p:blipFill>
        <p:spPr>
          <a:xfrm>
            <a:off x="8206764" y="4005555"/>
            <a:ext cx="456724" cy="456724"/>
          </a:xfrm>
          <a:prstGeom prst="rect">
            <a:avLst/>
          </a:prstGeom>
        </p:spPr>
      </p:pic>
      <p:sp>
        <p:nvSpPr>
          <p:cNvPr id="35" name="comboarray.20" descr="a8303598-8ed8-44fe-96ed-55b1061447c2 comboarray.20"/>
          <p:cNvSpPr/>
          <p:nvPr/>
        </p:nvSpPr>
        <p:spPr>
          <a:xfrm>
            <a:off x="328270" y="465942"/>
            <a:ext cx="7122044" cy="271180"/>
          </a:xfrm>
          <a:prstGeom prst="rect">
            <a:avLst/>
          </a:prstGeom>
          <a:noFill/>
        </p:spPr>
        <p:txBody>
          <a:bodyPr lIns="0" tIns="11418" rIns="0" bIns="0" anchor="t">
            <a:noAutofit/>
          </a:bodyPr>
          <a:lstStyle/>
          <a:p>
            <a:pPr algn="l">
              <a:buNone/>
              <a:defRPr sz="800" b="0" i="0" u="none" strike="noStrike" kern="1200" baseline="0">
                <a:solidFill>
                  <a:srgbClr val="FFFFFF"/>
                </a:solidFill>
                <a:latin typeface="Arial"/>
                <a:ea typeface="+mn-ea"/>
                <a:cs typeface="+mn-cs"/>
              </a:defRPr>
            </a:pPr>
            <a:r>
              <a:rPr sz="599"/>
              <a:t>Valgt dato: fra 2022-01-01 til 2023-12-31 Historisk museum</a:t>
            </a:r>
          </a:p>
        </p:txBody>
      </p:sp>
      <p:sp>
        <p:nvSpPr>
          <p:cNvPr id="36" name="Rektangel: avrundede hjørner 35">
            <a:extLst>
              <a:ext uri="{FF2B5EF4-FFF2-40B4-BE49-F238E27FC236}">
                <a16:creationId xmlns:a16="http://schemas.microsoft.com/office/drawing/2014/main" id="{08545D06-786D-0B9C-2DB3-3E256EF8A92A}"/>
              </a:ext>
            </a:extLst>
          </p:cNvPr>
          <p:cNvSpPr/>
          <p:nvPr/>
        </p:nvSpPr>
        <p:spPr>
          <a:xfrm>
            <a:off x="1265767" y="1465026"/>
            <a:ext cx="5308600" cy="321442"/>
          </a:xfrm>
          <a:prstGeom prst="roundRect">
            <a:avLst/>
          </a:prstGeom>
          <a:noFill/>
          <a:ln w="28575">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37959ae7-bd4f-4952-91bc-9d19670e2818 picture"/>
          <p:cNvPicPr>
            <a:picLocks noChangeAspect="1"/>
          </p:cNvPicPr>
          <p:nvPr/>
        </p:nvPicPr>
        <p:blipFill>
          <a:blip r:embed="rId2" cstate="print"/>
          <a:stretch>
            <a:fillRect/>
          </a:stretch>
        </p:blipFill>
        <p:spPr>
          <a:xfrm>
            <a:off x="0" y="9218"/>
            <a:ext cx="9148758" cy="5123875"/>
          </a:xfrm>
          <a:prstGeom prst="rect">
            <a:avLst/>
          </a:prstGeom>
        </p:spPr>
      </p:pic>
      <p:sp>
        <p:nvSpPr>
          <p:cNvPr id="3" name="combo_publikum_Alder" descr="a6ea9479-3015-44be-a6ce-008dcfd3cf62 combo_publikum_Alder"/>
          <p:cNvSpPr/>
          <p:nvPr/>
        </p:nvSpPr>
        <p:spPr>
          <a:xfrm>
            <a:off x="7996242" y="480215"/>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4" name="Shape" descr="8b0ff44e-df8c-4aab-8409-cf1961cdb218 Shape"/>
          <p:cNvSpPr/>
          <p:nvPr/>
        </p:nvSpPr>
        <p:spPr>
          <a:xfrm flipH="1" flipV="1">
            <a:off x="7792858" y="187625"/>
            <a:ext cx="7136" cy="5209511"/>
          </a:xfrm>
          <a:prstGeom prst="straightConnector1">
            <a:avLst/>
          </a:prstGeom>
          <a:solidFill>
            <a:srgbClr val="FFFFFF">
              <a:alpha val="0"/>
            </a:srgbClr>
          </a:solidFill>
          <a:ln w="9525">
            <a:solidFill>
              <a:srgbClr val="FFFFFF"/>
            </a:solidFill>
            <a:prstDash val="solid"/>
          </a:ln>
        </p:spPr>
        <p:txBody>
          <a:bodyPr/>
          <a:lstStyle/>
          <a:p>
            <a:endParaRPr lang="nb-NO"/>
          </a:p>
        </p:txBody>
      </p:sp>
      <p:sp>
        <p:nvSpPr>
          <p:cNvPr id="5" name="Filtersegment" descr="f90918b1-9598-41d8-997c-393dd1e254e3 Filtersegment"/>
          <p:cNvSpPr/>
          <p:nvPr/>
        </p:nvSpPr>
        <p:spPr>
          <a:xfrm>
            <a:off x="7785721" y="166216"/>
            <a:ext cx="1355900" cy="157147"/>
          </a:xfrm>
          <a:prstGeom prst="rect">
            <a:avLst/>
          </a:prstGeom>
          <a:noFill/>
        </p:spPr>
        <p:txBody>
          <a:bodyPr lIns="0" tIns="11418" rIns="0" bIns="0" anchor="t">
            <a:spAutoFit/>
          </a:bodyPr>
          <a:lstStyle/>
          <a:p>
            <a:pPr algn="ctr">
              <a:lnSpc>
                <a:spcPct val="114583"/>
              </a:lnSpc>
            </a:pPr>
            <a:r>
              <a:rPr sz="899" dirty="0">
                <a:solidFill>
                  <a:srgbClr val="FFFFFF"/>
                </a:solidFill>
                <a:latin typeface="Arial"/>
              </a:rPr>
              <a:t>Filtersegment</a:t>
            </a:r>
          </a:p>
        </p:txBody>
      </p:sp>
      <p:sp>
        <p:nvSpPr>
          <p:cNvPr id="6" name="combo_publikum_Gender" descr="3d8ffd12-18a1-4a80-a9c1-a07806670082 combo_publikum_Gender"/>
          <p:cNvSpPr/>
          <p:nvPr/>
        </p:nvSpPr>
        <p:spPr>
          <a:xfrm>
            <a:off x="7996242" y="68579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7" name="combo_publikum_Region" descr="37f29585-1511-4c96-8282-b0eb190788fc combo_publikum_Region"/>
          <p:cNvSpPr/>
          <p:nvPr/>
        </p:nvSpPr>
        <p:spPr>
          <a:xfrm>
            <a:off x="7996242" y="89136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8" name="combo_publikum_Q11" descr="fc590df3-09aa-4db6-a900-42b9ef9fd45a combo_publikum_Q11"/>
          <p:cNvSpPr/>
          <p:nvPr/>
        </p:nvSpPr>
        <p:spPr>
          <a:xfrm>
            <a:off x="7996242" y="130251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9" name="combo_publikum_inntekt" descr="596534a4-8cc5-4b32-9699-a1d83e75552e combo_publikum_inntekt"/>
          <p:cNvSpPr/>
          <p:nvPr/>
        </p:nvSpPr>
        <p:spPr>
          <a:xfrm>
            <a:off x="7996242" y="150809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0" name="combo_publikum_Q15" descr="18a8c83a-b3e8-44cb-9224-e4365f072162 combo_publikum_Q15"/>
          <p:cNvSpPr/>
          <p:nvPr/>
        </p:nvSpPr>
        <p:spPr>
          <a:xfrm>
            <a:off x="7996242" y="1713671"/>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1" name="combo_publikum_Q7real" descr="3924c3ab-a9f6-4f16-b01c-3de341911d1e combo_publikum_Q7real"/>
          <p:cNvSpPr/>
          <p:nvPr/>
        </p:nvSpPr>
        <p:spPr>
          <a:xfrm>
            <a:off x="7996242" y="1919247"/>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2" name="combo_publikum_Q9real" descr="91917dca-184f-4123-a4ac-3bd4a74ba205 combo_publikum_Q9real"/>
          <p:cNvSpPr/>
          <p:nvPr/>
        </p:nvSpPr>
        <p:spPr>
          <a:xfrm>
            <a:off x="7996242" y="2124822"/>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3" name="combo_publikum_gloregion" descr="38946bc2-606c-4c5a-859a-400a2dd5e162 combo_publikum_gloregion"/>
          <p:cNvSpPr/>
          <p:nvPr/>
        </p:nvSpPr>
        <p:spPr>
          <a:xfrm>
            <a:off x="7996242" y="2330398"/>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4" name="combo_publikum_minoritet" descr="98a97a7d-c665-46fe-9dc5-531f79db63b6 combo_publikum_minoritet"/>
          <p:cNvSpPr/>
          <p:nvPr/>
        </p:nvSpPr>
        <p:spPr>
          <a:xfrm>
            <a:off x="7996242" y="2535974"/>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5" name="combo_publikum_Q17_Q18" descr="2f240133-a23f-4cb8-b9e6-622e06c11f2a combo_publikum_Q17_Q18"/>
          <p:cNvSpPr/>
          <p:nvPr/>
        </p:nvSpPr>
        <p:spPr>
          <a:xfrm>
            <a:off x="7996242" y="2741550"/>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6" name="combo_publikum_Q17b" descr="7ba7847d-297b-4c49-95da-6b94d500600b combo_publikum_Q17b"/>
          <p:cNvSpPr/>
          <p:nvPr/>
        </p:nvSpPr>
        <p:spPr>
          <a:xfrm>
            <a:off x="7996242" y="2947126"/>
            <a:ext cx="899176" cy="149863"/>
          </a:xfrm>
          <a:prstGeom prst="rect">
            <a:avLst/>
          </a:prstGeom>
          <a:solidFill>
            <a:srgbClr val="FFFFFF"/>
          </a:solidFill>
          <a:ln w="19050">
            <a:solidFill>
              <a:srgbClr val="FFFFFF"/>
            </a:solidFill>
            <a:prstDash val="solid"/>
            <a:round/>
          </a:ln>
        </p:spPr>
        <p:txBody>
          <a:bodyPr lIns="28545" tIns="28545" rIns="28545" bIns="28545">
            <a:normAutofit fontScale="55000" lnSpcReduction="20000"/>
          </a:bodyPr>
          <a:lstStyle/>
          <a:p>
            <a:endParaRPr sz="1349"/>
          </a:p>
        </p:txBody>
      </p:sp>
      <p:sp>
        <p:nvSpPr>
          <p:cNvPr id="17" name="&lt; Tilbake" descr="3650538e-fcfc-4a83-b4bc-6a16524d44ea &lt; Tilbake"/>
          <p:cNvSpPr/>
          <p:nvPr/>
        </p:nvSpPr>
        <p:spPr>
          <a:xfrm>
            <a:off x="8242446" y="3677284"/>
            <a:ext cx="46386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&lt; Tilbake</a:t>
            </a:r>
          </a:p>
        </p:txBody>
      </p:sp>
      <p:sp>
        <p:nvSpPr>
          <p:cNvPr id="18" name="List.box" descr="61e65386-52ea-4a96-ae7a-ac797e6d579f List.box"/>
          <p:cNvSpPr/>
          <p:nvPr/>
        </p:nvSpPr>
        <p:spPr>
          <a:xfrm>
            <a:off x="8064038" y="3372864"/>
            <a:ext cx="763586" cy="235498"/>
          </a:xfrm>
          <a:prstGeom prst="rect">
            <a:avLst/>
          </a:prstGeom>
          <a:solidFill>
            <a:srgbClr val="FFFFFF">
              <a:alpha val="0"/>
            </a:srgbClr>
          </a:solidFill>
          <a:ln w="9525">
            <a:solidFill>
              <a:srgbClr val="FFFFFF">
                <a:alpha val="0"/>
              </a:srgbClr>
            </a:solidFill>
            <a:prstDash val="solid"/>
          </a:ln>
        </p:spPr>
        <p:txBody>
          <a:bodyPr lIns="24977" tIns="24977" rIns="24977" bIns="24977">
            <a:normAutofit fontScale="92500" lnSpcReduction="20000"/>
          </a:bodyPr>
          <a:lstStyle/>
          <a:p>
            <a:pPr>
              <a:tabLst>
                <a:tab pos="706476" algn="l"/>
              </a:tabLst>
            </a:pPr>
            <a:r>
              <a:rPr sz="749" dirty="0">
                <a:solidFill>
                  <a:srgbClr val="0B23E5"/>
                </a:solidFill>
                <a:highlight>
                  <a:srgbClr val="FFFFFF"/>
                </a:highlight>
                <a:latin typeface="Open Sans"/>
              </a:rPr>
              <a:t>On	​</a:t>
            </a:r>
            <a:endParaRPr sz="749" dirty="0">
              <a:solidFill>
                <a:srgbClr val="0B23E5"/>
              </a:solidFill>
              <a:latin typeface="Open Sans"/>
            </a:endParaRPr>
          </a:p>
          <a:p>
            <a:pPr>
              <a:tabLst>
                <a:tab pos="706476" algn="l"/>
              </a:tabLst>
            </a:pPr>
            <a:r>
              <a:rPr sz="749" dirty="0">
                <a:solidFill>
                  <a:srgbClr val="FFFFFF"/>
                </a:solidFill>
                <a:latin typeface="Open Sans"/>
              </a:rPr>
              <a:t>Off	​</a:t>
            </a:r>
          </a:p>
        </p:txBody>
      </p:sp>
      <p:sp>
        <p:nvSpPr>
          <p:cNvPr id="19" name="(empty)" descr="d9bb8de6-e431-40d2-8daf-bb9fec455275 (empty)"/>
          <p:cNvSpPr/>
          <p:nvPr/>
        </p:nvSpPr>
        <p:spPr>
          <a:xfrm>
            <a:off x="-7136" y="5125957"/>
            <a:ext cx="1041902" cy="142726"/>
          </a:xfrm>
          <a:prstGeom prst="rect">
            <a:avLst/>
          </a:prstGeom>
          <a:solidFill>
            <a:srgbClr val="FFFFFF"/>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0" name="Shape" descr="39dace80-627f-4572-8a95-41ab6d424bd0 Shape"/>
          <p:cNvSpPr/>
          <p:nvPr/>
        </p:nvSpPr>
        <p:spPr>
          <a:xfrm rot="10799998">
            <a:off x="242635" y="5125957"/>
            <a:ext cx="1184629" cy="142726"/>
          </a:xfrm>
          <a:prstGeom prst="trapezoid">
            <a:avLst>
              <a:gd name="adj" fmla="val 116641"/>
            </a:avLst>
          </a:prstGeom>
          <a:solidFill>
            <a:srgbClr val="FFFFFF"/>
          </a:solidFill>
          <a:ln w="19050">
            <a:solidFill>
              <a:srgbClr val="FFFFFF">
                <a:alpha val="0"/>
              </a:srgbClr>
            </a:solidFill>
            <a:prstDash val="solid"/>
          </a:ln>
        </p:spPr>
        <p:txBody>
          <a:bodyPr/>
          <a:lstStyle/>
          <a:p>
            <a:endParaRPr lang="nb-NO"/>
          </a:p>
        </p:txBody>
      </p:sp>
      <p:sp>
        <p:nvSpPr>
          <p:cNvPr id="21" name="PUBLIKUM" descr="78e3ddf7-6884-4156-a15c-921da7162e61 PUBLIKUM"/>
          <p:cNvSpPr/>
          <p:nvPr/>
        </p:nvSpPr>
        <p:spPr>
          <a:xfrm>
            <a:off x="235499" y="5133093"/>
            <a:ext cx="934857" cy="123355"/>
          </a:xfrm>
          <a:prstGeom prst="rect">
            <a:avLst/>
          </a:prstGeom>
          <a:noFill/>
        </p:spPr>
        <p:txBody>
          <a:bodyPr lIns="0" tIns="11418" rIns="0" bIns="0" anchor="t">
            <a:spAutoFit/>
          </a:bodyPr>
          <a:lstStyle/>
          <a:p>
            <a:pPr>
              <a:lnSpc>
                <a:spcPct val="114583"/>
              </a:lnSpc>
            </a:pPr>
            <a:r>
              <a:rPr sz="674" b="1" dirty="0">
                <a:solidFill>
                  <a:srgbClr val="000000"/>
                </a:solidFill>
                <a:latin typeface="Open Sans"/>
              </a:rPr>
              <a:t>PUBLIKUM</a:t>
            </a:r>
          </a:p>
        </p:txBody>
      </p:sp>
      <p:sp>
        <p:nvSpPr>
          <p:cNvPr id="22" name="combo_publikum_region21" descr="f927598a-7c79-4472-96c0-d71e4882fdfc combo_publikum_region21"/>
          <p:cNvSpPr/>
          <p:nvPr/>
        </p:nvSpPr>
        <p:spPr>
          <a:xfrm>
            <a:off x="7996242" y="1096942"/>
            <a:ext cx="899176" cy="149863"/>
          </a:xfrm>
          <a:prstGeom prst="rect">
            <a:avLst/>
          </a:prstGeom>
          <a:solidFill>
            <a:srgbClr val="FFFFFF"/>
          </a:solidFill>
          <a:ln w="19050">
            <a:solidFill>
              <a:srgbClr val="FFFFFF"/>
            </a:solidFill>
            <a:prstDash val="solid"/>
            <a:round/>
          </a:ln>
        </p:spPr>
        <p:txBody>
          <a:bodyPr lIns="28545" tIns="28545" rIns="28545" bIns="28545">
            <a:normAutofit/>
          </a:bodyPr>
          <a:lstStyle/>
          <a:p>
            <a:pPr marL="21408">
              <a:lnSpc>
                <a:spcPct val="101562"/>
              </a:lnSpc>
            </a:pPr>
            <a:r>
              <a:rPr sz="599" dirty="0">
                <a:solidFill>
                  <a:srgbClr val="000000"/>
                </a:solidFill>
                <a:latin typeface="Arial"/>
              </a:rPr>
              <a:t>Ikke underregion</a:t>
            </a:r>
          </a:p>
        </p:txBody>
      </p:sp>
      <p:sp>
        <p:nvSpPr>
          <p:cNvPr id="23" name="(empty)" descr="459dfffc-14f1-4337-a1c6-8e063767d727 (empty)"/>
          <p:cNvSpPr/>
          <p:nvPr/>
        </p:nvSpPr>
        <p:spPr>
          <a:xfrm>
            <a:off x="214090" y="216171"/>
            <a:ext cx="7357542" cy="428179"/>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sp>
        <p:nvSpPr>
          <p:cNvPr id="24" name="(empty)" descr="3d2e6fc7-8b02-4c88-9ad2-601c53d856bf (empty)"/>
          <p:cNvSpPr/>
          <p:nvPr/>
        </p:nvSpPr>
        <p:spPr>
          <a:xfrm>
            <a:off x="214090" y="851303"/>
            <a:ext cx="7357542" cy="4046291"/>
          </a:xfrm>
          <a:prstGeom prst="rect">
            <a:avLst/>
          </a:prstGeom>
          <a:solidFill>
            <a:srgbClr val="FFFFFF">
              <a:alpha val="14902"/>
            </a:srgbClr>
          </a:solidFill>
          <a:ln w="19050">
            <a:solidFill>
              <a:srgbClr val="FFFFFF">
                <a:alpha val="0"/>
              </a:srgbClr>
            </a:solidFill>
            <a:prstDash val="solid"/>
          </a:ln>
        </p:spPr>
        <p:txBody>
          <a:bodyPr lIns="71363" tIns="71363" rIns="71363" bIns="71363" anchor="ctr">
            <a:noAutofit/>
          </a:bodyPr>
          <a:lstStyle/>
          <a:p>
            <a:pPr algn="ctr">
              <a:lnSpc>
                <a:spcPct val="114583"/>
              </a:lnSpc>
            </a:pPr>
            <a:r>
              <a:rPr sz="1049" dirty="0">
                <a:solidFill>
                  <a:srgbClr val="FFFFFF"/>
                </a:solidFill>
                <a:latin typeface="Open Sans"/>
              </a:rPr>
              <a:t>﻿</a:t>
            </a:r>
          </a:p>
        </p:txBody>
      </p:sp>
      <p:pic>
        <p:nvPicPr>
          <p:cNvPr id="25" name="viz.54" descr="7f2fa531-f314-4f03-89dc-db681bd0fe01 viz.54"/>
          <p:cNvPicPr>
            <a:picLocks noChangeAspect="1"/>
          </p:cNvPicPr>
          <p:nvPr/>
        </p:nvPicPr>
        <p:blipFill>
          <a:blip r:embed="rId3" cstate="print"/>
          <a:stretch>
            <a:fillRect/>
          </a:stretch>
        </p:blipFill>
        <p:spPr>
          <a:xfrm>
            <a:off x="385360" y="1373655"/>
            <a:ext cx="7029272" cy="3532477"/>
          </a:xfrm>
          <a:prstGeom prst="rect">
            <a:avLst/>
          </a:prstGeom>
        </p:spPr>
      </p:pic>
      <p:sp>
        <p:nvSpPr>
          <p:cNvPr id="26" name="Hva ga besøket deg?" descr="58af05da-3285-4048-9a05-12deb8adaf6c Hva ga besøket deg?"/>
          <p:cNvSpPr/>
          <p:nvPr/>
        </p:nvSpPr>
        <p:spPr>
          <a:xfrm>
            <a:off x="349679" y="965484"/>
            <a:ext cx="4667151" cy="132845"/>
          </a:xfrm>
          <a:prstGeom prst="rect">
            <a:avLst/>
          </a:prstGeom>
          <a:noFill/>
        </p:spPr>
        <p:txBody>
          <a:bodyPr lIns="0" tIns="11418" rIns="0" bIns="0" anchor="t">
            <a:spAutoFit/>
          </a:bodyPr>
          <a:lstStyle/>
          <a:p>
            <a:pPr>
              <a:lnSpc>
                <a:spcPct val="114583"/>
              </a:lnSpc>
            </a:pPr>
            <a:r>
              <a:rPr sz="749" dirty="0">
                <a:solidFill>
                  <a:srgbClr val="FFFFFF"/>
                </a:solidFill>
                <a:latin typeface="Arial"/>
              </a:rPr>
              <a:t>Hva ga besøket deg?</a:t>
            </a:r>
          </a:p>
        </p:txBody>
      </p:sp>
      <p:sp>
        <p:nvSpPr>
          <p:cNvPr id="27" name="calc.141" descr="a47ffad2-bc8d-41c2-bc57-c4342b229a79 calc.141"/>
          <p:cNvSpPr/>
          <p:nvPr/>
        </p:nvSpPr>
        <p:spPr>
          <a:xfrm>
            <a:off x="6030187" y="965484"/>
            <a:ext cx="1412991" cy="149863"/>
          </a:xfrm>
          <a:prstGeom prst="rect">
            <a:avLst/>
          </a:prstGeom>
          <a:noFill/>
        </p:spPr>
        <p:txBody>
          <a:bodyPr lIns="0" tIns="11418" rIns="0" bIns="0" anchor="t">
            <a:noAutofit/>
          </a:bodyPr>
          <a:lstStyle/>
          <a:p>
            <a:pPr algn="r">
              <a:buNone/>
              <a:defRPr sz="1000" b="0" i="0" u="none" strike="noStrike" kern="1200" baseline="0">
                <a:solidFill>
                  <a:srgbClr val="FFFFFF"/>
                </a:solidFill>
                <a:latin typeface="Arial"/>
                <a:ea typeface="+mn-ea"/>
                <a:cs typeface="+mn-cs"/>
              </a:defRPr>
            </a:pPr>
            <a:r>
              <a:rPr sz="749"/>
              <a:t>Base: 474</a:t>
            </a:r>
          </a:p>
        </p:txBody>
      </p:sp>
      <p:sp>
        <p:nvSpPr>
          <p:cNvPr id="28" name="Inntrykk" descr="344e0f88-91e3-4c2e-91cc-2287aa826199 Inntrykk"/>
          <p:cNvSpPr/>
          <p:nvPr/>
        </p:nvSpPr>
        <p:spPr>
          <a:xfrm>
            <a:off x="328271" y="280398"/>
            <a:ext cx="1855442" cy="145617"/>
          </a:xfrm>
          <a:prstGeom prst="rect">
            <a:avLst/>
          </a:prstGeom>
          <a:solidFill>
            <a:srgbClr val="FFFFFF">
              <a:alpha val="0"/>
            </a:srgbClr>
          </a:solidFill>
        </p:spPr>
        <p:txBody>
          <a:bodyPr lIns="0" tIns="0" rIns="0" bIns="0" anchor="t">
            <a:spAutoFit/>
          </a:bodyPr>
          <a:lstStyle/>
          <a:p>
            <a:pPr>
              <a:lnSpc>
                <a:spcPct val="114583"/>
              </a:lnSpc>
            </a:pPr>
            <a:r>
              <a:rPr sz="899" dirty="0">
                <a:solidFill>
                  <a:srgbClr val="FFFFFF"/>
                </a:solidFill>
                <a:latin typeface="Arial"/>
              </a:rPr>
              <a:t>Inntrykk</a:t>
            </a:r>
          </a:p>
        </p:txBody>
      </p:sp>
      <p:pic>
        <p:nvPicPr>
          <p:cNvPr id="29" name="3-3" descr="16b01fc1-9a96-41ca-9944-cd8be19bb059 3-3"/>
          <p:cNvPicPr>
            <a:picLocks noChangeAspect="1"/>
          </p:cNvPicPr>
          <p:nvPr/>
        </p:nvPicPr>
        <p:blipFill>
          <a:blip r:embed="rId4" cstate="print"/>
          <a:stretch>
            <a:fillRect/>
          </a:stretch>
        </p:blipFill>
        <p:spPr>
          <a:xfrm>
            <a:off x="-285453" y="9218"/>
            <a:ext cx="299725" cy="5123875"/>
          </a:xfrm>
          <a:prstGeom prst="rect">
            <a:avLst/>
          </a:prstGeom>
        </p:spPr>
      </p:pic>
      <p:sp>
        <p:nvSpPr>
          <p:cNvPr id="30" name="BARRIERER" descr="0d10e69c-f9e3-487f-93c1-2d5d9db98bee BARRIERER"/>
          <p:cNvSpPr/>
          <p:nvPr/>
        </p:nvSpPr>
        <p:spPr>
          <a:xfrm rot="16200000">
            <a:off x="-698169" y="2157432"/>
            <a:ext cx="1277401"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BARRIERER</a:t>
            </a:r>
          </a:p>
        </p:txBody>
      </p:sp>
      <p:sp>
        <p:nvSpPr>
          <p:cNvPr id="31" name="BESØKSMOTIVASJON" descr="6ebdebe2-c070-47b8-95a1-c87118de4346 BESØKSMOTIVASJON"/>
          <p:cNvSpPr/>
          <p:nvPr/>
        </p:nvSpPr>
        <p:spPr>
          <a:xfrm rot="16200000">
            <a:off x="-711252" y="878842"/>
            <a:ext cx="1291673" cy="1328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BESØKSMOTIVASJON</a:t>
            </a:r>
          </a:p>
        </p:txBody>
      </p:sp>
      <p:sp>
        <p:nvSpPr>
          <p:cNvPr id="32" name="ETTERLATT INNTRYKK" descr="658c7f52-90cb-428e-b64d-cdc671300d9f ETTERLATT INNTRYKK"/>
          <p:cNvSpPr/>
          <p:nvPr/>
        </p:nvSpPr>
        <p:spPr>
          <a:xfrm rot="16200000">
            <a:off x="-1115610" y="3770996"/>
            <a:ext cx="1955351" cy="181448"/>
          </a:xfrm>
          <a:prstGeom prst="rect">
            <a:avLst/>
          </a:prstGeom>
          <a:noFill/>
        </p:spPr>
        <p:txBody>
          <a:bodyPr lIns="0" tIns="11418" rIns="0" bIns="0" anchor="t">
            <a:spAutoFit/>
          </a:bodyPr>
          <a:lstStyle/>
          <a:p>
            <a:pPr algn="ctr">
              <a:lnSpc>
                <a:spcPct val="114583"/>
              </a:lnSpc>
            </a:pPr>
            <a:r>
              <a:rPr sz="1049" b="1" dirty="0">
                <a:solidFill>
                  <a:srgbClr val="FFFFFF"/>
                </a:solidFill>
                <a:latin typeface="Arial"/>
              </a:rPr>
              <a:t>ETTERLATT INNTRYKK</a:t>
            </a:r>
          </a:p>
        </p:txBody>
      </p:sp>
      <p:sp>
        <p:nvSpPr>
          <p:cNvPr id="33" name="Motivasjon &amp; Barr..." descr="b2313eaf-7768-42b1-b94e-5e56e3cd1971 Motivasjon &amp; Barr..."/>
          <p:cNvSpPr/>
          <p:nvPr/>
        </p:nvSpPr>
        <p:spPr>
          <a:xfrm>
            <a:off x="7999811" y="4640687"/>
            <a:ext cx="913448" cy="265445"/>
          </a:xfrm>
          <a:prstGeom prst="rect">
            <a:avLst/>
          </a:prstGeom>
          <a:noFill/>
        </p:spPr>
        <p:txBody>
          <a:bodyPr lIns="0" tIns="11418" rIns="0" bIns="0" anchor="t">
            <a:spAutoFit/>
          </a:bodyPr>
          <a:lstStyle/>
          <a:p>
            <a:pPr algn="ctr">
              <a:lnSpc>
                <a:spcPct val="114583"/>
              </a:lnSpc>
            </a:pPr>
            <a:r>
              <a:rPr sz="749" dirty="0">
                <a:solidFill>
                  <a:srgbClr val="FFFFFF"/>
                </a:solidFill>
                <a:latin typeface="Arial"/>
              </a:rPr>
              <a:t>Motivasjon</a:t>
            </a:r>
          </a:p>
          <a:p>
            <a:pPr algn="ctr">
              <a:lnSpc>
                <a:spcPct val="114583"/>
              </a:lnSpc>
            </a:pPr>
            <a:r>
              <a:rPr sz="749" dirty="0">
                <a:solidFill>
                  <a:srgbClr val="FFFFFF"/>
                </a:solidFill>
                <a:latin typeface="Arial"/>
              </a:rPr>
              <a:t>&amp; Barrierer</a:t>
            </a:r>
          </a:p>
        </p:txBody>
      </p:sp>
      <p:pic>
        <p:nvPicPr>
          <p:cNvPr id="34" name="motivation_barriers" descr="65742d05-a29f-42f2-9bc6-8fe2f7aa4d5f motivation_barriers"/>
          <p:cNvPicPr>
            <a:picLocks noChangeAspect="1"/>
          </p:cNvPicPr>
          <p:nvPr/>
        </p:nvPicPr>
        <p:blipFill>
          <a:blip r:embed="rId5" cstate="print"/>
          <a:stretch>
            <a:fillRect/>
          </a:stretch>
        </p:blipFill>
        <p:spPr>
          <a:xfrm>
            <a:off x="8206764" y="4005555"/>
            <a:ext cx="456724" cy="456724"/>
          </a:xfrm>
          <a:prstGeom prst="rect">
            <a:avLst/>
          </a:prstGeom>
        </p:spPr>
      </p:pic>
      <p:sp>
        <p:nvSpPr>
          <p:cNvPr id="35" name="comboarray.22" descr="ba748873-2194-44bd-b9e2-32be866f2b36 comboarray.22"/>
          <p:cNvSpPr/>
          <p:nvPr/>
        </p:nvSpPr>
        <p:spPr>
          <a:xfrm>
            <a:off x="328270" y="465942"/>
            <a:ext cx="7122044" cy="271180"/>
          </a:xfrm>
          <a:prstGeom prst="rect">
            <a:avLst/>
          </a:prstGeom>
          <a:noFill/>
        </p:spPr>
        <p:txBody>
          <a:bodyPr lIns="0" tIns="11418" rIns="0" bIns="0" anchor="t">
            <a:noAutofit/>
          </a:bodyPr>
          <a:lstStyle/>
          <a:p>
            <a:pPr algn="l">
              <a:buNone/>
              <a:defRPr sz="800" b="0" i="0" u="none" strike="noStrike" kern="1200" baseline="0">
                <a:solidFill>
                  <a:srgbClr val="FFFFFF"/>
                </a:solidFill>
                <a:latin typeface="Arial"/>
                <a:ea typeface="+mn-ea"/>
                <a:cs typeface="+mn-cs"/>
              </a:defRPr>
            </a:pPr>
            <a:r>
              <a:rPr sz="599"/>
              <a:t>Valgt dato: fra 2022-01-01 til 2023-12-31 Historisk museum</a:t>
            </a:r>
          </a:p>
        </p:txBody>
      </p:sp>
      <p:sp>
        <p:nvSpPr>
          <p:cNvPr id="36" name="Ellipse 35">
            <a:extLst>
              <a:ext uri="{FF2B5EF4-FFF2-40B4-BE49-F238E27FC236}">
                <a16:creationId xmlns:a16="http://schemas.microsoft.com/office/drawing/2014/main" id="{B73B756B-3B3F-BD3D-DB1B-8FBB5CDFE86B}"/>
              </a:ext>
            </a:extLst>
          </p:cNvPr>
          <p:cNvSpPr/>
          <p:nvPr/>
        </p:nvSpPr>
        <p:spPr>
          <a:xfrm>
            <a:off x="808074" y="3939363"/>
            <a:ext cx="707066" cy="33261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 name="TekstSylinder 36">
            <a:extLst>
              <a:ext uri="{FF2B5EF4-FFF2-40B4-BE49-F238E27FC236}">
                <a16:creationId xmlns:a16="http://schemas.microsoft.com/office/drawing/2014/main" id="{1FAA4F32-73CF-CD59-58D2-60D062AB1989}"/>
              </a:ext>
            </a:extLst>
          </p:cNvPr>
          <p:cNvSpPr txBox="1"/>
          <p:nvPr/>
        </p:nvSpPr>
        <p:spPr>
          <a:xfrm>
            <a:off x="1680775" y="835654"/>
            <a:ext cx="5541552" cy="646331"/>
          </a:xfrm>
          <a:prstGeom prst="rect">
            <a:avLst/>
          </a:prstGeom>
          <a:noFill/>
        </p:spPr>
        <p:txBody>
          <a:bodyPr wrap="square" rtlCol="0">
            <a:spAutoFit/>
          </a:bodyPr>
          <a:lstStyle/>
          <a:p>
            <a:r>
              <a:rPr lang="nb-NO" sz="1600" spc="60" baseline="0" dirty="0">
                <a:solidFill>
                  <a:schemeClr val="bg1"/>
                </a:solidFill>
                <a:latin typeface="Atlas Typewriter Light" panose="02000000000000000000" pitchFamily="50" charset="0"/>
              </a:rPr>
              <a:t>Merk: i </a:t>
            </a:r>
            <a:r>
              <a:rPr lang="nb-NO" sz="1600" spc="60" baseline="0" dirty="0" err="1">
                <a:solidFill>
                  <a:schemeClr val="bg1"/>
                </a:solidFill>
                <a:latin typeface="Atlas Typewriter Light" panose="02000000000000000000" pitchFamily="50" charset="0"/>
              </a:rPr>
              <a:t>multi</a:t>
            </a:r>
            <a:r>
              <a:rPr lang="nb-NO" sz="1600" spc="60" baseline="0" dirty="0">
                <a:solidFill>
                  <a:schemeClr val="bg1"/>
                </a:solidFill>
                <a:latin typeface="Atlas Typewriter Light" panose="02000000000000000000" pitchFamily="50" charset="0"/>
              </a:rPr>
              <a:t>-grid under er grønt positivt for første påstand, men negativt for de 6 nederste påstandene</a:t>
            </a:r>
            <a:r>
              <a:rPr lang="nb-NO" sz="2000" spc="60" baseline="0" dirty="0">
                <a:solidFill>
                  <a:schemeClr val="bg1"/>
                </a:solidFill>
                <a:latin typeface="Atlas Typewriter Light" panose="02000000000000000000" pitchFamily="50" charset="0"/>
              </a:rPr>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83A25-4FF0-0D5F-C881-0C1AC8B88628}"/>
              </a:ext>
            </a:extLst>
          </p:cNvPr>
          <p:cNvSpPr>
            <a:spLocks noGrp="1"/>
          </p:cNvSpPr>
          <p:nvPr>
            <p:ph type="title"/>
          </p:nvPr>
        </p:nvSpPr>
        <p:spPr>
          <a:xfrm>
            <a:off x="116958" y="540873"/>
            <a:ext cx="8862237" cy="405843"/>
          </a:xfrm>
        </p:spPr>
        <p:txBody>
          <a:bodyPr>
            <a:noAutofit/>
          </a:bodyPr>
          <a:lstStyle/>
          <a:p>
            <a:pPr algn="ctr"/>
            <a:r>
              <a:rPr lang="nb-NO" sz="2000" dirty="0"/>
              <a:t>Hva sier analysen av «Etterlatt inntrykk» om oppfyllelse av «besøks-motivasjon»?</a:t>
            </a:r>
            <a:br>
              <a:rPr lang="nb-NO" sz="2000" dirty="0"/>
            </a:br>
            <a:br>
              <a:rPr lang="nb-NO" sz="2000" dirty="0"/>
            </a:br>
            <a:endParaRPr lang="nb-NO" sz="2000" dirty="0"/>
          </a:p>
        </p:txBody>
      </p:sp>
      <p:sp>
        <p:nvSpPr>
          <p:cNvPr id="14" name="TekstSylinder 13">
            <a:extLst>
              <a:ext uri="{FF2B5EF4-FFF2-40B4-BE49-F238E27FC236}">
                <a16:creationId xmlns:a16="http://schemas.microsoft.com/office/drawing/2014/main" id="{57FA3F0E-C5E7-627F-41FE-6B9D8682AC8C}"/>
              </a:ext>
            </a:extLst>
          </p:cNvPr>
          <p:cNvSpPr txBox="1"/>
          <p:nvPr/>
        </p:nvSpPr>
        <p:spPr>
          <a:xfrm>
            <a:off x="6502873" y="1241883"/>
            <a:ext cx="2417225" cy="461665"/>
          </a:xfrm>
          <a:prstGeom prst="rect">
            <a:avLst/>
          </a:prstGeom>
          <a:noFill/>
        </p:spPr>
        <p:txBody>
          <a:bodyPr wrap="square" rtlCol="0">
            <a:spAutoFit/>
          </a:bodyPr>
          <a:lstStyle/>
          <a:p>
            <a:r>
              <a:rPr lang="nb-NO" sz="2400" spc="60" baseline="0" dirty="0">
                <a:latin typeface="Atlas Typewriter Light" panose="02000000000000000000" pitchFamily="50" charset="0"/>
              </a:rPr>
              <a:t>.</a:t>
            </a:r>
          </a:p>
        </p:txBody>
      </p:sp>
      <p:sp>
        <p:nvSpPr>
          <p:cNvPr id="4" name="Plassholder for innhold 3">
            <a:extLst>
              <a:ext uri="{FF2B5EF4-FFF2-40B4-BE49-F238E27FC236}">
                <a16:creationId xmlns:a16="http://schemas.microsoft.com/office/drawing/2014/main" id="{A0FA6E61-5A19-BDF7-BD8E-02BE2A0CCF14}"/>
              </a:ext>
            </a:extLst>
          </p:cNvPr>
          <p:cNvSpPr>
            <a:spLocks noGrp="1"/>
          </p:cNvSpPr>
          <p:nvPr>
            <p:ph idx="1"/>
          </p:nvPr>
        </p:nvSpPr>
        <p:spPr>
          <a:xfrm>
            <a:off x="524643" y="1009607"/>
            <a:ext cx="8454552" cy="3327571"/>
          </a:xfrm>
        </p:spPr>
        <p:txBody>
          <a:bodyPr>
            <a:normAutofit fontScale="92500" lnSpcReduction="10000"/>
          </a:bodyPr>
          <a:lstStyle/>
          <a:p>
            <a:pPr marL="0" indent="0">
              <a:spcBef>
                <a:spcPts val="0"/>
              </a:spcBef>
              <a:buNone/>
            </a:pPr>
            <a:r>
              <a:rPr lang="nb-NO" b="1" u="sng" dirty="0"/>
              <a:t>Flest</a:t>
            </a:r>
            <a:r>
              <a:rPr lang="nb-NO" b="1" dirty="0"/>
              <a:t> besøkende oppgir følgende motivasjon for museums-besøket:</a:t>
            </a:r>
          </a:p>
          <a:p>
            <a:pPr marL="0" indent="0" algn="ctr">
              <a:spcBef>
                <a:spcPts val="0"/>
              </a:spcBef>
              <a:buNone/>
            </a:pPr>
            <a:r>
              <a:rPr lang="nb-NO" b="1" i="1" dirty="0"/>
              <a:t>	</a:t>
            </a:r>
          </a:p>
          <a:p>
            <a:pPr marL="0" indent="0" algn="ctr">
              <a:spcBef>
                <a:spcPts val="0"/>
              </a:spcBef>
              <a:buNone/>
            </a:pPr>
            <a:r>
              <a:rPr lang="nb-NO" sz="1600" b="1" i="1" dirty="0">
                <a:highlight>
                  <a:srgbClr val="E4EAE8"/>
                </a:highlight>
              </a:rPr>
              <a:t>«Fordi jeg er nysgjerrig, og vil oppdage noe nytt» </a:t>
            </a:r>
          </a:p>
          <a:p>
            <a:pPr marL="0" indent="0">
              <a:spcBef>
                <a:spcPts val="0"/>
              </a:spcBef>
              <a:buNone/>
            </a:pPr>
            <a:endParaRPr lang="nb-NO" dirty="0"/>
          </a:p>
          <a:p>
            <a:pPr marL="0" indent="0">
              <a:spcBef>
                <a:spcPts val="0"/>
              </a:spcBef>
              <a:buNone/>
            </a:pPr>
            <a:r>
              <a:rPr lang="nb-NO" b="1" dirty="0"/>
              <a:t>Ved å analysere etterlatt inntrykk for størst grad av behovstilfredsstillelse på spørsmålet: </a:t>
            </a:r>
          </a:p>
          <a:p>
            <a:pPr marL="0" indent="0">
              <a:spcBef>
                <a:spcPts val="0"/>
              </a:spcBef>
              <a:buNone/>
            </a:pPr>
            <a:endParaRPr lang="nb-NO" b="1" dirty="0"/>
          </a:p>
          <a:p>
            <a:pPr marL="0" indent="0">
              <a:spcBef>
                <a:spcPts val="0"/>
              </a:spcBef>
              <a:buNone/>
            </a:pPr>
            <a:r>
              <a:rPr lang="nb-NO" b="1" dirty="0"/>
              <a:t>					</a:t>
            </a:r>
            <a:r>
              <a:rPr lang="nb-NO" b="1" i="1" dirty="0">
                <a:highlight>
                  <a:srgbClr val="E4EAE8"/>
                </a:highlight>
              </a:rPr>
              <a:t>«Hva ga besøket deg?»</a:t>
            </a:r>
          </a:p>
          <a:p>
            <a:pPr marL="0" indent="0">
              <a:spcBef>
                <a:spcPts val="0"/>
              </a:spcBef>
              <a:buNone/>
            </a:pPr>
            <a:endParaRPr lang="nb-NO" b="1" dirty="0"/>
          </a:p>
          <a:p>
            <a:pPr marL="0" indent="0">
              <a:spcBef>
                <a:spcPts val="0"/>
              </a:spcBef>
              <a:buNone/>
            </a:pPr>
            <a:r>
              <a:rPr lang="nb-NO" b="1" dirty="0"/>
              <a:t>ser vi at påstanden: </a:t>
            </a:r>
          </a:p>
          <a:p>
            <a:pPr marL="0" indent="0" algn="ctr">
              <a:spcBef>
                <a:spcPts val="0"/>
              </a:spcBef>
              <a:buNone/>
            </a:pPr>
            <a:r>
              <a:rPr lang="nb-NO" b="1" i="1" dirty="0">
                <a:highlight>
                  <a:srgbClr val="E4EAE8"/>
                </a:highlight>
              </a:rPr>
              <a:t>«Ny kunnskap og innsikt»</a:t>
            </a:r>
          </a:p>
          <a:p>
            <a:pPr marL="0" indent="0">
              <a:spcBef>
                <a:spcPts val="0"/>
              </a:spcBef>
              <a:buNone/>
            </a:pPr>
            <a:endParaRPr lang="nb-NO" b="1" dirty="0"/>
          </a:p>
          <a:p>
            <a:pPr marL="0" indent="0" algn="ctr">
              <a:spcBef>
                <a:spcPts val="0"/>
              </a:spcBef>
              <a:buNone/>
            </a:pPr>
            <a:r>
              <a:rPr lang="nb-NO" b="1" i="1" dirty="0">
                <a:highlight>
                  <a:srgbClr val="00FF00"/>
                </a:highlight>
              </a:rPr>
              <a:t>85% svarer enten i stor / noen grad </a:t>
            </a:r>
          </a:p>
          <a:p>
            <a:pPr marL="0" indent="0" algn="ctr">
              <a:spcBef>
                <a:spcPts val="0"/>
              </a:spcBef>
              <a:buNone/>
            </a:pPr>
            <a:endParaRPr lang="nb-NO" i="1" dirty="0">
              <a:highlight>
                <a:srgbClr val="00FF00"/>
              </a:highlight>
            </a:endParaRPr>
          </a:p>
          <a:p>
            <a:pPr marL="0" indent="0" algn="ctr">
              <a:spcBef>
                <a:spcPts val="0"/>
              </a:spcBef>
              <a:buNone/>
            </a:pPr>
            <a:r>
              <a:rPr lang="nb-NO" i="1" dirty="0"/>
              <a:t>(43% + 42%)</a:t>
            </a:r>
          </a:p>
          <a:p>
            <a:pPr marL="0" indent="0">
              <a:spcBef>
                <a:spcPts val="0"/>
              </a:spcBef>
              <a:buNone/>
            </a:pPr>
            <a:endParaRPr lang="nb-NO" i="1" dirty="0"/>
          </a:p>
          <a:p>
            <a:pPr marL="0" indent="0">
              <a:spcBef>
                <a:spcPts val="0"/>
              </a:spcBef>
              <a:buNone/>
            </a:pPr>
            <a:r>
              <a:rPr lang="nb-NO" b="1" dirty="0"/>
              <a:t>Sagt enkelt og tabloid: </a:t>
            </a:r>
          </a:p>
          <a:p>
            <a:pPr marL="0" indent="0">
              <a:spcBef>
                <a:spcPts val="0"/>
              </a:spcBef>
              <a:buNone/>
            </a:pPr>
            <a:r>
              <a:rPr lang="nb-NO" b="1" dirty="0"/>
              <a:t>i skala 1 – 5 tilsvarer dette temmelig nøyaktig 4,5 stjerner av 5 stjerner fra 85% av besøkende. </a:t>
            </a:r>
            <a:endParaRPr lang="nb-NO" i="1" dirty="0"/>
          </a:p>
          <a:p>
            <a:pPr>
              <a:buFontTx/>
              <a:buChar char="-"/>
            </a:pPr>
            <a:endParaRPr lang="nb-NO" dirty="0"/>
          </a:p>
        </p:txBody>
      </p:sp>
    </p:spTree>
    <p:extLst>
      <p:ext uri="{BB962C8B-B14F-4D97-AF65-F5344CB8AC3E}">
        <p14:creationId xmlns:p14="http://schemas.microsoft.com/office/powerpoint/2010/main" val="3275522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5406a0e-6dcd-4e19-9316-41c9df5c2096" descr="b9fcd164-7cb1-4f8c-936e-5b26a29a2e9f 65406a0e-6dcd-4e19-9316-41c9df5c2096"/>
          <p:cNvPicPr>
            <a:picLocks noChangeAspect="1"/>
          </p:cNvPicPr>
          <p:nvPr/>
        </p:nvPicPr>
        <p:blipFill>
          <a:blip r:embed="rId2" cstate="print"/>
          <a:stretch>
            <a:fillRect/>
          </a:stretch>
        </p:blipFill>
        <p:spPr>
          <a:xfrm>
            <a:off x="4099" y="2252"/>
            <a:ext cx="9135277" cy="5138594"/>
          </a:xfrm>
          <a:prstGeom prst="rect">
            <a:avLst/>
          </a:prstGeom>
        </p:spPr>
      </p:pic>
      <p:pic>
        <p:nvPicPr>
          <p:cNvPr id="3" name="e35543d4-d07f-4d37-ab80-617cb822ee31" descr="9e3ab587-82ba-4cfd-b2e7-f26d15ea3b22 e35543d4-d07f-4d37-ab80-617cb822ee31"/>
          <p:cNvPicPr>
            <a:picLocks noChangeAspect="1"/>
          </p:cNvPicPr>
          <p:nvPr/>
        </p:nvPicPr>
        <p:blipFill>
          <a:blip r:embed="rId3" cstate="print"/>
          <a:stretch>
            <a:fillRect/>
          </a:stretch>
        </p:blipFill>
        <p:spPr>
          <a:xfrm>
            <a:off x="308422" y="330272"/>
            <a:ext cx="8440995" cy="4325553"/>
          </a:xfrm>
          <a:prstGeom prst="rect">
            <a:avLst/>
          </a:prstGeom>
        </p:spPr>
      </p:pic>
      <p:sp>
        <p:nvSpPr>
          <p:cNvPr id="4" name="Shape" descr="4ef71228-f170-4d96-aa2f-7dd6a0512e8d Shape"/>
          <p:cNvSpPr/>
          <p:nvPr/>
        </p:nvSpPr>
        <p:spPr>
          <a:xfrm>
            <a:off x="8741988" y="2471247"/>
            <a:ext cx="214089" cy="214089"/>
          </a:xfrm>
          <a:prstGeom prst="ellipse">
            <a:avLst/>
          </a:prstGeom>
          <a:solidFill>
            <a:srgbClr val="FFFFFF"/>
          </a:solidFill>
        </p:spPr>
        <p:txBody>
          <a:bodyPr/>
          <a:lstStyle/>
          <a:p>
            <a:endParaRPr lang="nb-NO"/>
          </a:p>
        </p:txBody>
      </p:sp>
      <p:sp>
        <p:nvSpPr>
          <p:cNvPr id="5" name="&gt;" descr="a94d872b-d4a7-4f94-9e7c-8cfafacb1806 &gt;"/>
          <p:cNvSpPr/>
          <p:nvPr/>
        </p:nvSpPr>
        <p:spPr>
          <a:xfrm>
            <a:off x="8763397" y="2464111"/>
            <a:ext cx="178408" cy="206070"/>
          </a:xfrm>
          <a:prstGeom prst="rect">
            <a:avLst/>
          </a:prstGeom>
          <a:noFill/>
        </p:spPr>
        <p:txBody>
          <a:bodyPr lIns="0" tIns="11418" rIns="0" bIns="0" anchor="t">
            <a:spAutoFit/>
          </a:bodyPr>
          <a:lstStyle/>
          <a:p>
            <a:pPr algn="ctr">
              <a:lnSpc>
                <a:spcPct val="114583"/>
              </a:lnSpc>
            </a:pPr>
            <a:r>
              <a:rPr sz="1199" dirty="0">
                <a:solidFill>
                  <a:srgbClr val="000000"/>
                </a:solidFill>
                <a:latin typeface="Trebuchet MS"/>
              </a:rPr>
              <a:t>&gt;</a:t>
            </a:r>
          </a:p>
        </p:txBody>
      </p:sp>
      <p:sp>
        <p:nvSpPr>
          <p:cNvPr id="6" name="Shape" descr="953e3f86-345d-4601-bff0-ce77ab06e1b4 Shape"/>
          <p:cNvSpPr/>
          <p:nvPr/>
        </p:nvSpPr>
        <p:spPr>
          <a:xfrm>
            <a:off x="185544" y="2471247"/>
            <a:ext cx="214089" cy="214089"/>
          </a:xfrm>
          <a:prstGeom prst="ellipse">
            <a:avLst/>
          </a:prstGeom>
          <a:solidFill>
            <a:srgbClr val="FFFFFF"/>
          </a:solidFill>
        </p:spPr>
        <p:txBody>
          <a:bodyPr/>
          <a:lstStyle/>
          <a:p>
            <a:endParaRPr lang="nb-NO"/>
          </a:p>
        </p:txBody>
      </p:sp>
      <p:sp>
        <p:nvSpPr>
          <p:cNvPr id="7" name="&lt;" descr="adc6a93f-6716-4e03-8f9e-c7bb8d0de1e0 &lt;"/>
          <p:cNvSpPr/>
          <p:nvPr/>
        </p:nvSpPr>
        <p:spPr>
          <a:xfrm>
            <a:off x="199817" y="2456974"/>
            <a:ext cx="178408" cy="206070"/>
          </a:xfrm>
          <a:prstGeom prst="rect">
            <a:avLst/>
          </a:prstGeom>
          <a:noFill/>
        </p:spPr>
        <p:txBody>
          <a:bodyPr lIns="0" tIns="11418" rIns="0" bIns="0" anchor="t">
            <a:spAutoFit/>
          </a:bodyPr>
          <a:lstStyle/>
          <a:p>
            <a:pPr algn="ctr">
              <a:lnSpc>
                <a:spcPct val="114583"/>
              </a:lnSpc>
            </a:pPr>
            <a:r>
              <a:rPr sz="1199" dirty="0">
                <a:solidFill>
                  <a:srgbClr val="000000"/>
                </a:solidFill>
                <a:latin typeface="Trebuchet MS"/>
              </a:rPr>
              <a:t>&lt;</a:t>
            </a:r>
          </a:p>
        </p:txBody>
      </p:sp>
      <p:sp>
        <p:nvSpPr>
          <p:cNvPr id="8" name="&lt; Tilbake" descr="18b731bc-73f0-44ae-a210-bce0bbb0e8b8 &lt; Tilbake"/>
          <p:cNvSpPr/>
          <p:nvPr/>
        </p:nvSpPr>
        <p:spPr>
          <a:xfrm>
            <a:off x="8463671" y="4754868"/>
            <a:ext cx="463861" cy="132845"/>
          </a:xfrm>
          <a:prstGeom prst="rect">
            <a:avLst/>
          </a:prstGeom>
          <a:noFill/>
        </p:spPr>
        <p:txBody>
          <a:bodyPr lIns="0" tIns="11418" rIns="0" bIns="0" anchor="t">
            <a:spAutoFit/>
          </a:bodyPr>
          <a:lstStyle/>
          <a:p>
            <a:pPr algn="r">
              <a:lnSpc>
                <a:spcPct val="114583"/>
              </a:lnSpc>
            </a:pPr>
            <a:r>
              <a:rPr sz="749" dirty="0">
                <a:solidFill>
                  <a:srgbClr val="FFFFFF"/>
                </a:solidFill>
                <a:latin typeface="Arial"/>
              </a:rPr>
              <a:t>&lt; Tilbake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5406a0e-6dcd-4e19-9316-41c9df5c2096" descr="b9fcd164-7cb1-4f8c-936e-5b26a29a2e9f 65406a0e-6dcd-4e19-9316-41c9df5c2096"/>
          <p:cNvPicPr>
            <a:picLocks noChangeAspect="1"/>
          </p:cNvPicPr>
          <p:nvPr/>
        </p:nvPicPr>
        <p:blipFill>
          <a:blip r:embed="rId2" cstate="print"/>
          <a:stretch>
            <a:fillRect/>
          </a:stretch>
        </p:blipFill>
        <p:spPr>
          <a:xfrm>
            <a:off x="4099" y="2252"/>
            <a:ext cx="9135277" cy="5138594"/>
          </a:xfrm>
          <a:prstGeom prst="rect">
            <a:avLst/>
          </a:prstGeom>
        </p:spPr>
      </p:pic>
      <p:pic>
        <p:nvPicPr>
          <p:cNvPr id="3" name="e3322150-4271-48b6-abbd-62d7947333b0" descr="e0d0f66f-1ba6-4144-b3d2-dcae3a799719 e3322150-4271-48b6-abbd-62d7947333b0"/>
          <p:cNvPicPr>
            <a:picLocks noChangeAspect="1"/>
          </p:cNvPicPr>
          <p:nvPr/>
        </p:nvPicPr>
        <p:blipFill>
          <a:blip r:embed="rId3" cstate="print"/>
          <a:stretch>
            <a:fillRect/>
          </a:stretch>
        </p:blipFill>
        <p:spPr>
          <a:xfrm>
            <a:off x="316428" y="330272"/>
            <a:ext cx="8139532" cy="4325553"/>
          </a:xfrm>
          <a:prstGeom prst="rect">
            <a:avLst/>
          </a:prstGeom>
        </p:spPr>
      </p:pic>
      <p:sp>
        <p:nvSpPr>
          <p:cNvPr id="4" name="Shape" descr="d0c98311-209a-4aaa-b339-819a784dd5da Shape"/>
          <p:cNvSpPr/>
          <p:nvPr/>
        </p:nvSpPr>
        <p:spPr>
          <a:xfrm>
            <a:off x="8741988" y="2471247"/>
            <a:ext cx="214089" cy="214089"/>
          </a:xfrm>
          <a:prstGeom prst="ellipse">
            <a:avLst/>
          </a:prstGeom>
          <a:solidFill>
            <a:srgbClr val="FFFFFF"/>
          </a:solidFill>
        </p:spPr>
        <p:txBody>
          <a:bodyPr/>
          <a:lstStyle/>
          <a:p>
            <a:endParaRPr lang="nb-NO"/>
          </a:p>
        </p:txBody>
      </p:sp>
      <p:sp>
        <p:nvSpPr>
          <p:cNvPr id="5" name="&gt;" descr="f4e45a08-689a-4b62-a157-16619141673f &gt;"/>
          <p:cNvSpPr/>
          <p:nvPr/>
        </p:nvSpPr>
        <p:spPr>
          <a:xfrm>
            <a:off x="8763397" y="2464111"/>
            <a:ext cx="178408" cy="206070"/>
          </a:xfrm>
          <a:prstGeom prst="rect">
            <a:avLst/>
          </a:prstGeom>
          <a:noFill/>
        </p:spPr>
        <p:txBody>
          <a:bodyPr lIns="0" tIns="11418" rIns="0" bIns="0" anchor="t">
            <a:spAutoFit/>
          </a:bodyPr>
          <a:lstStyle/>
          <a:p>
            <a:pPr algn="ctr">
              <a:lnSpc>
                <a:spcPct val="114583"/>
              </a:lnSpc>
            </a:pPr>
            <a:r>
              <a:rPr sz="1199" dirty="0">
                <a:solidFill>
                  <a:srgbClr val="000000"/>
                </a:solidFill>
                <a:latin typeface="Trebuchet MS"/>
              </a:rPr>
              <a:t>&gt;</a:t>
            </a:r>
          </a:p>
        </p:txBody>
      </p:sp>
      <p:sp>
        <p:nvSpPr>
          <p:cNvPr id="6" name="Shape" descr="66750605-8d19-4411-ae31-8cdcd0eb2a84 Shape"/>
          <p:cNvSpPr/>
          <p:nvPr/>
        </p:nvSpPr>
        <p:spPr>
          <a:xfrm>
            <a:off x="185544" y="2471247"/>
            <a:ext cx="214089" cy="214089"/>
          </a:xfrm>
          <a:prstGeom prst="ellipse">
            <a:avLst/>
          </a:prstGeom>
          <a:solidFill>
            <a:srgbClr val="FFFFFF"/>
          </a:solidFill>
        </p:spPr>
        <p:txBody>
          <a:bodyPr/>
          <a:lstStyle/>
          <a:p>
            <a:endParaRPr lang="nb-NO"/>
          </a:p>
        </p:txBody>
      </p:sp>
      <p:sp>
        <p:nvSpPr>
          <p:cNvPr id="7" name="&lt;" descr="57fbf2e7-95b0-41e0-b675-86ad154c0301 &lt;"/>
          <p:cNvSpPr/>
          <p:nvPr/>
        </p:nvSpPr>
        <p:spPr>
          <a:xfrm>
            <a:off x="199817" y="2456974"/>
            <a:ext cx="178408" cy="206070"/>
          </a:xfrm>
          <a:prstGeom prst="rect">
            <a:avLst/>
          </a:prstGeom>
          <a:noFill/>
        </p:spPr>
        <p:txBody>
          <a:bodyPr lIns="0" tIns="11418" rIns="0" bIns="0" anchor="t">
            <a:spAutoFit/>
          </a:bodyPr>
          <a:lstStyle/>
          <a:p>
            <a:pPr algn="ctr">
              <a:lnSpc>
                <a:spcPct val="114583"/>
              </a:lnSpc>
            </a:pPr>
            <a:r>
              <a:rPr sz="1199" dirty="0">
                <a:solidFill>
                  <a:srgbClr val="000000"/>
                </a:solidFill>
                <a:latin typeface="Trebuchet MS"/>
              </a:rPr>
              <a:t>&lt;</a:t>
            </a:r>
          </a:p>
        </p:txBody>
      </p:sp>
      <p:sp>
        <p:nvSpPr>
          <p:cNvPr id="8" name="&lt; Tilbake" descr="c1a7cf18-7c90-4cbc-bf85-8608bfa4e0b7 &lt; Tilbake"/>
          <p:cNvSpPr/>
          <p:nvPr/>
        </p:nvSpPr>
        <p:spPr>
          <a:xfrm>
            <a:off x="8463671" y="4754868"/>
            <a:ext cx="463861" cy="132845"/>
          </a:xfrm>
          <a:prstGeom prst="rect">
            <a:avLst/>
          </a:prstGeom>
          <a:noFill/>
        </p:spPr>
        <p:txBody>
          <a:bodyPr lIns="0" tIns="11418" rIns="0" bIns="0" anchor="t">
            <a:spAutoFit/>
          </a:bodyPr>
          <a:lstStyle/>
          <a:p>
            <a:pPr algn="r">
              <a:lnSpc>
                <a:spcPct val="114583"/>
              </a:lnSpc>
            </a:pPr>
            <a:r>
              <a:rPr sz="749" dirty="0">
                <a:solidFill>
                  <a:srgbClr val="FFFFFF"/>
                </a:solidFill>
                <a:latin typeface="Arial"/>
              </a:rPr>
              <a:t>&lt; Tilbake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5406a0e-6dcd-4e19-9316-41c9df5c2096" descr="b9fcd164-7cb1-4f8c-936e-5b26a29a2e9f 65406a0e-6dcd-4e19-9316-41c9df5c2096"/>
          <p:cNvPicPr>
            <a:picLocks noChangeAspect="1"/>
          </p:cNvPicPr>
          <p:nvPr/>
        </p:nvPicPr>
        <p:blipFill>
          <a:blip r:embed="rId2" cstate="print"/>
          <a:stretch>
            <a:fillRect/>
          </a:stretch>
        </p:blipFill>
        <p:spPr>
          <a:xfrm>
            <a:off x="4099" y="2252"/>
            <a:ext cx="9135277" cy="5138594"/>
          </a:xfrm>
          <a:prstGeom prst="rect">
            <a:avLst/>
          </a:prstGeom>
        </p:spPr>
      </p:pic>
      <p:pic>
        <p:nvPicPr>
          <p:cNvPr id="3" name="1a9d6c91-03d3-4cf9-b8b7-776b82ccf3e8" descr="75823c56-2f56-46ba-b7df-38b3dde5307d 1a9d6c91-03d3-4cf9-b8b7-776b82ccf3e8"/>
          <p:cNvPicPr>
            <a:picLocks noChangeAspect="1"/>
          </p:cNvPicPr>
          <p:nvPr/>
        </p:nvPicPr>
        <p:blipFill>
          <a:blip r:embed="rId3" cstate="print"/>
          <a:stretch>
            <a:fillRect/>
          </a:stretch>
        </p:blipFill>
        <p:spPr>
          <a:xfrm>
            <a:off x="316713" y="330267"/>
            <a:ext cx="8153234" cy="4439745"/>
          </a:xfrm>
          <a:prstGeom prst="rect">
            <a:avLst/>
          </a:prstGeom>
        </p:spPr>
      </p:pic>
      <p:sp>
        <p:nvSpPr>
          <p:cNvPr id="4" name="Shape" descr="703c5a74-e1eb-46e3-ab76-85b9d3f72eec Shape"/>
          <p:cNvSpPr/>
          <p:nvPr/>
        </p:nvSpPr>
        <p:spPr>
          <a:xfrm>
            <a:off x="8741988" y="2471247"/>
            <a:ext cx="214089" cy="214089"/>
          </a:xfrm>
          <a:prstGeom prst="ellipse">
            <a:avLst/>
          </a:prstGeom>
          <a:solidFill>
            <a:srgbClr val="FFFFFF"/>
          </a:solidFill>
        </p:spPr>
        <p:txBody>
          <a:bodyPr/>
          <a:lstStyle/>
          <a:p>
            <a:endParaRPr lang="nb-NO"/>
          </a:p>
        </p:txBody>
      </p:sp>
      <p:sp>
        <p:nvSpPr>
          <p:cNvPr id="5" name="&gt;" descr="8837c7d7-f1f6-4c04-9711-7e43105e6145 &gt;"/>
          <p:cNvSpPr/>
          <p:nvPr/>
        </p:nvSpPr>
        <p:spPr>
          <a:xfrm>
            <a:off x="8763397" y="2464111"/>
            <a:ext cx="178408" cy="206070"/>
          </a:xfrm>
          <a:prstGeom prst="rect">
            <a:avLst/>
          </a:prstGeom>
          <a:noFill/>
        </p:spPr>
        <p:txBody>
          <a:bodyPr lIns="0" tIns="11418" rIns="0" bIns="0" anchor="t">
            <a:spAutoFit/>
          </a:bodyPr>
          <a:lstStyle/>
          <a:p>
            <a:pPr algn="ctr">
              <a:lnSpc>
                <a:spcPct val="114583"/>
              </a:lnSpc>
            </a:pPr>
            <a:r>
              <a:rPr sz="1199" dirty="0">
                <a:solidFill>
                  <a:srgbClr val="000000"/>
                </a:solidFill>
                <a:latin typeface="Trebuchet MS"/>
              </a:rPr>
              <a:t>&gt;</a:t>
            </a:r>
          </a:p>
        </p:txBody>
      </p:sp>
      <p:sp>
        <p:nvSpPr>
          <p:cNvPr id="6" name="Shape" descr="123b9562-fcf8-4a66-989f-5bd11abd0c1e Shape"/>
          <p:cNvSpPr/>
          <p:nvPr/>
        </p:nvSpPr>
        <p:spPr>
          <a:xfrm>
            <a:off x="185544" y="2471247"/>
            <a:ext cx="214089" cy="214089"/>
          </a:xfrm>
          <a:prstGeom prst="ellipse">
            <a:avLst/>
          </a:prstGeom>
          <a:solidFill>
            <a:srgbClr val="FFFFFF"/>
          </a:solidFill>
        </p:spPr>
        <p:txBody>
          <a:bodyPr/>
          <a:lstStyle/>
          <a:p>
            <a:endParaRPr lang="nb-NO"/>
          </a:p>
        </p:txBody>
      </p:sp>
      <p:sp>
        <p:nvSpPr>
          <p:cNvPr id="7" name="&lt;" descr="caf982bd-79bb-4f86-ae0b-e52fa17e91dc &lt;"/>
          <p:cNvSpPr/>
          <p:nvPr/>
        </p:nvSpPr>
        <p:spPr>
          <a:xfrm>
            <a:off x="199817" y="2456974"/>
            <a:ext cx="178408" cy="206070"/>
          </a:xfrm>
          <a:prstGeom prst="rect">
            <a:avLst/>
          </a:prstGeom>
          <a:noFill/>
        </p:spPr>
        <p:txBody>
          <a:bodyPr lIns="0" tIns="11418" rIns="0" bIns="0" anchor="t">
            <a:spAutoFit/>
          </a:bodyPr>
          <a:lstStyle/>
          <a:p>
            <a:pPr algn="ctr">
              <a:lnSpc>
                <a:spcPct val="114583"/>
              </a:lnSpc>
            </a:pPr>
            <a:r>
              <a:rPr sz="1199" dirty="0">
                <a:solidFill>
                  <a:srgbClr val="000000"/>
                </a:solidFill>
                <a:latin typeface="Trebuchet MS"/>
              </a:rPr>
              <a:t>&lt;</a:t>
            </a:r>
          </a:p>
        </p:txBody>
      </p:sp>
      <p:sp>
        <p:nvSpPr>
          <p:cNvPr id="8" name="&lt; Tilbake" descr="91cb2edf-ed1e-46ce-bbec-b2e6331e5418 &lt; Tilbake"/>
          <p:cNvSpPr/>
          <p:nvPr/>
        </p:nvSpPr>
        <p:spPr>
          <a:xfrm>
            <a:off x="8463671" y="4754868"/>
            <a:ext cx="463861" cy="132845"/>
          </a:xfrm>
          <a:prstGeom prst="rect">
            <a:avLst/>
          </a:prstGeom>
          <a:noFill/>
        </p:spPr>
        <p:txBody>
          <a:bodyPr lIns="0" tIns="11418" rIns="0" bIns="0" anchor="t">
            <a:spAutoFit/>
          </a:bodyPr>
          <a:lstStyle/>
          <a:p>
            <a:pPr algn="r">
              <a:lnSpc>
                <a:spcPct val="114583"/>
              </a:lnSpc>
            </a:pPr>
            <a:r>
              <a:rPr sz="749" dirty="0">
                <a:solidFill>
                  <a:srgbClr val="FFFFFF"/>
                </a:solidFill>
                <a:latin typeface="Arial"/>
              </a:rPr>
              <a:t>&lt; Tilbake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5406a0e-6dcd-4e19-9316-41c9df5c2096" descr="b9fcd164-7cb1-4f8c-936e-5b26a29a2e9f 65406a0e-6dcd-4e19-9316-41c9df5c2096"/>
          <p:cNvPicPr>
            <a:picLocks noChangeAspect="1"/>
          </p:cNvPicPr>
          <p:nvPr/>
        </p:nvPicPr>
        <p:blipFill>
          <a:blip r:embed="rId2" cstate="print"/>
          <a:stretch>
            <a:fillRect/>
          </a:stretch>
        </p:blipFill>
        <p:spPr>
          <a:xfrm>
            <a:off x="4099" y="2252"/>
            <a:ext cx="9135277" cy="5138594"/>
          </a:xfrm>
          <a:prstGeom prst="rect">
            <a:avLst/>
          </a:prstGeom>
        </p:spPr>
      </p:pic>
      <p:pic>
        <p:nvPicPr>
          <p:cNvPr id="3" name="13df4e57-1b62-47bc-af2e-d2025efac9d5" descr="e1c37044-adf3-4b5d-92c1-776866033417 13df4e57-1b62-47bc-af2e-d2025efac9d5"/>
          <p:cNvPicPr>
            <a:picLocks noChangeAspect="1"/>
          </p:cNvPicPr>
          <p:nvPr/>
        </p:nvPicPr>
        <p:blipFill>
          <a:blip r:embed="rId3" cstate="print"/>
          <a:stretch>
            <a:fillRect/>
          </a:stretch>
        </p:blipFill>
        <p:spPr>
          <a:xfrm>
            <a:off x="316413" y="332542"/>
            <a:ext cx="8482104" cy="4663558"/>
          </a:xfrm>
          <a:prstGeom prst="rect">
            <a:avLst/>
          </a:prstGeom>
        </p:spPr>
      </p:pic>
      <p:sp>
        <p:nvSpPr>
          <p:cNvPr id="4" name="Shape" descr="32e3e91b-147d-4a2a-89a1-2c0953910765 Shape"/>
          <p:cNvSpPr/>
          <p:nvPr/>
        </p:nvSpPr>
        <p:spPr>
          <a:xfrm>
            <a:off x="185544" y="2471247"/>
            <a:ext cx="214089" cy="214089"/>
          </a:xfrm>
          <a:prstGeom prst="ellipse">
            <a:avLst/>
          </a:prstGeom>
          <a:solidFill>
            <a:srgbClr val="FFFFFF"/>
          </a:solidFill>
        </p:spPr>
        <p:txBody>
          <a:bodyPr/>
          <a:lstStyle/>
          <a:p>
            <a:endParaRPr lang="nb-NO"/>
          </a:p>
        </p:txBody>
      </p:sp>
      <p:sp>
        <p:nvSpPr>
          <p:cNvPr id="5" name="&lt;" descr="c0b430a6-80b3-4d36-997f-da05e3f2aa3f &lt;"/>
          <p:cNvSpPr/>
          <p:nvPr/>
        </p:nvSpPr>
        <p:spPr>
          <a:xfrm>
            <a:off x="199817" y="2456974"/>
            <a:ext cx="178408" cy="206070"/>
          </a:xfrm>
          <a:prstGeom prst="rect">
            <a:avLst/>
          </a:prstGeom>
          <a:noFill/>
        </p:spPr>
        <p:txBody>
          <a:bodyPr lIns="0" tIns="11418" rIns="0" bIns="0" anchor="t">
            <a:spAutoFit/>
          </a:bodyPr>
          <a:lstStyle/>
          <a:p>
            <a:pPr algn="ctr">
              <a:lnSpc>
                <a:spcPct val="114583"/>
              </a:lnSpc>
            </a:pPr>
            <a:r>
              <a:rPr sz="1199" dirty="0">
                <a:solidFill>
                  <a:srgbClr val="000000"/>
                </a:solidFill>
                <a:latin typeface="Trebuchet MS"/>
              </a:rPr>
              <a:t>&lt;</a:t>
            </a:r>
          </a:p>
        </p:txBody>
      </p:sp>
      <p:sp>
        <p:nvSpPr>
          <p:cNvPr id="6" name="&lt; Tilbake" descr="935eeda3-c40b-438c-92ab-78def15ce8eb &lt; Tilbake"/>
          <p:cNvSpPr/>
          <p:nvPr/>
        </p:nvSpPr>
        <p:spPr>
          <a:xfrm>
            <a:off x="8276273" y="4540779"/>
            <a:ext cx="463861" cy="132845"/>
          </a:xfrm>
          <a:prstGeom prst="rect">
            <a:avLst/>
          </a:prstGeom>
          <a:noFill/>
        </p:spPr>
        <p:txBody>
          <a:bodyPr lIns="0" tIns="11418" rIns="0" bIns="0" anchor="t">
            <a:spAutoFit/>
          </a:bodyPr>
          <a:lstStyle/>
          <a:p>
            <a:pPr algn="r">
              <a:lnSpc>
                <a:spcPct val="114583"/>
              </a:lnSpc>
            </a:pPr>
            <a:r>
              <a:rPr sz="749" dirty="0">
                <a:solidFill>
                  <a:srgbClr val="FFFFFF"/>
                </a:solidFill>
                <a:latin typeface="Arial"/>
              </a:rPr>
              <a:t>&lt; Tilbake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DB6F67-F39C-0F47-AF6B-9C2CF745ABA7}"/>
              </a:ext>
            </a:extLst>
          </p:cNvPr>
          <p:cNvSpPr>
            <a:spLocks noGrp="1"/>
          </p:cNvSpPr>
          <p:nvPr>
            <p:ph type="ctrTitle"/>
          </p:nvPr>
        </p:nvSpPr>
        <p:spPr>
          <a:xfrm>
            <a:off x="344724" y="1781191"/>
            <a:ext cx="6478212" cy="942604"/>
          </a:xfrm>
        </p:spPr>
        <p:txBody>
          <a:bodyPr>
            <a:noAutofit/>
          </a:bodyPr>
          <a:lstStyle/>
          <a:p>
            <a:r>
              <a:rPr lang="nb-NO" sz="3200" dirty="0"/>
              <a:t>Historisk Museum: analyse og funn i NPU Monitor Dashboard</a:t>
            </a:r>
            <a:br>
              <a:rPr lang="nb-NO" sz="3200" dirty="0"/>
            </a:br>
            <a:br>
              <a:rPr lang="nb-NO" sz="3200" kern="0" dirty="0">
                <a:effectLst/>
                <a:latin typeface="Calibri Light" panose="020F0302020204030204" pitchFamily="34" charset="0"/>
                <a:ea typeface="Times New Roman" panose="02020603050405020304" pitchFamily="18" charset="0"/>
                <a:cs typeface="Times New Roman" panose="02020603050405020304" pitchFamily="18" charset="0"/>
              </a:rPr>
            </a:br>
            <a:endParaRPr lang="nb-NO" sz="3200" dirty="0"/>
          </a:p>
        </p:txBody>
      </p:sp>
      <p:sp>
        <p:nvSpPr>
          <p:cNvPr id="4" name="Plassholder for tekst 3">
            <a:extLst>
              <a:ext uri="{FF2B5EF4-FFF2-40B4-BE49-F238E27FC236}">
                <a16:creationId xmlns:a16="http://schemas.microsoft.com/office/drawing/2014/main" id="{34D0A85E-654C-F645-A4FC-6387DA38F80F}"/>
              </a:ext>
            </a:extLst>
          </p:cNvPr>
          <p:cNvSpPr>
            <a:spLocks noGrp="1"/>
          </p:cNvSpPr>
          <p:nvPr>
            <p:ph type="body" sz="quarter" idx="11"/>
          </p:nvPr>
        </p:nvSpPr>
        <p:spPr/>
        <p:txBody>
          <a:bodyPr>
            <a:normAutofit/>
          </a:bodyPr>
          <a:lstStyle/>
          <a:p>
            <a:r>
              <a:rPr lang="nb-NO" dirty="0"/>
              <a:t>Svend Aavitsland / NPU / 26.03.23</a:t>
            </a:r>
          </a:p>
        </p:txBody>
      </p:sp>
      <p:sp>
        <p:nvSpPr>
          <p:cNvPr id="7" name="Rectangle 1">
            <a:extLst>
              <a:ext uri="{FF2B5EF4-FFF2-40B4-BE49-F238E27FC236}">
                <a16:creationId xmlns:a16="http://schemas.microsoft.com/office/drawing/2014/main" id="{A466F682-AD6A-C3DF-4FC8-F170B913AAD7}"/>
              </a:ext>
            </a:extLst>
          </p:cNvPr>
          <p:cNvSpPr>
            <a:spLocks noGrp="1" noChangeArrowheads="1"/>
          </p:cNvSpPr>
          <p:nvPr>
            <p:ph type="body" sz="quarter" idx="10"/>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900" b="0" i="0" u="none" strike="noStrike" cap="none" normalizeH="0" baseline="0" dirty="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900" b="0" i="0" u="none" strike="noStrike" cap="none" normalizeH="0" baseline="0" dirty="0">
                <a:ln>
                  <a:noFill/>
                </a:ln>
                <a:solidFill>
                  <a:schemeClr val="tx1"/>
                </a:solidFill>
                <a:effectLst/>
                <a:latin typeface="Helvetica" panose="020B0604020202020204" pitchFamily="34" charset="0"/>
              </a:rPr>
              <a:t>signifikante funn for HMs publikum //HM publikum versus Oslo befolkning // HM publikum versus andre /museer osv.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00783311"/>
      </p:ext>
    </p:extLst>
  </p:cSld>
  <p:clrMapOvr>
    <a:masterClrMapping/>
  </p:clrMapOvr>
</p:sld>
</file>

<file path=ppt/theme/theme1.xml><?xml version="1.0" encoding="utf-8"?>
<a:theme xmlns:a="http://schemas.openxmlformats.org/drawingml/2006/main" name="2016_11_10_NPU_PPT-mal">
  <a:themeElements>
    <a:clrScheme name="Egendefinert NPU">
      <a:dk1>
        <a:sysClr val="windowText" lastClr="000000"/>
      </a:dk1>
      <a:lt1>
        <a:sysClr val="window" lastClr="FFFFFF"/>
      </a:lt1>
      <a:dk2>
        <a:srgbClr val="800080"/>
      </a:dk2>
      <a:lt2>
        <a:srgbClr val="EEECE1"/>
      </a:lt2>
      <a:accent1>
        <a:srgbClr val="800080"/>
      </a:accent1>
      <a:accent2>
        <a:srgbClr val="9BBB59"/>
      </a:accent2>
      <a:accent3>
        <a:srgbClr val="E36C09"/>
      </a:accent3>
      <a:accent4>
        <a:srgbClr val="4BACC6"/>
      </a:accent4>
      <a:accent5>
        <a:srgbClr val="8064A2"/>
      </a:accent5>
      <a:accent6>
        <a:srgbClr val="4F81BD"/>
      </a:accent6>
      <a:hlink>
        <a:srgbClr val="3F0040"/>
      </a:hlink>
      <a:folHlink>
        <a:srgbClr val="B2A1C7"/>
      </a:folHlink>
    </a:clrScheme>
    <a:fontScheme name="npu">
      <a:majorFont>
        <a:latin typeface="Atlas Grotesk Medium"/>
        <a:ea typeface=""/>
        <a:cs typeface=""/>
      </a:majorFont>
      <a:minorFont>
        <a:latin typeface="Atlas Grotesk Light"/>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spc="60" baseline="0" dirty="0" err="1" smtClean="0">
            <a:latin typeface="Atlas Typewriter Light" panose="02000000000000000000" pitchFamily="50" charset="0"/>
          </a:defRPr>
        </a:defPPr>
      </a:lstStyle>
    </a:txDef>
  </a:objectDefaults>
  <a:extraClrSchemeLst/>
  <a:extLst>
    <a:ext uri="{05A4C25C-085E-4340-85A3-A5531E510DB2}">
      <thm15:themeFamily xmlns:thm15="http://schemas.microsoft.com/office/thememl/2012/main" name="NPU_PPT.potx" id="{2B50D201-F682-4043-A4F7-28412E3D81CC}" vid="{56407C78-C8F8-4ECC-AC2C-7239B8369C1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Opinionmal_høy.potx</Template>
  <TotalTime>39934</TotalTime>
  <Words>4345</Words>
  <Application>Microsoft Office PowerPoint</Application>
  <PresentationFormat>Skjermfremvisning (16:9)</PresentationFormat>
  <Paragraphs>806</Paragraphs>
  <Slides>49</Slides>
  <Notes>5</Notes>
  <HiddenSlides>0</HiddenSlides>
  <MMClips>0</MMClips>
  <ScaleCrop>false</ScaleCrop>
  <HeadingPairs>
    <vt:vector size="6" baseType="variant">
      <vt:variant>
        <vt:lpstr>Brukte skrifter</vt:lpstr>
      </vt:variant>
      <vt:variant>
        <vt:i4>12</vt:i4>
      </vt:variant>
      <vt:variant>
        <vt:lpstr>Tema</vt:lpstr>
      </vt:variant>
      <vt:variant>
        <vt:i4>1</vt:i4>
      </vt:variant>
      <vt:variant>
        <vt:lpstr>Lysbildetitler</vt:lpstr>
      </vt:variant>
      <vt:variant>
        <vt:i4>49</vt:i4>
      </vt:variant>
    </vt:vector>
  </HeadingPairs>
  <TitlesOfParts>
    <vt:vector size="62" baseType="lpstr">
      <vt:lpstr>Arial</vt:lpstr>
      <vt:lpstr>Atlas Grotesk Light</vt:lpstr>
      <vt:lpstr>Atlas Grotesk Medium</vt:lpstr>
      <vt:lpstr>Atlas Grotesk Regular</vt:lpstr>
      <vt:lpstr>Atlas Typewriter Light</vt:lpstr>
      <vt:lpstr>Calibri</vt:lpstr>
      <vt:lpstr>Calibri Light</vt:lpstr>
      <vt:lpstr>Helvetica</vt:lpstr>
      <vt:lpstr>Helvetica Neue</vt:lpstr>
      <vt:lpstr>Open Sans</vt:lpstr>
      <vt:lpstr>Trebuchet MS</vt:lpstr>
      <vt:lpstr>Wingdings</vt:lpstr>
      <vt:lpstr>2016_11_10_NPU_PPT-mal</vt:lpstr>
      <vt:lpstr>PowerPoint-presentasjon</vt:lpstr>
      <vt:lpstr>PowerPoint-presentasjon</vt:lpstr>
      <vt:lpstr>PowerPoint-presentasjon</vt:lpstr>
      <vt:lpstr>Sammenligning ﻿</vt:lpstr>
      <vt:lpstr>PowerPoint-presentasjon</vt:lpstr>
      <vt:lpstr>PowerPoint-presentasjon</vt:lpstr>
      <vt:lpstr>PowerPoint-presentasjon</vt:lpstr>
      <vt:lpstr>PowerPoint-presentasjon</vt:lpstr>
      <vt:lpstr>Historisk Museum: analyse og funn i NPU Monitor Dashboard  </vt:lpstr>
      <vt:lpstr>PowerPoint-presentasjon</vt:lpstr>
      <vt:lpstr>Merknad til analyse, utvalgstørrelse og signifikanstesting: </vt:lpstr>
      <vt:lpstr>Merknad til besøkende respondenters demografiske og psykografisk sammensetning: </vt:lpstr>
      <vt:lpstr> (1): Hvem er respondentene i utvalget per 27.mars 2023:  Demografiske data, med analyse og signifikanstest av funn.  Først for: kjønn, alder, utenlandske besøkende.</vt:lpstr>
      <vt:lpstr>PowerPoint-presentasjon</vt:lpstr>
      <vt:lpstr>PowerPoint-presentasjon</vt:lpstr>
      <vt:lpstr>PowerPoint-presentasjon</vt:lpstr>
      <vt:lpstr>PowerPoint-presentasjon</vt:lpstr>
      <vt:lpstr>Analyse (1) av demografiske kjennetegn besøkende, funn:</vt:lpstr>
      <vt:lpstr>(2) Hvem er respondentene i utvalget per 27.mars 2023: Demografiske data, med analyse og signifikanstest av funn. For flekulterll bakgrunn,  og utdannelse.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Analyse (2) av demografiske kjennetegn besøkende, funn:</vt:lpstr>
      <vt:lpstr>(2) Hva slags arrangement besøker - og hvor ofte besøker - respondentene i utvalget HM. Analyse og signifikanstest av funn</vt:lpstr>
      <vt:lpstr>PowerPoint-presentasjon</vt:lpstr>
      <vt:lpstr>PowerPoint-presentasjon</vt:lpstr>
      <vt:lpstr>PowerPoint-presentasjon</vt:lpstr>
      <vt:lpstr>PowerPoint-presentasjon</vt:lpstr>
      <vt:lpstr>Positivt funn: svært mange førstegangsbesøkende: </vt:lpstr>
      <vt:lpstr>(4) Er de besøkende fornøyd med opplevelsen, og vil de anbefale HM? Analyse og signifikanstest av funn. </vt:lpstr>
      <vt:lpstr>PowerPoint-presentasjon</vt:lpstr>
      <vt:lpstr>PowerPoint-presentasjon</vt:lpstr>
      <vt:lpstr>NPS Historisk Museum sml med 35 andre kulturdestiansjoner:</vt:lpstr>
      <vt:lpstr>Stort forbedringspotensiale i Net Promoter Score (NPS): </vt:lpstr>
      <vt:lpstr>Analyse av NPS score vs besøkende: alder, kjønn, flerkulturell bakgrunn.</vt:lpstr>
      <vt:lpstr>PowerPoint-presentasjon</vt:lpstr>
      <vt:lpstr>PowerPoint-presentasjon</vt:lpstr>
      <vt:lpstr>PowerPoint-presentasjon</vt:lpstr>
      <vt:lpstr>PowerPoint-presentasjon</vt:lpstr>
      <vt:lpstr>Analyse av NPS: ingen signifikante forskjeller på viktige demografiske data</vt:lpstr>
      <vt:lpstr>Kan en analyse av motivasjon vs etterlatt inntrykk, gi en avklaring på hvorfor HM får en relativ lav score på NPS (tilfredshet, lojalitet):  Hypotesen som testes er:   kan vi se en korrelasjon, eller mønster i forventningsbrudd,   mellom motivasjon for besøk, og etterlatt inntrykk?</vt:lpstr>
      <vt:lpstr>PowerPoint-presentasjon</vt:lpstr>
      <vt:lpstr>PowerPoint-presentasjon</vt:lpstr>
      <vt:lpstr>Hva sier analysen av «Etterlatt inntrykk» om oppfyllelse av «besøks-motivasjon»?  </vt:lpstr>
    </vt:vector>
  </TitlesOfParts>
  <Company>OnLive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Svend Aavitsland</dc:creator>
  <cp:lastModifiedBy>Svend Aavitsland</cp:lastModifiedBy>
  <cp:revision>1180</cp:revision>
  <cp:lastPrinted>2019-08-28T13:09:05Z</cp:lastPrinted>
  <dcterms:created xsi:type="dcterms:W3CDTF">2014-03-04T00:57:17Z</dcterms:created>
  <dcterms:modified xsi:type="dcterms:W3CDTF">2023-10-30T09:05:03Z</dcterms:modified>
</cp:coreProperties>
</file>