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python-pptx Default Sty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2"/>
              </a:solidFill>
            </a:ln>
          </a:top>
          <a:bottom>
            <a:ln w="12700" cmpd="sng">
              <a:solidFill>
                <a:schemeClr val="tx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125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125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128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5"/>
                <c:pt idx="0">
                  <c:v>7.2322680070110792E-3</c:v>
                </c:pt>
                <c:pt idx="1">
                  <c:v>7.5680125742291675E-3</c:v>
                </c:pt>
                <c:pt idx="2">
                  <c:v>7.7569952705151346E-3</c:v>
                </c:pt>
                <c:pt idx="3">
                  <c:v>7.7964976618001792E-3</c:v>
                </c:pt>
                <c:pt idx="4">
                  <c:v>7.6936473531765449E-3</c:v>
                </c:pt>
                <c:pt idx="5">
                  <c:v>7.6952446907867494E-3</c:v>
                </c:pt>
                <c:pt idx="6">
                  <c:v>7.7761085120474707E-3</c:v>
                </c:pt>
                <c:pt idx="7">
                  <c:v>7.5473641441640297E-3</c:v>
                </c:pt>
                <c:pt idx="8">
                  <c:v>7.7058728708253831E-3</c:v>
                </c:pt>
                <c:pt idx="9">
                  <c:v>7.7268429255914787E-3</c:v>
                </c:pt>
                <c:pt idx="10">
                  <c:v>7.2513280128081881E-3</c:v>
                </c:pt>
                <c:pt idx="11">
                  <c:v>5.9653161244690523E-3</c:v>
                </c:pt>
                <c:pt idx="12">
                  <c:v>6.1105212611695398E-3</c:v>
                </c:pt>
                <c:pt idx="13">
                  <c:v>5.7550866130119775E-3</c:v>
                </c:pt>
                <c:pt idx="14">
                  <c:v>4.8648572498435332E-3</c:v>
                </c:pt>
              </c:numLit>
            </c:plus>
            <c:minus>
              <c:numLit>
                <c:formatCode>General</c:formatCode>
                <c:ptCount val="15"/>
                <c:pt idx="0">
                  <c:v>7.2322680070110792E-3</c:v>
                </c:pt>
                <c:pt idx="1">
                  <c:v>7.5680125742291675E-3</c:v>
                </c:pt>
                <c:pt idx="2">
                  <c:v>7.7569952705151346E-3</c:v>
                </c:pt>
                <c:pt idx="3">
                  <c:v>7.7964976618001792E-3</c:v>
                </c:pt>
                <c:pt idx="4">
                  <c:v>7.6936473531765449E-3</c:v>
                </c:pt>
                <c:pt idx="5">
                  <c:v>7.6952446907867494E-3</c:v>
                </c:pt>
                <c:pt idx="6">
                  <c:v>7.7761085120474707E-3</c:v>
                </c:pt>
                <c:pt idx="7">
                  <c:v>7.5473641441640297E-3</c:v>
                </c:pt>
                <c:pt idx="8">
                  <c:v>7.7058728708253831E-3</c:v>
                </c:pt>
                <c:pt idx="9">
                  <c:v>7.7268429255914787E-3</c:v>
                </c:pt>
                <c:pt idx="10">
                  <c:v>7.2513280128081881E-3</c:v>
                </c:pt>
                <c:pt idx="11">
                  <c:v>5.9653161244690523E-3</c:v>
                </c:pt>
                <c:pt idx="12">
                  <c:v>6.1105212611695398E-3</c:v>
                </c:pt>
                <c:pt idx="13">
                  <c:v>5.7550866130119775E-3</c:v>
                </c:pt>
                <c:pt idx="14">
                  <c:v>4.8648572498435332E-3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Sheet1!$A$2:$A$16</c:f>
              <c:strCache>
                <c:ptCount val="15"/>
                <c:pt idx="0">
                  <c:v>Film / kino</c:v>
                </c:pt>
                <c:pt idx="1">
                  <c:v>Konserter</c:v>
                </c:pt>
                <c:pt idx="2">
                  <c:v>Revy/show/stand up</c:v>
                </c:pt>
                <c:pt idx="3">
                  <c:v>Kulturarv (historiske steder, historiske vandringer, utgravninger o.l.)</c:v>
                </c:pt>
                <c:pt idx="4">
                  <c:v>Litteratur (f.eks. lese /høre på bøker)</c:v>
                </c:pt>
                <c:pt idx="5">
                  <c:v>Museum</c:v>
                </c:pt>
                <c:pt idx="6">
                  <c:v>Festival</c:v>
                </c:pt>
                <c:pt idx="7">
                  <c:v>Teaterforestilling</c:v>
                </c:pt>
                <c:pt idx="8">
                  <c:v>Bibliotek</c:v>
                </c:pt>
                <c:pt idx="9">
                  <c:v>Musikal</c:v>
                </c:pt>
                <c:pt idx="10">
                  <c:v>Foredrag / debatter</c:v>
                </c:pt>
                <c:pt idx="11">
                  <c:v>Spel</c:v>
                </c:pt>
                <c:pt idx="12">
                  <c:v>Danseforestilling</c:v>
                </c:pt>
                <c:pt idx="13">
                  <c:v>Opera</c:v>
                </c:pt>
                <c:pt idx="14">
                  <c:v>Ballett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0.68675970044958501</c:v>
                </c:pt>
                <c:pt idx="1">
                  <c:v>0.62017658346638826</c:v>
                </c:pt>
                <c:pt idx="2">
                  <c:v>0.55031096965889814</c:v>
                </c:pt>
                <c:pt idx="3">
                  <c:v>0.50207677625086078</c:v>
                </c:pt>
                <c:pt idx="4">
                  <c:v>0.58097298224186622</c:v>
                </c:pt>
                <c:pt idx="5">
                  <c:v>0.41965370552109915</c:v>
                </c:pt>
                <c:pt idx="6">
                  <c:v>0.46380380403489097</c:v>
                </c:pt>
                <c:pt idx="7">
                  <c:v>0.3745964915729294</c:v>
                </c:pt>
                <c:pt idx="8">
                  <c:v>0.4239583906528992</c:v>
                </c:pt>
                <c:pt idx="9">
                  <c:v>0.43328167646931004</c:v>
                </c:pt>
                <c:pt idx="10">
                  <c:v>0.31630506902052996</c:v>
                </c:pt>
                <c:pt idx="11">
                  <c:v>0.17805678236206393</c:v>
                </c:pt>
                <c:pt idx="12">
                  <c:v>0.18945882961001859</c:v>
                </c:pt>
                <c:pt idx="13">
                  <c:v>0.1626853511532661</c:v>
                </c:pt>
                <c:pt idx="14">
                  <c:v>0.10927762587828761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BD40-A784-CD1075051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1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5"/>
                <c:pt idx="0">
                  <c:v>8.9787129848425198E-3</c:v>
                </c:pt>
                <c:pt idx="1">
                  <c:v>9.163191405075934E-3</c:v>
                </c:pt>
                <c:pt idx="2">
                  <c:v>9.7308485114050991E-3</c:v>
                </c:pt>
                <c:pt idx="3">
                  <c:v>9.7598252963145716E-3</c:v>
                </c:pt>
                <c:pt idx="4">
                  <c:v>9.7613164224566677E-3</c:v>
                </c:pt>
                <c:pt idx="5">
                  <c:v>9.7606179487848051E-3</c:v>
                </c:pt>
                <c:pt idx="6">
                  <c:v>9.7093042695276955E-3</c:v>
                </c:pt>
                <c:pt idx="7">
                  <c:v>9.6114637111546514E-3</c:v>
                </c:pt>
                <c:pt idx="8">
                  <c:v>9.5990145485360372E-3</c:v>
                </c:pt>
                <c:pt idx="9">
                  <c:v>9.4716634036174415E-3</c:v>
                </c:pt>
                <c:pt idx="10">
                  <c:v>9.4789111514389842E-3</c:v>
                </c:pt>
                <c:pt idx="11">
                  <c:v>7.4526401300876533E-3</c:v>
                </c:pt>
                <c:pt idx="12">
                  <c:v>7.4412141827424651E-3</c:v>
                </c:pt>
                <c:pt idx="13">
                  <c:v>7.3459351562922479E-3</c:v>
                </c:pt>
                <c:pt idx="14">
                  <c:v>6.3982294457876543E-3</c:v>
                </c:pt>
              </c:numLit>
            </c:plus>
            <c:minus>
              <c:numLit>
                <c:formatCode>General</c:formatCode>
                <c:ptCount val="15"/>
                <c:pt idx="0">
                  <c:v>8.9787129848425198E-3</c:v>
                </c:pt>
                <c:pt idx="1">
                  <c:v>9.163191405075934E-3</c:v>
                </c:pt>
                <c:pt idx="2">
                  <c:v>9.7308485114050991E-3</c:v>
                </c:pt>
                <c:pt idx="3">
                  <c:v>9.7598252963145716E-3</c:v>
                </c:pt>
                <c:pt idx="4">
                  <c:v>9.7613164224566677E-3</c:v>
                </c:pt>
                <c:pt idx="5">
                  <c:v>9.7606179487848051E-3</c:v>
                </c:pt>
                <c:pt idx="6">
                  <c:v>9.7093042695276955E-3</c:v>
                </c:pt>
                <c:pt idx="7">
                  <c:v>9.6114637111546514E-3</c:v>
                </c:pt>
                <c:pt idx="8">
                  <c:v>9.5990145485360372E-3</c:v>
                </c:pt>
                <c:pt idx="9">
                  <c:v>9.4716634036174415E-3</c:v>
                </c:pt>
                <c:pt idx="10">
                  <c:v>9.4789111514389842E-3</c:v>
                </c:pt>
                <c:pt idx="11">
                  <c:v>7.4526401300876533E-3</c:v>
                </c:pt>
                <c:pt idx="12">
                  <c:v>7.4412141827424651E-3</c:v>
                </c:pt>
                <c:pt idx="13">
                  <c:v>7.3459351562922479E-3</c:v>
                </c:pt>
                <c:pt idx="14">
                  <c:v>6.3982294457876543E-3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Sheet1!$A$2:$A$16</c:f>
              <c:strCache>
                <c:ptCount val="15"/>
                <c:pt idx="0">
                  <c:v>Film / kino</c:v>
                </c:pt>
                <c:pt idx="1">
                  <c:v>Konserter</c:v>
                </c:pt>
                <c:pt idx="2">
                  <c:v>Revy/show/stand up</c:v>
                </c:pt>
                <c:pt idx="3">
                  <c:v>Kulturarv (historiske steder, historiske vandringer, utgravninger o.l.)</c:v>
                </c:pt>
                <c:pt idx="4">
                  <c:v>Litteratur (f.eks. lese /høre på bøker)</c:v>
                </c:pt>
                <c:pt idx="5">
                  <c:v>Museum</c:v>
                </c:pt>
                <c:pt idx="6">
                  <c:v>Festival</c:v>
                </c:pt>
                <c:pt idx="7">
                  <c:v>Teaterforestilling</c:v>
                </c:pt>
                <c:pt idx="8">
                  <c:v>Bibliotek</c:v>
                </c:pt>
                <c:pt idx="9">
                  <c:v>Musikal</c:v>
                </c:pt>
                <c:pt idx="10">
                  <c:v>Foredrag / debatter</c:v>
                </c:pt>
                <c:pt idx="11">
                  <c:v>Spel</c:v>
                </c:pt>
                <c:pt idx="12">
                  <c:v>Danseforestilling</c:v>
                </c:pt>
                <c:pt idx="13">
                  <c:v>Opera</c:v>
                </c:pt>
                <c:pt idx="14">
                  <c:v>Ballett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0.69616568441161175</c:v>
                </c:pt>
                <c:pt idx="1">
                  <c:v>0.67233647323851475</c:v>
                </c:pt>
                <c:pt idx="2">
                  <c:v>0.53948844210456681</c:v>
                </c:pt>
                <c:pt idx="3">
                  <c:v>0.50880382417022374</c:v>
                </c:pt>
                <c:pt idx="4">
                  <c:v>0.50106496167989523</c:v>
                </c:pt>
                <c:pt idx="5">
                  <c:v>0.49392461210524474</c:v>
                </c:pt>
                <c:pt idx="6">
                  <c:v>0.4484420538657431</c:v>
                </c:pt>
                <c:pt idx="7">
                  <c:v>0.41271869401121969</c:v>
                </c:pt>
                <c:pt idx="8">
                  <c:v>0.40919523183915452</c:v>
                </c:pt>
                <c:pt idx="9">
                  <c:v>0.37909624362757249</c:v>
                </c:pt>
                <c:pt idx="10">
                  <c:v>0.38059585477793417</c:v>
                </c:pt>
                <c:pt idx="11">
                  <c:v>0.17708749560013332</c:v>
                </c:pt>
                <c:pt idx="12">
                  <c:v>0.17639687179249214</c:v>
                </c:pt>
                <c:pt idx="13">
                  <c:v>0.17073477345477694</c:v>
                </c:pt>
                <c:pt idx="14">
                  <c:v>0.12238783165425252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9-BD40-A784-CD1075051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nb-NO"/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rgbClr val="CCCC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nb-NO"/>
                  <a:t>Row %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-2068027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1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6"/>
                <c:pt idx="0">
                  <c:v>6.5103927904820455E-3</c:v>
                </c:pt>
                <c:pt idx="1">
                  <c:v>7.414841362252577E-3</c:v>
                </c:pt>
                <c:pt idx="2">
                  <c:v>7.5874815574426217E-3</c:v>
                </c:pt>
                <c:pt idx="3">
                  <c:v>7.7877598861402862E-3</c:v>
                </c:pt>
                <c:pt idx="4">
                  <c:v>7.7887541725269096E-3</c:v>
                </c:pt>
                <c:pt idx="5">
                  <c:v>7.7756916551157086E-3</c:v>
                </c:pt>
                <c:pt idx="6">
                  <c:v>7.6347009411864373E-3</c:v>
                </c:pt>
                <c:pt idx="7">
                  <c:v>7.6804676923139283E-3</c:v>
                </c:pt>
                <c:pt idx="8">
                  <c:v>7.4834538395864474E-3</c:v>
                </c:pt>
                <c:pt idx="9">
                  <c:v>7.3495158263500717E-3</c:v>
                </c:pt>
                <c:pt idx="10">
                  <c:v>6.795284248860777E-3</c:v>
                </c:pt>
                <c:pt idx="11">
                  <c:v>5.9948388592160912E-3</c:v>
                </c:pt>
                <c:pt idx="12">
                  <c:v>5.5211167138233047E-3</c:v>
                </c:pt>
                <c:pt idx="13">
                  <c:v>5.1847141222626826E-3</c:v>
                </c:pt>
                <c:pt idx="14">
                  <c:v>4.6948575356392935E-3</c:v>
                </c:pt>
                <c:pt idx="15">
                  <c:v>3.8732479528511402E-3</c:v>
                </c:pt>
              </c:numLit>
            </c:plus>
            <c:minus>
              <c:numLit>
                <c:formatCode>General</c:formatCode>
                <c:ptCount val="16"/>
                <c:pt idx="0">
                  <c:v>6.5103927904820455E-3</c:v>
                </c:pt>
                <c:pt idx="1">
                  <c:v>7.414841362252577E-3</c:v>
                </c:pt>
                <c:pt idx="2">
                  <c:v>7.5874815574426217E-3</c:v>
                </c:pt>
                <c:pt idx="3">
                  <c:v>7.7877598861402862E-3</c:v>
                </c:pt>
                <c:pt idx="4">
                  <c:v>7.7887541725269096E-3</c:v>
                </c:pt>
                <c:pt idx="5">
                  <c:v>7.7756916551157086E-3</c:v>
                </c:pt>
                <c:pt idx="6">
                  <c:v>7.6347009411864373E-3</c:v>
                </c:pt>
                <c:pt idx="7">
                  <c:v>7.6804676923139283E-3</c:v>
                </c:pt>
                <c:pt idx="8">
                  <c:v>7.4834538395864474E-3</c:v>
                </c:pt>
                <c:pt idx="9">
                  <c:v>7.3495158263500717E-3</c:v>
                </c:pt>
                <c:pt idx="10">
                  <c:v>6.795284248860777E-3</c:v>
                </c:pt>
                <c:pt idx="11">
                  <c:v>5.9948388592160912E-3</c:v>
                </c:pt>
                <c:pt idx="12">
                  <c:v>5.5211167138233047E-3</c:v>
                </c:pt>
                <c:pt idx="13">
                  <c:v>5.1847141222626826E-3</c:v>
                </c:pt>
                <c:pt idx="14">
                  <c:v>4.6948575356392935E-3</c:v>
                </c:pt>
                <c:pt idx="15">
                  <c:v>3.8732479528511402E-3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Sheet1!$A$2:$A$17</c:f>
              <c:strCache>
                <c:ptCount val="16"/>
                <c:pt idx="0">
                  <c:v>Film/kino</c:v>
                </c:pt>
                <c:pt idx="1">
                  <c:v>Konserter</c:v>
                </c:pt>
                <c:pt idx="2">
                  <c:v>Litteratur</c:v>
                </c:pt>
                <c:pt idx="3">
                  <c:v>Museum</c:v>
                </c:pt>
                <c:pt idx="4">
                  <c:v>Bibliotek</c:v>
                </c:pt>
                <c:pt idx="5">
                  <c:v>Revy/show/stand up</c:v>
                </c:pt>
                <c:pt idx="6">
                  <c:v>Kulturarv</c:v>
                </c:pt>
                <c:pt idx="7">
                  <c:v>Festival</c:v>
                </c:pt>
                <c:pt idx="8">
                  <c:v>Teaterforestilling</c:v>
                </c:pt>
                <c:pt idx="9">
                  <c:v>Foredrag / debatter</c:v>
                </c:pt>
                <c:pt idx="10">
                  <c:v>Musikal</c:v>
                </c:pt>
                <c:pt idx="11">
                  <c:v>Klassiske konserter</c:v>
                </c:pt>
                <c:pt idx="12">
                  <c:v>Danseforestilling</c:v>
                </c:pt>
                <c:pt idx="13">
                  <c:v>Spel</c:v>
                </c:pt>
                <c:pt idx="14">
                  <c:v>Opera</c:v>
                </c:pt>
                <c:pt idx="15">
                  <c:v>Ballett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0.77509956152968018</c:v>
                </c:pt>
                <c:pt idx="1">
                  <c:v>0.65453464784931581</c:v>
                </c:pt>
                <c:pt idx="2">
                  <c:v>0.61501691897983191</c:v>
                </c:pt>
                <c:pt idx="3">
                  <c:v>0.52375615218270222</c:v>
                </c:pt>
                <c:pt idx="4">
                  <c:v>0.52237539551345535</c:v>
                </c:pt>
                <c:pt idx="5">
                  <c:v>0.4634373535303476</c:v>
                </c:pt>
                <c:pt idx="6">
                  <c:v>0.39864560599892196</c:v>
                </c:pt>
                <c:pt idx="7">
                  <c:v>0.41403503916912643</c:v>
                </c:pt>
                <c:pt idx="8">
                  <c:v>0.35972577955984419</c:v>
                </c:pt>
                <c:pt idx="9">
                  <c:v>0.33312378298868384</c:v>
                </c:pt>
                <c:pt idx="10">
                  <c:v>0.2548681255183371</c:v>
                </c:pt>
                <c:pt idx="11">
                  <c:v>0.18032010675250729</c:v>
                </c:pt>
                <c:pt idx="12">
                  <c:v>0.14696765608275145</c:v>
                </c:pt>
                <c:pt idx="13">
                  <c:v>0.12657823316193875</c:v>
                </c:pt>
                <c:pt idx="14">
                  <c:v>0.10081605592622384</c:v>
                </c:pt>
                <c:pt idx="15">
                  <c:v>6.6064332047192198E-2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544F-BFCE-EBD592E392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1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6"/>
                <c:pt idx="0">
                  <c:v>7.9562122874335811E-3</c:v>
                </c:pt>
                <c:pt idx="1">
                  <c:v>9.1684704411624015E-3</c:v>
                </c:pt>
                <c:pt idx="2">
                  <c:v>9.6326619640746958E-3</c:v>
                </c:pt>
                <c:pt idx="3">
                  <c:v>9.661365895390947E-3</c:v>
                </c:pt>
                <c:pt idx="4">
                  <c:v>9.6803950161522632E-3</c:v>
                </c:pt>
                <c:pt idx="5">
                  <c:v>9.7599830072235862E-3</c:v>
                </c:pt>
                <c:pt idx="6">
                  <c:v>9.7226804752222167E-3</c:v>
                </c:pt>
                <c:pt idx="7">
                  <c:v>9.7089349738668004E-3</c:v>
                </c:pt>
                <c:pt idx="8">
                  <c:v>9.6177782361424845E-3</c:v>
                </c:pt>
                <c:pt idx="9">
                  <c:v>9.5693683657825674E-3</c:v>
                </c:pt>
                <c:pt idx="10">
                  <c:v>8.8771653040806437E-3</c:v>
                </c:pt>
                <c:pt idx="11">
                  <c:v>7.9475920471225314E-3</c:v>
                </c:pt>
                <c:pt idx="12">
                  <c:v>7.3586016382662994E-3</c:v>
                </c:pt>
                <c:pt idx="13">
                  <c:v>6.8841920876894754E-3</c:v>
                </c:pt>
                <c:pt idx="14">
                  <c:v>6.4510780950704167E-3</c:v>
                </c:pt>
                <c:pt idx="15">
                  <c:v>5.6727997170147263E-3</c:v>
                </c:pt>
              </c:numLit>
            </c:plus>
            <c:minus>
              <c:numLit>
                <c:formatCode>General</c:formatCode>
                <c:ptCount val="16"/>
                <c:pt idx="0">
                  <c:v>7.9562122874335811E-3</c:v>
                </c:pt>
                <c:pt idx="1">
                  <c:v>9.1684704411624015E-3</c:v>
                </c:pt>
                <c:pt idx="2">
                  <c:v>9.6326619640746958E-3</c:v>
                </c:pt>
                <c:pt idx="3">
                  <c:v>9.661365895390947E-3</c:v>
                </c:pt>
                <c:pt idx="4">
                  <c:v>9.6803950161522632E-3</c:v>
                </c:pt>
                <c:pt idx="5">
                  <c:v>9.7599830072235862E-3</c:v>
                </c:pt>
                <c:pt idx="6">
                  <c:v>9.7226804752222167E-3</c:v>
                </c:pt>
                <c:pt idx="7">
                  <c:v>9.7089349738668004E-3</c:v>
                </c:pt>
                <c:pt idx="8">
                  <c:v>9.6177782361424845E-3</c:v>
                </c:pt>
                <c:pt idx="9">
                  <c:v>9.5693683657825674E-3</c:v>
                </c:pt>
                <c:pt idx="10">
                  <c:v>8.8771653040806437E-3</c:v>
                </c:pt>
                <c:pt idx="11">
                  <c:v>7.9475920471225314E-3</c:v>
                </c:pt>
                <c:pt idx="12">
                  <c:v>7.3586016382662994E-3</c:v>
                </c:pt>
                <c:pt idx="13">
                  <c:v>6.8841920876894754E-3</c:v>
                </c:pt>
                <c:pt idx="14">
                  <c:v>6.4510780950704167E-3</c:v>
                </c:pt>
                <c:pt idx="15">
                  <c:v>5.6727997170147263E-3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Sheet1!$A$2:$A$17</c:f>
              <c:strCache>
                <c:ptCount val="16"/>
                <c:pt idx="0">
                  <c:v>Film/kino</c:v>
                </c:pt>
                <c:pt idx="1">
                  <c:v>Konserter</c:v>
                </c:pt>
                <c:pt idx="2">
                  <c:v>Litteratur</c:v>
                </c:pt>
                <c:pt idx="3">
                  <c:v>Museum</c:v>
                </c:pt>
                <c:pt idx="4">
                  <c:v>Bibliotek</c:v>
                </c:pt>
                <c:pt idx="5">
                  <c:v>Revy/show/stand up</c:v>
                </c:pt>
                <c:pt idx="6">
                  <c:v>Kulturarv</c:v>
                </c:pt>
                <c:pt idx="7">
                  <c:v>Festival</c:v>
                </c:pt>
                <c:pt idx="8">
                  <c:v>Teaterforestilling</c:v>
                </c:pt>
                <c:pt idx="9">
                  <c:v>Foredrag / debatter</c:v>
                </c:pt>
                <c:pt idx="10">
                  <c:v>Musikal</c:v>
                </c:pt>
                <c:pt idx="11">
                  <c:v>Klassiske konserter</c:v>
                </c:pt>
                <c:pt idx="12">
                  <c:v>Danseforestilling</c:v>
                </c:pt>
                <c:pt idx="13">
                  <c:v>Spel</c:v>
                </c:pt>
                <c:pt idx="14">
                  <c:v>Opera</c:v>
                </c:pt>
                <c:pt idx="15">
                  <c:v>Ballett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0.78967850213546531</c:v>
                </c:pt>
                <c:pt idx="1">
                  <c:v>0.67159822617063281</c:v>
                </c:pt>
                <c:pt idx="2">
                  <c:v>0.58091780959463157</c:v>
                </c:pt>
                <c:pt idx="3">
                  <c:v>0.57137664354884998</c:v>
                </c:pt>
                <c:pt idx="4">
                  <c:v>0.56425682161962398</c:v>
                </c:pt>
                <c:pt idx="5">
                  <c:v>0.49166752361289889</c:v>
                </c:pt>
                <c:pt idx="6">
                  <c:v>0.45554505366427284</c:v>
                </c:pt>
                <c:pt idx="7">
                  <c:v>0.44825991054671449</c:v>
                </c:pt>
                <c:pt idx="8">
                  <c:v>0.41456322648702615</c:v>
                </c:pt>
                <c:pt idx="9">
                  <c:v>0.4013263023357444</c:v>
                </c:pt>
                <c:pt idx="10">
                  <c:v>0.29206153177597532</c:v>
                </c:pt>
                <c:pt idx="11">
                  <c:v>0.20970129933780698</c:v>
                </c:pt>
                <c:pt idx="12">
                  <c:v>0.171477695040508</c:v>
                </c:pt>
                <c:pt idx="13">
                  <c:v>0.1455210612548091</c:v>
                </c:pt>
                <c:pt idx="14">
                  <c:v>0.12475441576978639</c:v>
                </c:pt>
                <c:pt idx="15">
                  <c:v>9.3101690160211165E-2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F-544F-BFCE-EBD592E39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nb-NO"/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0.9"/>
          <c:min val="0"/>
        </c:scaling>
        <c:delete val="0"/>
        <c:axPos val="t"/>
        <c:majorGridlines>
          <c:spPr>
            <a:ln>
              <a:solidFill>
                <a:srgbClr val="CCCC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nb-NO"/>
                  <a:t>Row %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-2068027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1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0"/>
                <c:pt idx="0">
                  <c:v>7.7938613571234437E-3</c:v>
                </c:pt>
                <c:pt idx="1">
                  <c:v>7.7905550733374674E-3</c:v>
                </c:pt>
                <c:pt idx="2">
                  <c:v>7.4192627161905099E-3</c:v>
                </c:pt>
                <c:pt idx="3">
                  <c:v>4.6077666965986834E-3</c:v>
                </c:pt>
                <c:pt idx="4">
                  <c:v>4.4827591296517323E-3</c:v>
                </c:pt>
                <c:pt idx="5">
                  <c:v>4.1429064361583959E-3</c:v>
                </c:pt>
                <c:pt idx="6">
                  <c:v>2.6192308478229357E-3</c:v>
                </c:pt>
                <c:pt idx="7">
                  <c:v>1.8117700105533803E-3</c:v>
                </c:pt>
                <c:pt idx="8">
                  <c:v>2.0085043548405323E-3</c:v>
                </c:pt>
                <c:pt idx="9">
                  <c:v>8.2338636458381795E-4</c:v>
                </c:pt>
              </c:numLit>
            </c:plus>
            <c:minus>
              <c:numLit>
                <c:formatCode>General</c:formatCode>
                <c:ptCount val="10"/>
                <c:pt idx="0">
                  <c:v>7.7938613571234437E-3</c:v>
                </c:pt>
                <c:pt idx="1">
                  <c:v>7.7905550733374674E-3</c:v>
                </c:pt>
                <c:pt idx="2">
                  <c:v>7.4192627161905099E-3</c:v>
                </c:pt>
                <c:pt idx="3">
                  <c:v>4.6077666965986834E-3</c:v>
                </c:pt>
                <c:pt idx="4">
                  <c:v>4.4827591296517323E-3</c:v>
                </c:pt>
                <c:pt idx="5">
                  <c:v>4.1429064361583959E-3</c:v>
                </c:pt>
                <c:pt idx="6">
                  <c:v>2.6192308478229357E-3</c:v>
                </c:pt>
                <c:pt idx="7">
                  <c:v>1.8117700105533803E-3</c:v>
                </c:pt>
                <c:pt idx="8">
                  <c:v>2.0085043548405323E-3</c:v>
                </c:pt>
                <c:pt idx="9">
                  <c:v>8.2338636458381795E-4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Sheet1!$A$2:$A$11</c:f>
              <c:strCache>
                <c:ptCount val="10"/>
                <c:pt idx="0">
                  <c:v>Venner/bekjente</c:v>
                </c:pt>
                <c:pt idx="1">
                  <c:v>Partner/Ektefelle/Kjæreste</c:v>
                </c:pt>
                <c:pt idx="2">
                  <c:v>Familie</c:v>
                </c:pt>
                <c:pt idx="3">
                  <c:v>Barn og unge i alderen 0-16</c:v>
                </c:pt>
                <c:pt idx="4">
                  <c:v>Jeg går som oftest alene</c:v>
                </c:pt>
                <c:pt idx="5">
                  <c:v>Kollega(er) fra jobben</c:v>
                </c:pt>
                <c:pt idx="6">
                  <c:v>Skoleklassen/medstudenter</c:v>
                </c:pt>
                <c:pt idx="7">
                  <c:v>Arbeidsgiver/samarbeidspartner/sponsor</c:v>
                </c:pt>
                <c:pt idx="8">
                  <c:v>Lag/forening</c:v>
                </c:pt>
                <c:pt idx="9">
                  <c:v>Turistgruppe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0.51316629422314952</c:v>
                </c:pt>
                <c:pt idx="1">
                  <c:v>0.48037176863296199</c:v>
                </c:pt>
                <c:pt idx="2">
                  <c:v>0.34634058931902806</c:v>
                </c:pt>
                <c:pt idx="3">
                  <c:v>9.6664072907869977E-2</c:v>
                </c:pt>
                <c:pt idx="4">
                  <c:v>9.0911320946980845E-2</c:v>
                </c:pt>
                <c:pt idx="5">
                  <c:v>7.6431915539765929E-2</c:v>
                </c:pt>
                <c:pt idx="6">
                  <c:v>2.9059514471957783E-2</c:v>
                </c:pt>
                <c:pt idx="7">
                  <c:v>1.3687527940404776E-2</c:v>
                </c:pt>
                <c:pt idx="8">
                  <c:v>1.6876045494821124E-2</c:v>
                </c:pt>
                <c:pt idx="9">
                  <c:v>2.7961263667960006E-3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3-9740-8D05-88B7EFECD9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0"/>
                <c:pt idx="0">
                  <c:v>9.7368457985353412E-3</c:v>
                </c:pt>
                <c:pt idx="1">
                  <c:v>9.7593572503555555E-3</c:v>
                </c:pt>
                <c:pt idx="2">
                  <c:v>9.5864863063711472E-3</c:v>
                </c:pt>
                <c:pt idx="3">
                  <c:v>6.3846822477062453E-3</c:v>
                </c:pt>
                <c:pt idx="4">
                  <c:v>6.2975657216811044E-3</c:v>
                </c:pt>
                <c:pt idx="5">
                  <c:v>5.8886806383806577E-3</c:v>
                </c:pt>
                <c:pt idx="6">
                  <c:v>3.9375337900096272E-3</c:v>
                </c:pt>
                <c:pt idx="7">
                  <c:v>3.1250123085634829E-3</c:v>
                </c:pt>
                <c:pt idx="8">
                  <c:v>3.0952377342607497E-3</c:v>
                </c:pt>
                <c:pt idx="9">
                  <c:v>1.3287011909026241E-3</c:v>
                </c:pt>
              </c:numLit>
            </c:plus>
            <c:minus>
              <c:numLit>
                <c:formatCode>General</c:formatCode>
                <c:ptCount val="10"/>
                <c:pt idx="0">
                  <c:v>9.7368457985353412E-3</c:v>
                </c:pt>
                <c:pt idx="1">
                  <c:v>9.7593572503555555E-3</c:v>
                </c:pt>
                <c:pt idx="2">
                  <c:v>9.5864863063711472E-3</c:v>
                </c:pt>
                <c:pt idx="3">
                  <c:v>6.3846822477062453E-3</c:v>
                </c:pt>
                <c:pt idx="4">
                  <c:v>6.2975657216811044E-3</c:v>
                </c:pt>
                <c:pt idx="5">
                  <c:v>5.8886806383806577E-3</c:v>
                </c:pt>
                <c:pt idx="6">
                  <c:v>3.9375337900096272E-3</c:v>
                </c:pt>
                <c:pt idx="7">
                  <c:v>3.1250123085634829E-3</c:v>
                </c:pt>
                <c:pt idx="8">
                  <c:v>3.0952377342607497E-3</c:v>
                </c:pt>
                <c:pt idx="9">
                  <c:v>1.3287011909026241E-3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Sheet1!$A$2:$A$11</c:f>
              <c:strCache>
                <c:ptCount val="10"/>
                <c:pt idx="0">
                  <c:v>Venner/bekjente</c:v>
                </c:pt>
                <c:pt idx="1">
                  <c:v>Partner/Ektefelle/Kjæreste</c:v>
                </c:pt>
                <c:pt idx="2">
                  <c:v>Familie</c:v>
                </c:pt>
                <c:pt idx="3">
                  <c:v>Barn og unge i alderen 0-16</c:v>
                </c:pt>
                <c:pt idx="4">
                  <c:v>Jeg går som oftest alene</c:v>
                </c:pt>
                <c:pt idx="5">
                  <c:v>Kollega(er) fra jobben</c:v>
                </c:pt>
                <c:pt idx="6">
                  <c:v>Skoleklassen/medstudenter</c:v>
                </c:pt>
                <c:pt idx="7">
                  <c:v>Arbeidsgiver/samarbeidspartner/sponsor</c:v>
                </c:pt>
                <c:pt idx="8">
                  <c:v>Lag/forening</c:v>
                </c:pt>
                <c:pt idx="9">
                  <c:v>Turistgruppe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0.53539782894772181</c:v>
                </c:pt>
                <c:pt idx="1">
                  <c:v>0.48992639563981794</c:v>
                </c:pt>
                <c:pt idx="2">
                  <c:v>0.40578667657215856</c:v>
                </c:pt>
                <c:pt idx="3">
                  <c:v>0.12178668699001127</c:v>
                </c:pt>
                <c:pt idx="4">
                  <c:v>0.1179736805474727</c:v>
                </c:pt>
                <c:pt idx="5">
                  <c:v>0.10122985694141796</c:v>
                </c:pt>
                <c:pt idx="6">
                  <c:v>4.2483836611768099E-2</c:v>
                </c:pt>
                <c:pt idx="7">
                  <c:v>2.6315178537069047E-2</c:v>
                </c:pt>
                <c:pt idx="8">
                  <c:v>2.5802529377065175E-2</c:v>
                </c:pt>
                <c:pt idx="9">
                  <c:v>4.6537356923497713E-3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3-9740-8D05-88B7EFECD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nb-NO"/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0.6"/>
          <c:min val="0"/>
        </c:scaling>
        <c:delete val="0"/>
        <c:axPos val="t"/>
        <c:majorGridlines>
          <c:spPr>
            <a:ln>
              <a:solidFill>
                <a:srgbClr val="CCCC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nb-NO"/>
                  <a:t>Row %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-2068027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1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8"/>
                <c:pt idx="0">
                  <c:v>6.0765282660998846E-3</c:v>
                </c:pt>
                <c:pt idx="1">
                  <c:v>7.8390111914277763E-3</c:v>
                </c:pt>
                <c:pt idx="2">
                  <c:v>7.1512089745259556E-3</c:v>
                </c:pt>
                <c:pt idx="3">
                  <c:v>5.0742103641391815E-3</c:v>
                </c:pt>
                <c:pt idx="4">
                  <c:v>4.7453257684047694E-3</c:v>
                </c:pt>
                <c:pt idx="5">
                  <c:v>4.1524579568668462E-3</c:v>
                </c:pt>
                <c:pt idx="6">
                  <c:v>3.5756415619665151E-3</c:v>
                </c:pt>
                <c:pt idx="7">
                  <c:v>2.822714391541747E-3</c:v>
                </c:pt>
              </c:numLit>
            </c:plus>
            <c:minus>
              <c:numLit>
                <c:formatCode>General</c:formatCode>
                <c:ptCount val="8"/>
                <c:pt idx="0">
                  <c:v>6.0765282660998846E-3</c:v>
                </c:pt>
                <c:pt idx="1">
                  <c:v>7.8390111914277763E-3</c:v>
                </c:pt>
                <c:pt idx="2">
                  <c:v>7.1512089745259556E-3</c:v>
                </c:pt>
                <c:pt idx="3">
                  <c:v>5.0742103641391815E-3</c:v>
                </c:pt>
                <c:pt idx="4">
                  <c:v>4.7453257684047694E-3</c:v>
                </c:pt>
                <c:pt idx="5">
                  <c:v>4.1524579568668462E-3</c:v>
                </c:pt>
                <c:pt idx="6">
                  <c:v>3.5756415619665151E-3</c:v>
                </c:pt>
                <c:pt idx="7">
                  <c:v>2.822714391541747E-3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At det aktuelle programmet passer med min smak</c:v>
                </c:pt>
                <c:pt idx="1">
                  <c:v>At tidspunktet passer meg</c:v>
                </c:pt>
                <c:pt idx="2">
                  <c:v>At billettprisen blir lavere</c:v>
                </c:pt>
                <c:pt idx="3">
                  <c:v>At det passer for hele familien</c:v>
                </c:pt>
                <c:pt idx="4">
                  <c:v>At det aktuelle programmet får god redaksjonell omtale på nett, i trykte medier, eller på TV</c:v>
                </c:pt>
                <c:pt idx="5">
                  <c:v>At jeg føler at jeg passer inn blant de som går der</c:v>
                </c:pt>
                <c:pt idx="6">
                  <c:v>At publikumsfasiliteter som toalett og garderobe blir bedre</c:v>
                </c:pt>
                <c:pt idx="7">
                  <c:v>At tilgjengeligheten for personer med funksjonsnedsettelse blir bedre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0.81589197196790086</c:v>
                </c:pt>
                <c:pt idx="1">
                  <c:v>0.50364639017326029</c:v>
                </c:pt>
                <c:pt idx="2">
                  <c:v>0.2951661221518273</c:v>
                </c:pt>
                <c:pt idx="3">
                  <c:v>0.11887602005475896</c:v>
                </c:pt>
                <c:pt idx="4">
                  <c:v>0.10201322176380175</c:v>
                </c:pt>
                <c:pt idx="5">
                  <c:v>7.5908394150264208E-2</c:v>
                </c:pt>
                <c:pt idx="6">
                  <c:v>5.5041405527280853E-2</c:v>
                </c:pt>
                <c:pt idx="7">
                  <c:v>3.3538501853685322E-2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A-5344-8242-574265662B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1C3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8"/>
                <c:pt idx="0">
                  <c:v>8.9762373468671702E-3</c:v>
                </c:pt>
                <c:pt idx="1">
                  <c:v>9.7428574564441036E-3</c:v>
                </c:pt>
                <c:pt idx="2">
                  <c:v>9.6411659472171209E-3</c:v>
                </c:pt>
                <c:pt idx="3">
                  <c:v>6.8420591573846445E-3</c:v>
                </c:pt>
                <c:pt idx="4">
                  <c:v>5.9750560864075238E-3</c:v>
                </c:pt>
                <c:pt idx="5">
                  <c:v>5.8259015680787452E-3</c:v>
                </c:pt>
                <c:pt idx="6">
                  <c:v>5.3985128844173322E-3</c:v>
                </c:pt>
                <c:pt idx="7">
                  <c:v>4.0835768735239175E-3</c:v>
                </c:pt>
              </c:numLit>
            </c:plus>
            <c:minus>
              <c:numLit>
                <c:formatCode>General</c:formatCode>
                <c:ptCount val="8"/>
                <c:pt idx="0">
                  <c:v>8.9762373468671702E-3</c:v>
                </c:pt>
                <c:pt idx="1">
                  <c:v>9.7428574564441036E-3</c:v>
                </c:pt>
                <c:pt idx="2">
                  <c:v>9.6411659472171209E-3</c:v>
                </c:pt>
                <c:pt idx="3">
                  <c:v>6.8420591573846445E-3</c:v>
                </c:pt>
                <c:pt idx="4">
                  <c:v>5.9750560864075238E-3</c:v>
                </c:pt>
                <c:pt idx="5">
                  <c:v>5.8259015680787452E-3</c:v>
                </c:pt>
                <c:pt idx="6">
                  <c:v>5.3985128844173322E-3</c:v>
                </c:pt>
                <c:pt idx="7">
                  <c:v>4.0835768735239175E-3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At det aktuelle programmet passer med min smak</c:v>
                </c:pt>
                <c:pt idx="1">
                  <c:v>At tidspunktet passer meg</c:v>
                </c:pt>
                <c:pt idx="2">
                  <c:v>At billettprisen blir lavere</c:v>
                </c:pt>
                <c:pt idx="3">
                  <c:v>At det passer for hele familien</c:v>
                </c:pt>
                <c:pt idx="4">
                  <c:v>At det aktuelle programmet får god redaksjonell omtale på nett, i trykte medier, eller på TV</c:v>
                </c:pt>
                <c:pt idx="5">
                  <c:v>At jeg føler at jeg passer inn blant de som går der</c:v>
                </c:pt>
                <c:pt idx="6">
                  <c:v>At publikumsfasiliteter som toalett og garderobe blir bedre</c:v>
                </c:pt>
                <c:pt idx="7">
                  <c:v>At tilgjengeligheten for personer med funksjonsnedsettelse blir bedre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0.69646272163969669</c:v>
                </c:pt>
                <c:pt idx="1">
                  <c:v>0.46924691759937498</c:v>
                </c:pt>
                <c:pt idx="2">
                  <c:v>0.42178459764226306</c:v>
                </c:pt>
                <c:pt idx="3">
                  <c:v>0.14338718503850947</c:v>
                </c:pt>
                <c:pt idx="4">
                  <c:v>0.10461539682207811</c:v>
                </c:pt>
                <c:pt idx="5">
                  <c:v>9.8817737595114516E-2</c:v>
                </c:pt>
                <c:pt idx="6">
                  <c:v>8.3426123837076954E-2</c:v>
                </c:pt>
                <c:pt idx="7">
                  <c:v>4.5855183116516644E-2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A-5344-8242-574265662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nb-NO"/>
              </a:p>
            </c:rich>
          </c:tx>
          <c:overlay val="0"/>
        </c:title>
        <c:numFmt formatCode="General" sourceLinked="0"/>
        <c:majorTickMark val="none"/>
        <c:minorTickMark val="none"/>
        <c:tickLblPos val="low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0.9"/>
          <c:min val="0"/>
        </c:scaling>
        <c:delete val="0"/>
        <c:axPos val="t"/>
        <c:majorGridlines>
          <c:spPr>
            <a:ln>
              <a:solidFill>
                <a:srgbClr val="CCCC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nb-NO"/>
                  <a:t>Row %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-2068027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1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A0C8-4F59-4BB3-93D6-934B052D76E2}" type="datetimeFigureOut">
              <a:rPr lang="nb-NO" smtClean="0"/>
              <a:t>29.09.2025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42DD-6D96-496D-BA76-96B8106A6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81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42DD-6D96-496D-BA76-96B8106A658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0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E21E-4D43-B340-AF42-64FB59D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body" sz="quarter" idx="10"/>
          </p:nvPr>
        </p:nvSpPr>
        <p:spPr>
          <a:xfrm>
            <a:off x="365760" y="1201738"/>
            <a:ext cx="11430000" cy="463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Chart Placeholder"/>
          <p:cNvSpPr>
            <a:spLocks noGrp="1"/>
          </p:cNvSpPr>
          <p:nvPr>
            <p:ph type="chart" sz="quarter" idx="11"/>
          </p:nvPr>
        </p:nvSpPr>
        <p:spPr>
          <a:xfrm>
            <a:off x="365760" y="1828800"/>
            <a:ext cx="11430000" cy="42976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ilters Placeholder"/>
          <p:cNvSpPr>
            <a:spLocks noGrp="1"/>
          </p:cNvSpPr>
          <p:nvPr>
            <p:ph type="body" sz="quarter" idx="12"/>
          </p:nvPr>
        </p:nvSpPr>
        <p:spPr>
          <a:xfrm>
            <a:off x="365760" y="6236370"/>
            <a:ext cx="10407748" cy="276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4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E21E-4D43-B340-AF42-64FB59D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body" sz="quarter" idx="10"/>
          </p:nvPr>
        </p:nvSpPr>
        <p:spPr>
          <a:xfrm>
            <a:off x="365760" y="1201738"/>
            <a:ext cx="11430000" cy="463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65760" y="1828800"/>
            <a:ext cx="11430000" cy="42976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ilters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6236370"/>
            <a:ext cx="5733288" cy="276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Filters appear here</a:t>
            </a:r>
          </a:p>
        </p:txBody>
      </p:sp>
    </p:spTree>
    <p:extLst>
      <p:ext uri="{BB962C8B-B14F-4D97-AF65-F5344CB8AC3E}">
        <p14:creationId xmlns:p14="http://schemas.microsoft.com/office/powerpoint/2010/main" val="220536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87AAA-5EA2-1947-B5C3-91E7A097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430000" cy="738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28827-57DC-2A4A-A264-90AA8D4D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 descr="Norsk publikumsutvikling | Forside">
            <a:extLst>
              <a:ext uri="{FF2B5EF4-FFF2-40B4-BE49-F238E27FC236}">
                <a16:creationId xmlns:a16="http://schemas.microsoft.com/office/drawing/2014/main" id="{B1855F42-620E-FB6C-D8CA-5DDB97043D9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28752" r="48755" b="36370"/>
          <a:stretch/>
        </p:blipFill>
        <p:spPr bwMode="auto">
          <a:xfrm>
            <a:off x="11234560" y="6331521"/>
            <a:ext cx="56517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</a:schemeClr>
          </a:solidFill>
          <a:latin typeface="Abadi Extra Light" panose="020B02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1AC729D-791F-3C2F-21D4-45802AAB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893759-4715-0800-5C72-0CF8807C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859439"/>
            <a:ext cx="6085114" cy="1201076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</a:rPr>
              <a:t>Befolkning 2022 </a:t>
            </a:r>
            <a:r>
              <a:rPr lang="nb-NO" sz="3600" b="1" dirty="0" err="1">
                <a:solidFill>
                  <a:schemeClr val="bg1"/>
                </a:solidFill>
              </a:rPr>
              <a:t>vs</a:t>
            </a:r>
            <a:r>
              <a:rPr lang="nb-NO" sz="3600" b="1" dirty="0">
                <a:solidFill>
                  <a:schemeClr val="bg1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3158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Bruk av kulturtilbud (Andel som bruker minst en gang i året)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Hvor ofte benytter du vanligvis disse kulturtilbudene i løpet av et år?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549256496"/>
              </p:ext>
            </p:extLst>
          </p:nvPr>
        </p:nvGraphicFramePr>
        <p:xfrm>
          <a:off x="147145" y="1524000"/>
          <a:ext cx="11648615" cy="460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Går sammen med venner /bekjente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54%</a:t>
            </a:r>
          </a:p>
          <a:p>
            <a:pPr algn="ctr">
              <a:defRPr sz="4000">
                <a:latin typeface="Arial"/>
              </a:defRPr>
            </a:pPr>
            <a:r>
              <a:t>+2%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%-poeng endring fra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Går sammen med partner/ektefelle/kjæreste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49%</a:t>
            </a:r>
          </a:p>
          <a:p>
            <a:pPr algn="ctr">
              <a:defRPr sz="4000">
                <a:latin typeface="Arial"/>
              </a:defRPr>
            </a:pPr>
            <a:r>
              <a:t>+1%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%-poeng endring fra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Går sammen med familie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41%</a:t>
            </a:r>
          </a:p>
          <a:p>
            <a:pPr algn="ctr">
              <a:defRPr sz="4000">
                <a:latin typeface="Arial"/>
              </a:defRPr>
            </a:pPr>
            <a:r>
              <a:t>+6%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%-poeng endring fra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Går</a:t>
            </a:r>
            <a:r>
              <a:rPr b="1" dirty="0"/>
              <a:t> </a:t>
            </a:r>
            <a:r>
              <a:rPr b="1" dirty="0" err="1"/>
              <a:t>sammen</a:t>
            </a:r>
            <a:r>
              <a:rPr b="1" dirty="0"/>
              <a:t> med </a:t>
            </a:r>
            <a:r>
              <a:rPr b="1" dirty="0" err="1"/>
              <a:t>på</a:t>
            </a:r>
            <a:r>
              <a:rPr b="1" dirty="0"/>
              <a:t> </a:t>
            </a:r>
            <a:r>
              <a:rPr b="1" dirty="0" err="1"/>
              <a:t>kulturarrangement</a:t>
            </a:r>
            <a:endParaRPr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Hvem går du som oftest på kulturarrangementer med?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1"/>
          </p:nvPr>
        </p:nvGraphicFramePr>
        <p:xfrm>
          <a:off x="365760" y="1828800"/>
          <a:ext cx="114300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42807"/>
            <a:ext cx="10515600" cy="36009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endParaRPr dirty="0"/>
          </a:p>
          <a:p>
            <a:pPr algn="ctr">
              <a:defRPr sz="7000">
                <a:latin typeface="Arial"/>
              </a:defRPr>
            </a:pPr>
            <a:r>
              <a:rPr dirty="0" err="1"/>
              <a:t>Drivere</a:t>
            </a:r>
            <a:r>
              <a:rPr dirty="0"/>
              <a:t> for </a:t>
            </a:r>
            <a:r>
              <a:rPr dirty="0" err="1"/>
              <a:t>kulturbruk</a:t>
            </a:r>
            <a:r>
              <a:rPr lang="nb-NO" dirty="0"/>
              <a:t> – økt andel prissensitive i 2025 </a:t>
            </a:r>
            <a:r>
              <a:rPr lang="nb-NO" dirty="0" err="1"/>
              <a:t>vs</a:t>
            </a:r>
            <a:r>
              <a:rPr lang="nb-NO" dirty="0"/>
              <a:t> 2022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974528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At det </a:t>
            </a:r>
            <a:r>
              <a:rPr b="1" dirty="0" err="1"/>
              <a:t>aktuelle</a:t>
            </a:r>
            <a:r>
              <a:rPr b="1" dirty="0"/>
              <a:t> </a:t>
            </a:r>
            <a:r>
              <a:rPr b="1" dirty="0" err="1"/>
              <a:t>programmet</a:t>
            </a:r>
            <a:r>
              <a:rPr b="1" dirty="0"/>
              <a:t> passer med min </a:t>
            </a:r>
            <a:r>
              <a:rPr b="1" dirty="0" err="1"/>
              <a:t>smak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70%</a:t>
            </a:r>
          </a:p>
          <a:p>
            <a:pPr algn="ctr">
              <a:defRPr sz="4000">
                <a:latin typeface="Arial"/>
              </a:defRPr>
            </a:pPr>
            <a:r>
              <a:t>-12%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2025 vs. 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At </a:t>
            </a:r>
            <a:r>
              <a:rPr b="1" dirty="0" err="1"/>
              <a:t>tidspunktet</a:t>
            </a:r>
            <a:r>
              <a:rPr b="1" dirty="0"/>
              <a:t> passer meg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47%</a:t>
            </a:r>
          </a:p>
          <a:p>
            <a:pPr algn="ctr">
              <a:defRPr sz="4000">
                <a:latin typeface="Arial"/>
              </a:defRPr>
            </a:pPr>
            <a:r>
              <a:t>-3%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2025 vs. 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At </a:t>
            </a:r>
            <a:r>
              <a:rPr b="1" dirty="0" err="1"/>
              <a:t>billettprisen</a:t>
            </a:r>
            <a:r>
              <a:rPr b="1" dirty="0"/>
              <a:t> </a:t>
            </a:r>
            <a:r>
              <a:rPr b="1" dirty="0" err="1"/>
              <a:t>blir</a:t>
            </a:r>
            <a:r>
              <a:rPr b="1" dirty="0"/>
              <a:t> </a:t>
            </a:r>
            <a:r>
              <a:rPr b="1" dirty="0" err="1"/>
              <a:t>lavere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0">
                <a:latin typeface="Arial"/>
              </a:defRPr>
            </a:pPr>
            <a:r>
              <a:t>42%</a:t>
            </a:r>
          </a:p>
          <a:p>
            <a:pPr algn="ctr">
              <a:defRPr sz="4000">
                <a:latin typeface="Arial"/>
              </a:defRPr>
            </a:pPr>
            <a:r>
              <a:t>+13%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520"/>
            <a:ext cx="10515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000">
                <a:solidFill>
                  <a:schemeClr val="tx2"/>
                </a:solidFill>
              </a:defRPr>
            </a:pPr>
            <a:r>
              <a:t>2025 vs.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5DF0E7-4365-8995-D554-DE585A2A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96" y="365125"/>
            <a:ext cx="11219564" cy="738461"/>
          </a:xfrm>
        </p:spPr>
        <p:txBody>
          <a:bodyPr>
            <a:normAutofit/>
          </a:bodyPr>
          <a:lstStyle/>
          <a:p>
            <a:r>
              <a:rPr lang="nb-NO" b="1" dirty="0"/>
              <a:t>Om befolkningsundersøkelsen 2025</a:t>
            </a:r>
          </a:p>
        </p:txBody>
      </p:sp>
      <p:sp>
        <p:nvSpPr>
          <p:cNvPr id="4" name="Plassholder for tabell 3">
            <a:extLst>
              <a:ext uri="{FF2B5EF4-FFF2-40B4-BE49-F238E27FC236}">
                <a16:creationId xmlns:a16="http://schemas.microsoft.com/office/drawing/2014/main" id="{4615A1A9-F7EF-F367-258F-6CB6CEFDB1B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6196" y="1828800"/>
            <a:ext cx="6037546" cy="4297680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chemeClr val="bg2">
                    <a:lumMod val="10000"/>
                  </a:schemeClr>
                </a:solidFill>
              </a:rPr>
              <a:t>Befolkningsundersøkelsen er gjennomført i samarbeid med Opinion AS, i et landsrepresentativt utvalg av befolkningen på 10 000 personer over 15 år (n=10 079). </a:t>
            </a:r>
          </a:p>
          <a:p>
            <a:pPr fontAlgn="auto"/>
            <a:r>
              <a:rPr lang="nb-NO" sz="1800" dirty="0">
                <a:solidFill>
                  <a:schemeClr val="bg2">
                    <a:lumMod val="10000"/>
                  </a:schemeClr>
                </a:solidFill>
              </a:rPr>
              <a:t>Selve datainnsamlingen er gjennomført i april-mai 2025.</a:t>
            </a:r>
          </a:p>
          <a:p>
            <a:pPr fontAlgn="auto"/>
            <a:r>
              <a:rPr lang="nb-NO" sz="1800" dirty="0">
                <a:solidFill>
                  <a:schemeClr val="bg2">
                    <a:lumMod val="10000"/>
                  </a:schemeClr>
                </a:solidFill>
              </a:rPr>
              <a:t>Dataene er vektet på kjønn, alder, geografi og utdanning i henhold til nasjonal befolkningsstatistikk. Feilmarginer ved n=10 079 respondenter er fra ± </a:t>
            </a:r>
            <a:r>
              <a:rPr lang="nb-NO" sz="1800">
                <a:solidFill>
                  <a:schemeClr val="bg2">
                    <a:lumMod val="10000"/>
                  </a:schemeClr>
                </a:solidFill>
              </a:rPr>
              <a:t>0,4 til </a:t>
            </a:r>
            <a:r>
              <a:rPr lang="nb-NO" sz="1800" dirty="0">
                <a:solidFill>
                  <a:schemeClr val="bg2">
                    <a:lumMod val="10000"/>
                  </a:schemeClr>
                </a:solidFill>
              </a:rPr>
              <a:t>± 1 prosentpoeng.</a:t>
            </a:r>
          </a:p>
          <a:p>
            <a:endParaRPr lang="nb-NO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3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Viktigste</a:t>
            </a:r>
            <a:r>
              <a:rPr b="1" dirty="0"/>
              <a:t> </a:t>
            </a:r>
            <a:r>
              <a:rPr b="1" dirty="0" err="1"/>
              <a:t>drivere</a:t>
            </a:r>
            <a:r>
              <a:rPr b="1" dirty="0"/>
              <a:t> for </a:t>
            </a:r>
            <a:r>
              <a:rPr b="1" dirty="0" err="1"/>
              <a:t>fremtidig</a:t>
            </a:r>
            <a:r>
              <a:rPr b="1" dirty="0"/>
              <a:t> </a:t>
            </a:r>
            <a:r>
              <a:rPr b="1" dirty="0" err="1"/>
              <a:t>besøk</a:t>
            </a:r>
            <a:endParaRPr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Hvor viktig er følgende for at du skal velge å besøke et kulturarrangement i fremtiden?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1"/>
          </p:nvPr>
        </p:nvGraphicFramePr>
        <p:xfrm>
          <a:off x="365760" y="1828800"/>
          <a:ext cx="114300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F19BACF-379F-BD01-D490-6F1948E1EBAB}"/>
              </a:ext>
            </a:extLst>
          </p:cNvPr>
          <p:cNvSpPr/>
          <p:nvPr/>
        </p:nvSpPr>
        <p:spPr>
          <a:xfrm>
            <a:off x="3765177" y="3429000"/>
            <a:ext cx="6051176" cy="73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At </a:t>
            </a:r>
            <a:r>
              <a:rPr b="1" dirty="0" err="1"/>
              <a:t>billettprisen</a:t>
            </a:r>
            <a:r>
              <a:rPr b="1" dirty="0"/>
              <a:t> </a:t>
            </a:r>
            <a:r>
              <a:rPr b="1" dirty="0" err="1"/>
              <a:t>blir</a:t>
            </a:r>
            <a:r>
              <a:rPr b="1" dirty="0"/>
              <a:t> </a:t>
            </a:r>
            <a:r>
              <a:rPr b="1" dirty="0" err="1"/>
              <a:t>lavere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0000">
                <a:latin typeface="Arial"/>
              </a:defRPr>
            </a:pPr>
            <a:r>
              <a:rPr dirty="0"/>
              <a:t>66%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" y="1103586"/>
            <a:ext cx="10515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2800" b="1" dirty="0"/>
              <a:t>Filter</a:t>
            </a:r>
            <a:r>
              <a:rPr lang="nb-NO" sz="2800" b="1" dirty="0"/>
              <a:t>: </a:t>
            </a:r>
            <a:r>
              <a:rPr sz="2800" b="1" dirty="0"/>
              <a:t> </a:t>
            </a:r>
            <a:r>
              <a:rPr sz="2800" b="1" dirty="0" err="1"/>
              <a:t>Enslig</a:t>
            </a:r>
            <a:r>
              <a:rPr sz="2800" b="1" dirty="0"/>
              <a:t> med barn, </a:t>
            </a:r>
            <a:r>
              <a:rPr lang="nb-NO" sz="2800" b="1" dirty="0"/>
              <a:t>k</a:t>
            </a:r>
            <a:r>
              <a:rPr sz="2800" b="1" dirty="0" err="1"/>
              <a:t>vinne</a:t>
            </a:r>
            <a:r>
              <a:rPr sz="2800" b="1" dirty="0"/>
              <a:t>,</a:t>
            </a:r>
            <a:r>
              <a:rPr lang="nb-NO" sz="2800" b="1" dirty="0"/>
              <a:t> </a:t>
            </a:r>
            <a:r>
              <a:rPr sz="2800" b="1" dirty="0"/>
              <a:t>Oslo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endParaRPr/>
          </a:p>
          <a:p>
            <a:pPr algn="ctr">
              <a:defRPr sz="7000">
                <a:latin typeface="Arial"/>
              </a:defRPr>
            </a:pPr>
            <a:r>
              <a:t>Interesse for kulturtilbud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979820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Interesse for </a:t>
            </a:r>
            <a:r>
              <a:rPr b="1" dirty="0" err="1"/>
              <a:t>kulturtilbud</a:t>
            </a:r>
            <a:r>
              <a:rPr lang="nb-NO" b="1" dirty="0"/>
              <a:t> - oppsummering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371600"/>
            <a:ext cx="10515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600" dirty="0"/>
              <a:t>Vi måler framgang i interesse for film/kino, konserter, museum, teater, opera og ballett fra 2022 til 2025.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600" dirty="0"/>
              <a:t>Vi måler tilbakegang i interesse for revy/show/standup, musikal, festival, bibliotek og litteratur.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endParaRPr lang="nb-NO" sz="16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600" u="sng" dirty="0"/>
              <a:t>Størst økning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endParaRPr lang="nb-NO" sz="1600" u="sng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600" dirty="0"/>
              <a:t>• </a:t>
            </a:r>
            <a:r>
              <a:rPr lang="nb-NO" sz="1600" b="1" dirty="0"/>
              <a:t>Interesse for museum</a:t>
            </a:r>
            <a:r>
              <a:rPr lang="nb-NO" sz="1600" dirty="0"/>
              <a:t>: økt med 7% fra 42% i 2022 til 49% i 2025.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600" dirty="0"/>
              <a:t>• </a:t>
            </a:r>
            <a:r>
              <a:rPr lang="nb-NO" sz="1600" b="1" dirty="0"/>
              <a:t>Interesse for foredrag og debatter</a:t>
            </a:r>
            <a:r>
              <a:rPr lang="nb-NO" sz="1600" dirty="0"/>
              <a:t>: økt med 6% fra 32% i 2022 til 38% i 2025.</a:t>
            </a:r>
            <a:endParaRPr lang="nb-NO" sz="1600" b="1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sz="1600" dirty="0"/>
              <a:t>• </a:t>
            </a:r>
            <a:r>
              <a:rPr sz="1600" b="1" dirty="0"/>
              <a:t>Interesse for </a:t>
            </a:r>
            <a:r>
              <a:rPr sz="1600" b="1" dirty="0" err="1"/>
              <a:t>konserter</a:t>
            </a:r>
            <a:r>
              <a:rPr sz="1600" dirty="0"/>
              <a:t>:</a:t>
            </a:r>
            <a:r>
              <a:rPr lang="nb-NO" sz="1600" dirty="0"/>
              <a:t> økt med 5% </a:t>
            </a:r>
            <a:r>
              <a:rPr sz="1600" dirty="0" err="1"/>
              <a:t>fra</a:t>
            </a:r>
            <a:r>
              <a:rPr sz="1600" dirty="0"/>
              <a:t> 62% </a:t>
            </a:r>
            <a:r>
              <a:rPr sz="1600" dirty="0" err="1"/>
              <a:t>i</a:t>
            </a:r>
            <a:r>
              <a:rPr sz="1600" dirty="0"/>
              <a:t> 2022 </a:t>
            </a:r>
            <a:r>
              <a:rPr sz="1600" dirty="0" err="1"/>
              <a:t>til</a:t>
            </a:r>
            <a:r>
              <a:rPr sz="1600" dirty="0"/>
              <a:t> 67% </a:t>
            </a:r>
            <a:r>
              <a:rPr sz="1600" dirty="0" err="1"/>
              <a:t>i</a:t>
            </a:r>
            <a:r>
              <a:rPr sz="1600" dirty="0"/>
              <a:t> 2025.</a:t>
            </a:r>
            <a:endParaRPr lang="nb-NO" sz="16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600" dirty="0"/>
              <a:t>• </a:t>
            </a:r>
            <a:r>
              <a:rPr lang="nb-NO" sz="1600" b="1" dirty="0"/>
              <a:t>Interesse for teater</a:t>
            </a:r>
            <a:r>
              <a:rPr lang="nb-NO" sz="1600" dirty="0"/>
              <a:t>: økt med 4% fra 37% i 2022 til 41% i 2025.</a:t>
            </a:r>
            <a:endParaRPr sz="16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lang="nb-NO" sz="16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600" u="sng" dirty="0"/>
              <a:t>Størst tilbakegang</a:t>
            </a:r>
            <a:r>
              <a:rPr lang="nb-NO" sz="1600" dirty="0"/>
              <a:t>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endParaRPr lang="nb-NO" sz="16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600" b="1" dirty="0"/>
              <a:t>Interesse for litteratur/ lese/lytte til lydbøker</a:t>
            </a:r>
            <a:r>
              <a:rPr lang="nb-NO" sz="1600" dirty="0"/>
              <a:t>: tilbake 8% fra 58% i 2022 til 50% i 2025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endParaRPr lang="nb-NO" sz="16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endParaRPr lang="nb-NO" sz="16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lang="nb-NO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Interesse for kulturtilbud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Hvor interessert er du i følgende kulturtilbud? (Andel som har svart svært eller ganske interessert)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324939474"/>
              </p:ext>
            </p:extLst>
          </p:nvPr>
        </p:nvGraphicFramePr>
        <p:xfrm>
          <a:off x="126124" y="1524000"/>
          <a:ext cx="11669636" cy="460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10515600" cy="4343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endParaRPr/>
          </a:p>
          <a:p>
            <a:pPr algn="ctr">
              <a:defRPr sz="7000">
                <a:latin typeface="Arial"/>
              </a:defRPr>
            </a:pPr>
            <a:r>
              <a:t>Bruk av kulturtilbud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979979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Bruk av diverse </a:t>
            </a:r>
            <a:r>
              <a:rPr b="1" dirty="0" err="1"/>
              <a:t>kulturtilbud</a:t>
            </a:r>
            <a:r>
              <a:rPr b="1" dirty="0"/>
              <a:t> </a:t>
            </a:r>
            <a:r>
              <a:rPr lang="nb-NO" b="1" dirty="0"/>
              <a:t>- oppsummering</a:t>
            </a:r>
            <a:endParaRPr b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342330A-0278-4B79-2A2D-4EBF8F44260F}"/>
              </a:ext>
            </a:extLst>
          </p:cNvPr>
          <p:cNvSpPr txBox="1"/>
          <p:nvPr/>
        </p:nvSpPr>
        <p:spPr>
          <a:xfrm>
            <a:off x="648148" y="1302726"/>
            <a:ext cx="105351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400" dirty="0"/>
              <a:t>Vi måler framgang i andelen som benytter kulturtilbud minst en gang i året på </a:t>
            </a:r>
            <a:r>
              <a:rPr lang="nb-NO" sz="1400" u="sng" dirty="0"/>
              <a:t>alle</a:t>
            </a:r>
            <a:r>
              <a:rPr lang="nb-NO" sz="1400" dirty="0"/>
              <a:t> områder bortsett fra litteratur fra 2022 til 2025. 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lang="nb-NO" sz="14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400" b="1" dirty="0"/>
              <a:t>Størst framgang: 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400" dirty="0"/>
              <a:t>•  </a:t>
            </a:r>
            <a:r>
              <a:rPr lang="nb-NO" sz="1400" b="1" dirty="0"/>
              <a:t>Foredrag/debatter</a:t>
            </a:r>
            <a:r>
              <a:rPr lang="nb-NO" sz="1400" dirty="0"/>
              <a:t>: økt med 6% fra 32% i 2022 til 38% i 2025.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400" b="1" dirty="0"/>
              <a:t>Kulturarv</a:t>
            </a:r>
            <a:r>
              <a:rPr lang="nb-NO" sz="1400" dirty="0"/>
              <a:t>: økt med 6% fra 40% i 2022 til 46% i 2025.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400" b="1" dirty="0"/>
              <a:t>Museum og bibliotek</a:t>
            </a:r>
            <a:r>
              <a:rPr lang="nb-NO" sz="1400" dirty="0"/>
              <a:t>: økt med 5% fra 52% i 2022 til 57% i 2025.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latin typeface="Arial"/>
              </a:defRPr>
            </a:pPr>
            <a:r>
              <a:rPr lang="nb-NO" sz="1400" b="1" dirty="0"/>
              <a:t>Teate</a:t>
            </a:r>
            <a:r>
              <a:rPr lang="nb-NO" sz="1400" dirty="0"/>
              <a:t>r: økt med 5% fra 36% i 2022 til 41% i 2025.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lang="nb-NO" sz="1400" dirty="0"/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400" dirty="0"/>
              <a:t>• </a:t>
            </a:r>
            <a:r>
              <a:rPr lang="nb-NO" sz="1400" b="1" dirty="0"/>
              <a:t>Litteratur</a:t>
            </a:r>
            <a:r>
              <a:rPr lang="nb-NO" sz="1400" dirty="0"/>
              <a:t>: Det har vært en nedgang i andelen som bruker litteraturtilbud (lese bok/høre på lydbok) minst en gang årlig 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r>
              <a:rPr lang="nb-NO" sz="1400" dirty="0"/>
              <a:t>på 4% fra 62% i 2022 til 58% i 2025.</a:t>
            </a:r>
          </a:p>
          <a:p>
            <a:pPr>
              <a:spcAft>
                <a:spcPts val="600"/>
              </a:spcAft>
              <a:defRPr sz="1000">
                <a:latin typeface="Arial"/>
              </a:defRPr>
            </a:pPr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444444"/>
      </a:dk1>
      <a:lt1>
        <a:srgbClr val="FFFFFF"/>
      </a:lt1>
      <a:dk2>
        <a:srgbClr val="888888"/>
      </a:dk2>
      <a:lt2>
        <a:srgbClr val="DFDFDF"/>
      </a:lt2>
      <a:accent1>
        <a:srgbClr val="306396"/>
      </a:accent1>
      <a:accent2>
        <a:srgbClr val="D03E3E"/>
      </a:accent2>
      <a:accent3>
        <a:srgbClr val="FDB72A"/>
      </a:accent3>
      <a:accent4>
        <a:srgbClr val="37AD6C"/>
      </a:accent4>
      <a:accent5>
        <a:srgbClr val="8A479B"/>
      </a:accent5>
      <a:accent6>
        <a:srgbClr val="1CBEC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/>
      <a:lstStyle>
        <a:defPPr>
          <a:defRPr/>
        </a:defPPr>
      </a:lstStyle>
      <a:style>
        <a:lnRef idx="1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h_x00e5_ndsvisning xmlns="c01000c6-89ed-43e6-87eb-28373d6c29c0" xsi:nil="true"/>
    <TaxCatchAll xmlns="bdaa56ff-e4fa-4bdb-8477-5cb73ae3d147" xsi:nil="true"/>
    <Filtype xmlns="c01000c6-89ed-43e6-87eb-28373d6c29c0" xsi:nil="true"/>
    <_Flow_SignoffStatus xmlns="c01000c6-89ed-43e6-87eb-28373d6c29c0" xsi:nil="true"/>
    <lcf76f155ced4ddcb4097134ff3c332f xmlns="c01000c6-89ed-43e6-87eb-28373d6c29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826056341EE1469B8684422E038A0C" ma:contentTypeVersion="19" ma:contentTypeDescription="Opprett et nytt dokument." ma:contentTypeScope="" ma:versionID="3d7f216f63d63099b96ce33f072fcd2c">
  <xsd:schema xmlns:xsd="http://www.w3.org/2001/XMLSchema" xmlns:xs="http://www.w3.org/2001/XMLSchema" xmlns:p="http://schemas.microsoft.com/office/2006/metadata/properties" xmlns:ns2="c01000c6-89ed-43e6-87eb-28373d6c29c0" xmlns:ns3="bdaa56ff-e4fa-4bdb-8477-5cb73ae3d147" targetNamespace="http://schemas.microsoft.com/office/2006/metadata/properties" ma:root="true" ma:fieldsID="93bbccac6c085741d3976983e415ac4d" ns2:_="" ns3:_="">
    <xsd:import namespace="c01000c6-89ed-43e6-87eb-28373d6c29c0"/>
    <xsd:import namespace="bdaa56ff-e4fa-4bdb-8477-5cb73ae3d1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SearchProperties" minOccurs="0"/>
                <xsd:element ref="ns2:MediaServiceObjectDetectorVersions" minOccurs="0"/>
                <xsd:element ref="ns2:Forh_x00e5_ndsvisning" minOccurs="0"/>
                <xsd:element ref="ns2:Fil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00c6-89ed-43e6-87eb-28373d6c2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8f723485-c56b-4a09-bb9d-56abd5509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Godkjenningsstatus" ma:internalName="Godkjennings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orh_x00e5_ndsvisning" ma:index="24" nillable="true" ma:displayName="Forhåndsvisning" ma:format="Thumbnail" ma:internalName="Forh_x00e5_ndsvisning">
      <xsd:simpleType>
        <xsd:restriction base="dms:Unknown"/>
      </xsd:simpleType>
    </xsd:element>
    <xsd:element name="Filtype" ma:index="25" nillable="true" ma:displayName="Filtype" ma:format="Thumbnail" ma:internalName="Filtyp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56ff-e4fa-4bdb-8477-5cb73ae3d14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7321c7-e984-439c-8c0d-566f6d35c443}" ma:internalName="TaxCatchAll" ma:showField="CatchAllData" ma:web="bdaa56ff-e4fa-4bdb-8477-5cb73ae3d1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7900C-D68C-418B-B0CB-059F59D3E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E8562-B880-48AD-8C5D-5CBFF32E16DF}">
  <ds:schemaRefs>
    <ds:schemaRef ds:uri="c01000c6-89ed-43e6-87eb-28373d6c29c0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bdaa56ff-e4fa-4bdb-8477-5cb73ae3d14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69EBB0-4074-4330-9D36-3EDFFC30F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000c6-89ed-43e6-87eb-28373d6c29c0"/>
    <ds:schemaRef ds:uri="bdaa56ff-e4fa-4bdb-8477-5cb73ae3d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595</Words>
  <Application>Microsoft Macintosh PowerPoint</Application>
  <PresentationFormat>Widescreen</PresentationFormat>
  <Paragraphs>92</Paragraphs>
  <Slides>21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Abadi Extra Light</vt:lpstr>
      <vt:lpstr>Aptos</vt:lpstr>
      <vt:lpstr>Arial</vt:lpstr>
      <vt:lpstr>Office Theme</vt:lpstr>
      <vt:lpstr>Befolkning 2022 vs 2025</vt:lpstr>
      <vt:lpstr>Om befolkningsundersøkelsen 2025</vt:lpstr>
      <vt:lpstr>PowerPoint-presentasjon</vt:lpstr>
      <vt:lpstr>PowerPoint-presentasjon</vt:lpstr>
      <vt:lpstr>Interesse for kulturtilbud - oppsummering</vt:lpstr>
      <vt:lpstr>Interesse for kulturtilbud</vt:lpstr>
      <vt:lpstr>PowerPoint-presentasjon</vt:lpstr>
      <vt:lpstr>PowerPoint-presentasjon</vt:lpstr>
      <vt:lpstr>Bruk av diverse kulturtilbud - oppsummering</vt:lpstr>
      <vt:lpstr>Bruk av kulturtilbud (Andel som bruker minst en gang i året)</vt:lpstr>
      <vt:lpstr>Går sammen med venner /bekjente</vt:lpstr>
      <vt:lpstr>Går sammen med partner/ektefelle/kjæreste</vt:lpstr>
      <vt:lpstr>Går sammen med familie</vt:lpstr>
      <vt:lpstr>Går sammen med på kulturarrangement</vt:lpstr>
      <vt:lpstr>PowerPoint-presentasjon</vt:lpstr>
      <vt:lpstr>PowerPoint-presentasjon</vt:lpstr>
      <vt:lpstr>At det aktuelle programmet passer med min smak</vt:lpstr>
      <vt:lpstr>At tidspunktet passer meg</vt:lpstr>
      <vt:lpstr>At billettprisen blir lavere</vt:lpstr>
      <vt:lpstr>Viktigste drivere for fremtidig besøk</vt:lpstr>
      <vt:lpstr>At billettprisen blir lavere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Crunch.io PowerPoint Export</dc:title>
  <dc:creator>app.crunch.io</dc:creator>
  <cp:lastModifiedBy>Ingrid Elisabeth Handeland</cp:lastModifiedBy>
  <cp:revision>16</cp:revision>
  <dcterms:created xsi:type="dcterms:W3CDTF">2018-08-24T19:19:53Z</dcterms:created>
  <dcterms:modified xsi:type="dcterms:W3CDTF">2025-09-29T20:24:06Z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0x01010039826056341EE1469B8684422E038A0C</vt:lpwstr>
  </property>
  <property fmtid="{D5CDD505-2E9C-101B-9397-08002B2CF9AE}" pid="3" name="MediaServiceImageTags">
    <vt:lpwstr/>
  </property>
</Properties>
</file>