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7" r:id="rId1"/>
  </p:sldMasterIdLst>
  <p:notesMasterIdLst>
    <p:notesMasterId r:id="rId30"/>
  </p:notesMasterIdLst>
  <p:handoutMasterIdLst>
    <p:handoutMasterId r:id="rId31"/>
  </p:handoutMasterIdLst>
  <p:sldIdLst>
    <p:sldId id="757" r:id="rId2"/>
    <p:sldId id="8889" r:id="rId3"/>
    <p:sldId id="8888" r:id="rId4"/>
    <p:sldId id="8887" r:id="rId5"/>
    <p:sldId id="8865" r:id="rId6"/>
    <p:sldId id="8862" r:id="rId7"/>
    <p:sldId id="8863" r:id="rId8"/>
    <p:sldId id="8867" r:id="rId9"/>
    <p:sldId id="8868" r:id="rId10"/>
    <p:sldId id="8871" r:id="rId11"/>
    <p:sldId id="8873" r:id="rId12"/>
    <p:sldId id="8872" r:id="rId13"/>
    <p:sldId id="8878" r:id="rId14"/>
    <p:sldId id="8870" r:id="rId15"/>
    <p:sldId id="8869" r:id="rId16"/>
    <p:sldId id="8875" r:id="rId17"/>
    <p:sldId id="8874" r:id="rId18"/>
    <p:sldId id="8877" r:id="rId19"/>
    <p:sldId id="8880" r:id="rId20"/>
    <p:sldId id="8882" r:id="rId21"/>
    <p:sldId id="8881" r:id="rId22"/>
    <p:sldId id="8879" r:id="rId23"/>
    <p:sldId id="8883" r:id="rId24"/>
    <p:sldId id="8886" r:id="rId25"/>
    <p:sldId id="8884" r:id="rId26"/>
    <p:sldId id="8885" r:id="rId27"/>
    <p:sldId id="8890" r:id="rId28"/>
    <p:sldId id="702" r:id="rId29"/>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A5BF9EA-809D-4344-B64D-B654AA2EF345}">
          <p14:sldIdLst>
            <p14:sldId id="757"/>
            <p14:sldId id="8889"/>
            <p14:sldId id="8888"/>
            <p14:sldId id="8887"/>
            <p14:sldId id="8865"/>
            <p14:sldId id="8862"/>
            <p14:sldId id="8863"/>
            <p14:sldId id="8867"/>
            <p14:sldId id="8868"/>
            <p14:sldId id="8871"/>
            <p14:sldId id="8873"/>
            <p14:sldId id="8872"/>
            <p14:sldId id="8878"/>
            <p14:sldId id="8870"/>
            <p14:sldId id="8869"/>
            <p14:sldId id="8875"/>
            <p14:sldId id="8874"/>
            <p14:sldId id="8877"/>
            <p14:sldId id="8880"/>
            <p14:sldId id="8882"/>
            <p14:sldId id="8881"/>
            <p14:sldId id="8879"/>
            <p14:sldId id="8883"/>
            <p14:sldId id="8886"/>
            <p14:sldId id="8884"/>
            <p14:sldId id="8885"/>
            <p14:sldId id="8890"/>
            <p14:sldId id="702"/>
          </p14:sldIdLst>
        </p14:section>
      </p14:sectionLst>
    </p:ext>
    <p:ext uri="{EFAFB233-063F-42B5-8137-9DF3F51BA10A}">
      <p15:sldGuideLst xmlns:p15="http://schemas.microsoft.com/office/powerpoint/2012/main">
        <p15:guide id="1" orient="horz" pos="2981" userDrawn="1">
          <p15:clr>
            <a:srgbClr val="A4A3A4"/>
          </p15:clr>
        </p15:guide>
        <p15:guide id="2" orient="horz" pos="667" userDrawn="1">
          <p15:clr>
            <a:srgbClr val="A4A3A4"/>
          </p15:clr>
        </p15:guide>
        <p15:guide id="3" pos="279">
          <p15:clr>
            <a:srgbClr val="A4A3A4"/>
          </p15:clr>
        </p15:guide>
        <p15:guide id="4" pos="5570">
          <p15:clr>
            <a:srgbClr val="A4A3A4"/>
          </p15:clr>
        </p15:guide>
        <p15:guide id="5" pos="4332" userDrawn="1">
          <p15:clr>
            <a:srgbClr val="A4A3A4"/>
          </p15:clr>
        </p15:guide>
        <p15:guide id="6"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45D74-18C8-BEA4-D012-F08D6590DE7D}" name="Ingrid Elisabeth Handeland" initials="IEH" userId="b4b20905d035a4b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E4EAE8"/>
    <a:srgbClr val="F8FAF9"/>
    <a:srgbClr val="F4F6F5"/>
    <a:srgbClr val="EEF2F1"/>
    <a:srgbClr val="F0E8D5"/>
    <a:srgbClr val="FCFAF6"/>
    <a:srgbClr val="F7F3E9"/>
    <a:srgbClr val="F0EE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Mørk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17" autoAdjust="0"/>
    <p:restoredTop sz="50000" autoAdjust="0"/>
  </p:normalViewPr>
  <p:slideViewPr>
    <p:cSldViewPr snapToGrid="0" snapToObjects="1">
      <p:cViewPr varScale="1">
        <p:scale>
          <a:sx n="146" d="100"/>
          <a:sy n="146" d="100"/>
        </p:scale>
        <p:origin x="176" y="576"/>
      </p:cViewPr>
      <p:guideLst>
        <p:guide orient="horz" pos="2981"/>
        <p:guide orient="horz" pos="667"/>
        <p:guide pos="279"/>
        <p:guide pos="5570"/>
        <p:guide pos="4332"/>
        <p:guide pos="816"/>
      </p:guideLst>
    </p:cSldViewPr>
  </p:slideViewPr>
  <p:outlineViewPr>
    <p:cViewPr>
      <p:scale>
        <a:sx n="33" d="100"/>
        <a:sy n="33" d="100"/>
      </p:scale>
      <p:origin x="0" y="5797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3" y="3"/>
            <a:ext cx="2918831" cy="493315"/>
          </a:xfrm>
          <a:prstGeom prst="rect">
            <a:avLst/>
          </a:prstGeom>
        </p:spPr>
        <p:txBody>
          <a:bodyPr vert="horz" lIns="91425" tIns="45713" rIns="91425" bIns="45713" rtlCol="0"/>
          <a:lstStyle>
            <a:lvl1pPr algn="l">
              <a:defRPr sz="1200"/>
            </a:lvl1pPr>
          </a:lstStyle>
          <a:p>
            <a:endParaRPr lang="nb-NO"/>
          </a:p>
        </p:txBody>
      </p:sp>
      <p:sp>
        <p:nvSpPr>
          <p:cNvPr id="3" name="Plassholder for dato 2"/>
          <p:cNvSpPr>
            <a:spLocks noGrp="1"/>
          </p:cNvSpPr>
          <p:nvPr>
            <p:ph type="dt" sz="quarter" idx="1"/>
          </p:nvPr>
        </p:nvSpPr>
        <p:spPr>
          <a:xfrm>
            <a:off x="3815377" y="3"/>
            <a:ext cx="2918831" cy="493315"/>
          </a:xfrm>
          <a:prstGeom prst="rect">
            <a:avLst/>
          </a:prstGeom>
        </p:spPr>
        <p:txBody>
          <a:bodyPr vert="horz" lIns="91425" tIns="45713" rIns="91425" bIns="45713" rtlCol="0"/>
          <a:lstStyle>
            <a:lvl1pPr algn="r">
              <a:defRPr sz="1200"/>
            </a:lvl1pPr>
          </a:lstStyle>
          <a:p>
            <a:fld id="{6FE12E4F-7827-0740-9B2B-C5DA6D86F08C}" type="datetime1">
              <a:rPr lang="en-US" smtClean="0"/>
              <a:t>10/26/23</a:t>
            </a:fld>
            <a:endParaRPr lang="nb-NO"/>
          </a:p>
        </p:txBody>
      </p:sp>
      <p:sp>
        <p:nvSpPr>
          <p:cNvPr id="4" name="Plassholder for bunntekst 3"/>
          <p:cNvSpPr>
            <a:spLocks noGrp="1"/>
          </p:cNvSpPr>
          <p:nvPr>
            <p:ph type="ftr" sz="quarter" idx="2"/>
          </p:nvPr>
        </p:nvSpPr>
        <p:spPr>
          <a:xfrm>
            <a:off x="3" y="9371287"/>
            <a:ext cx="2918831" cy="493315"/>
          </a:xfrm>
          <a:prstGeom prst="rect">
            <a:avLst/>
          </a:prstGeom>
        </p:spPr>
        <p:txBody>
          <a:bodyPr vert="horz" lIns="91425" tIns="45713" rIns="91425" bIns="45713"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7" y="9371287"/>
            <a:ext cx="2918831" cy="493315"/>
          </a:xfrm>
          <a:prstGeom prst="rect">
            <a:avLst/>
          </a:prstGeom>
        </p:spPr>
        <p:txBody>
          <a:bodyPr vert="horz" lIns="91425" tIns="45713" rIns="91425" bIns="45713" rtlCol="0" anchor="b"/>
          <a:lstStyle>
            <a:lvl1pPr algn="r">
              <a:defRPr sz="1200"/>
            </a:lvl1pPr>
          </a:lstStyle>
          <a:p>
            <a:fld id="{DB9BC574-0ED7-7C4F-A4C1-65E12B668C96}" type="slidenum">
              <a:rPr lang="nb-NO" smtClean="0"/>
              <a:t>‹#›</a:t>
            </a:fld>
            <a:endParaRPr lang="nb-NO"/>
          </a:p>
        </p:txBody>
      </p:sp>
    </p:spTree>
    <p:extLst>
      <p:ext uri="{BB962C8B-B14F-4D97-AF65-F5344CB8AC3E}">
        <p14:creationId xmlns:p14="http://schemas.microsoft.com/office/powerpoint/2010/main" val="1369140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3" y="3"/>
            <a:ext cx="2918831" cy="493315"/>
          </a:xfrm>
          <a:prstGeom prst="rect">
            <a:avLst/>
          </a:prstGeom>
        </p:spPr>
        <p:txBody>
          <a:bodyPr vert="horz" lIns="91425" tIns="45713" rIns="91425" bIns="45713" rtlCol="0"/>
          <a:lstStyle>
            <a:lvl1pPr algn="l">
              <a:defRPr sz="1200"/>
            </a:lvl1pPr>
          </a:lstStyle>
          <a:p>
            <a:endParaRPr lang="nb-NO"/>
          </a:p>
        </p:txBody>
      </p:sp>
      <p:sp>
        <p:nvSpPr>
          <p:cNvPr id="3" name="Plassholder for dato 2"/>
          <p:cNvSpPr>
            <a:spLocks noGrp="1"/>
          </p:cNvSpPr>
          <p:nvPr>
            <p:ph type="dt" idx="1"/>
          </p:nvPr>
        </p:nvSpPr>
        <p:spPr>
          <a:xfrm>
            <a:off x="3815377" y="3"/>
            <a:ext cx="2918831" cy="493315"/>
          </a:xfrm>
          <a:prstGeom prst="rect">
            <a:avLst/>
          </a:prstGeom>
        </p:spPr>
        <p:txBody>
          <a:bodyPr vert="horz" lIns="91425" tIns="45713" rIns="91425" bIns="45713" rtlCol="0"/>
          <a:lstStyle>
            <a:lvl1pPr algn="r">
              <a:defRPr sz="1200"/>
            </a:lvl1pPr>
          </a:lstStyle>
          <a:p>
            <a:fld id="{6925C656-3F4B-FC44-92FF-148589D4FD75}" type="datetime1">
              <a:rPr lang="en-US" smtClean="0"/>
              <a:t>10/26/23</a:t>
            </a:fld>
            <a:endParaRPr lang="nb-NO"/>
          </a:p>
        </p:txBody>
      </p:sp>
      <p:sp>
        <p:nvSpPr>
          <p:cNvPr id="4" name="Plassholder for lysbilde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25" tIns="45713" rIns="91425" bIns="45713" rtlCol="0" anchor="ctr"/>
          <a:lstStyle/>
          <a:p>
            <a:endParaRPr lang="nb-NO"/>
          </a:p>
        </p:txBody>
      </p:sp>
      <p:sp>
        <p:nvSpPr>
          <p:cNvPr id="5" name="Plassholder for notater 4"/>
          <p:cNvSpPr>
            <a:spLocks noGrp="1"/>
          </p:cNvSpPr>
          <p:nvPr>
            <p:ph type="body" sz="quarter" idx="3"/>
          </p:nvPr>
        </p:nvSpPr>
        <p:spPr>
          <a:xfrm>
            <a:off x="673577" y="4686503"/>
            <a:ext cx="5388610" cy="4439840"/>
          </a:xfrm>
          <a:prstGeom prst="rect">
            <a:avLst/>
          </a:prstGeom>
        </p:spPr>
        <p:txBody>
          <a:bodyPr vert="horz" lIns="91425" tIns="45713" rIns="91425" bIns="45713"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3" y="9371287"/>
            <a:ext cx="2918831" cy="493315"/>
          </a:xfrm>
          <a:prstGeom prst="rect">
            <a:avLst/>
          </a:prstGeom>
        </p:spPr>
        <p:txBody>
          <a:bodyPr vert="horz" lIns="91425" tIns="45713" rIns="91425" bIns="45713"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7" y="9371287"/>
            <a:ext cx="2918831" cy="493315"/>
          </a:xfrm>
          <a:prstGeom prst="rect">
            <a:avLst/>
          </a:prstGeom>
        </p:spPr>
        <p:txBody>
          <a:bodyPr vert="horz" lIns="91425" tIns="45713" rIns="91425" bIns="45713" rtlCol="0" anchor="b"/>
          <a:lstStyle>
            <a:lvl1pPr algn="r">
              <a:defRPr sz="1200"/>
            </a:lvl1pPr>
          </a:lstStyle>
          <a:p>
            <a:fld id="{679EAC04-791F-3C41-B064-AE9A6C318FB3}" type="slidenum">
              <a:rPr lang="nb-NO" smtClean="0"/>
              <a:t>‹#›</a:t>
            </a:fld>
            <a:endParaRPr lang="nb-NO"/>
          </a:p>
        </p:txBody>
      </p:sp>
    </p:spTree>
    <p:extLst>
      <p:ext uri="{BB962C8B-B14F-4D97-AF65-F5344CB8AC3E}">
        <p14:creationId xmlns:p14="http://schemas.microsoft.com/office/powerpoint/2010/main" val="25097287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toppjustert">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7378963" y="0"/>
            <a:ext cx="1758584" cy="828000"/>
          </a:xfrm>
          <a:prstGeom prst="rect">
            <a:avLst/>
          </a:prstGeom>
        </p:spPr>
      </p:pic>
      <p:pic>
        <p:nvPicPr>
          <p:cNvPr id="13" name="Bild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67" y="2586010"/>
            <a:ext cx="9142468" cy="2557490"/>
          </a:xfrm>
          <a:prstGeom prst="rect">
            <a:avLst/>
          </a:prstGeom>
        </p:spPr>
      </p:pic>
      <p:sp>
        <p:nvSpPr>
          <p:cNvPr id="2" name="Title 1"/>
          <p:cNvSpPr>
            <a:spLocks noGrp="1"/>
          </p:cNvSpPr>
          <p:nvPr>
            <p:ph type="ctrTitle"/>
          </p:nvPr>
        </p:nvSpPr>
        <p:spPr>
          <a:xfrm>
            <a:off x="344724" y="841773"/>
            <a:ext cx="6478212" cy="942604"/>
          </a:xfrm>
        </p:spPr>
        <p:txBody>
          <a:bodyPr anchor="b" anchorCtr="0">
            <a:normAutofit/>
          </a:bodyPr>
          <a:lstStyle>
            <a:lvl1pPr algn="l">
              <a:defRPr sz="3063"/>
            </a:lvl1pPr>
          </a:lstStyle>
          <a:p>
            <a:r>
              <a:rPr lang="nb-NO"/>
              <a:t>Klikk for å redigere tittelstil</a:t>
            </a:r>
            <a:endParaRPr lang="en-US" dirty="0"/>
          </a:p>
        </p:txBody>
      </p:sp>
      <p:sp>
        <p:nvSpPr>
          <p:cNvPr id="4" name="Plassholder for tekst 3"/>
          <p:cNvSpPr>
            <a:spLocks noGrp="1"/>
          </p:cNvSpPr>
          <p:nvPr>
            <p:ph type="body" sz="quarter" idx="10"/>
          </p:nvPr>
        </p:nvSpPr>
        <p:spPr>
          <a:xfrm>
            <a:off x="344724" y="246525"/>
            <a:ext cx="3224579" cy="362837"/>
          </a:xfrm>
        </p:spPr>
        <p:txBody>
          <a:bodyPr>
            <a:normAutofit/>
          </a:bodyPr>
          <a:lstStyle>
            <a:lvl1pPr marL="0" indent="0">
              <a:spcBef>
                <a:spcPts val="511"/>
              </a:spcBef>
              <a:buNone/>
              <a:defRPr sz="809">
                <a:latin typeface="Atlas Typewriter Ligh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
        <p:nvSpPr>
          <p:cNvPr id="10" name="Plassholder for tekst 3"/>
          <p:cNvSpPr>
            <a:spLocks noGrp="1"/>
          </p:cNvSpPr>
          <p:nvPr>
            <p:ph type="body" sz="quarter" idx="11"/>
          </p:nvPr>
        </p:nvSpPr>
        <p:spPr>
          <a:xfrm>
            <a:off x="344724" y="1926334"/>
            <a:ext cx="6478212" cy="183284"/>
          </a:xfrm>
        </p:spPr>
        <p:txBody>
          <a:bodyPr>
            <a:normAutofit/>
          </a:bodyPr>
          <a:lstStyle>
            <a:lvl1pPr marL="0" indent="0">
              <a:spcBef>
                <a:spcPts val="0"/>
              </a:spcBef>
              <a:buNone/>
              <a:defRPr sz="1191">
                <a:latin typeface="+mj-l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Tree>
    <p:extLst>
      <p:ext uri="{BB962C8B-B14F-4D97-AF65-F5344CB8AC3E}">
        <p14:creationId xmlns:p14="http://schemas.microsoft.com/office/powerpoint/2010/main" val="283674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innhold og bilde (venstre)">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stretch>
            <a:fillRect/>
          </a:stretch>
        </p:blipFill>
        <p:spPr>
          <a:xfrm>
            <a:off x="7347064" y="4291540"/>
            <a:ext cx="1758584" cy="828000"/>
          </a:xfrm>
          <a:prstGeom prst="rect">
            <a:avLst/>
          </a:prstGeom>
        </p:spPr>
      </p:pic>
      <p:sp>
        <p:nvSpPr>
          <p:cNvPr id="2" name="Title 1"/>
          <p:cNvSpPr>
            <a:spLocks noGrp="1"/>
          </p:cNvSpPr>
          <p:nvPr>
            <p:ph type="title"/>
          </p:nvPr>
        </p:nvSpPr>
        <p:spPr>
          <a:xfrm>
            <a:off x="4769837" y="540873"/>
            <a:ext cx="4029440" cy="405843"/>
          </a:xfrm>
        </p:spPr>
        <p:txBody>
          <a:bodyPr/>
          <a:lstStyle/>
          <a:p>
            <a:r>
              <a:rPr lang="nb-NO"/>
              <a:t>Klikk for å redigere tittelstil</a:t>
            </a:r>
            <a:endParaRPr lang="en-US" dirty="0"/>
          </a:p>
        </p:txBody>
      </p:sp>
      <p:sp>
        <p:nvSpPr>
          <p:cNvPr id="4" name="Date Placeholder 3"/>
          <p:cNvSpPr>
            <a:spLocks noGrp="1"/>
          </p:cNvSpPr>
          <p:nvPr>
            <p:ph type="dt" sz="half" idx="10"/>
          </p:nvPr>
        </p:nvSpPr>
        <p:spPr/>
        <p:txBody>
          <a:bodyPr/>
          <a:lstStyle/>
          <a:p>
            <a:fld id="{FDBF4F2E-F0FB-4E94-9565-341E061CDFCB}" type="datetime1">
              <a:rPr lang="nb-NO" smtClean="0"/>
              <a:t>26.10.2023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3DB580-0514-4D1A-BBFA-A50D0028E127}" type="slidenum">
              <a:rPr lang="nb-NO" smtClean="0"/>
              <a:t>‹#›</a:t>
            </a:fld>
            <a:endParaRPr lang="nb-NO"/>
          </a:p>
        </p:txBody>
      </p:sp>
      <p:sp>
        <p:nvSpPr>
          <p:cNvPr id="7" name="Content Placeholder 2"/>
          <p:cNvSpPr>
            <a:spLocks noGrp="1"/>
          </p:cNvSpPr>
          <p:nvPr>
            <p:ph idx="13"/>
          </p:nvPr>
        </p:nvSpPr>
        <p:spPr>
          <a:xfrm>
            <a:off x="4769837" y="1215448"/>
            <a:ext cx="4029440" cy="29048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bilde 8"/>
          <p:cNvSpPr>
            <a:spLocks noGrp="1"/>
          </p:cNvSpPr>
          <p:nvPr>
            <p:ph type="pic" sz="quarter" idx="14"/>
          </p:nvPr>
        </p:nvSpPr>
        <p:spPr>
          <a:xfrm>
            <a:off x="344724" y="459451"/>
            <a:ext cx="3408937" cy="4043168"/>
          </a:xfrm>
          <a:solidFill>
            <a:schemeClr val="bg1">
              <a:lumMod val="85000"/>
            </a:schemeClr>
          </a:solidFill>
        </p:spPr>
        <p:txBody>
          <a:bodyPr tIns="720000" anchor="t" anchorCtr="1">
            <a:normAutofit/>
          </a:bodyPr>
          <a:lstStyle>
            <a:lvl1pPr marL="0" indent="0">
              <a:buNone/>
              <a:defRPr sz="1021">
                <a:solidFill>
                  <a:schemeClr val="bg1">
                    <a:lumMod val="50000"/>
                  </a:schemeClr>
                </a:solidFill>
              </a:defRPr>
            </a:lvl1pPr>
          </a:lstStyle>
          <a:p>
            <a:r>
              <a:rPr lang="nb-NO"/>
              <a:t>Klikk ikonet for å legge til et bilde</a:t>
            </a:r>
          </a:p>
        </p:txBody>
      </p:sp>
      <p:sp>
        <p:nvSpPr>
          <p:cNvPr id="8" name="Plassholder for tekst 7"/>
          <p:cNvSpPr>
            <a:spLocks noGrp="1"/>
          </p:cNvSpPr>
          <p:nvPr>
            <p:ph type="body" sz="quarter" idx="15" hasCustomPrompt="1"/>
          </p:nvPr>
        </p:nvSpPr>
        <p:spPr>
          <a:xfrm>
            <a:off x="344724" y="4553139"/>
            <a:ext cx="3408937" cy="204754"/>
          </a:xfrm>
        </p:spPr>
        <p:txBody>
          <a:bodyPr>
            <a:normAutofit/>
          </a:bodyPr>
          <a:lstStyle>
            <a:lvl1pPr marL="0" indent="0">
              <a:buNone/>
              <a:defRPr sz="809">
                <a:latin typeface="Atlas Typewriter Light" panose="02000000000000000000"/>
              </a:defRPr>
            </a:lvl1pPr>
          </a:lstStyle>
          <a:p>
            <a:pPr lvl="0"/>
            <a:r>
              <a:rPr lang="nb-NO" dirty="0"/>
              <a:t>Fotokreditt</a:t>
            </a:r>
          </a:p>
        </p:txBody>
      </p:sp>
    </p:spTree>
    <p:extLst>
      <p:ext uri="{BB962C8B-B14F-4D97-AF65-F5344CB8AC3E}">
        <p14:creationId xmlns:p14="http://schemas.microsoft.com/office/powerpoint/2010/main" val="305862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8F9306-3DD3-49CD-99E3-5D21A1F568C3}" type="datetime1">
              <a:rPr lang="nb-NO" smtClean="0"/>
              <a:t>26.10.2023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3DB580-0514-4D1A-BBFA-A50D0028E127}" type="slidenum">
              <a:rPr lang="nb-NO" smtClean="0"/>
              <a:t>‹#›</a:t>
            </a:fld>
            <a:endParaRPr lang="nb-NO"/>
          </a:p>
        </p:txBody>
      </p:sp>
      <p:sp>
        <p:nvSpPr>
          <p:cNvPr id="9" name="Plassholder for bilde 8"/>
          <p:cNvSpPr>
            <a:spLocks noGrp="1"/>
          </p:cNvSpPr>
          <p:nvPr>
            <p:ph type="pic" sz="quarter" idx="14"/>
          </p:nvPr>
        </p:nvSpPr>
        <p:spPr>
          <a:xfrm>
            <a:off x="343387" y="344588"/>
            <a:ext cx="8457228" cy="3890018"/>
          </a:xfrm>
          <a:solidFill>
            <a:schemeClr val="bg1">
              <a:lumMod val="85000"/>
            </a:schemeClr>
          </a:solidFill>
        </p:spPr>
        <p:txBody>
          <a:bodyPr tIns="720000" anchor="t" anchorCtr="1">
            <a:normAutofit/>
          </a:bodyPr>
          <a:lstStyle>
            <a:lvl1pPr marL="0" indent="0">
              <a:buNone/>
              <a:defRPr sz="1021">
                <a:solidFill>
                  <a:schemeClr val="bg1">
                    <a:lumMod val="50000"/>
                  </a:schemeClr>
                </a:solidFill>
              </a:defRPr>
            </a:lvl1pPr>
          </a:lstStyle>
          <a:p>
            <a:r>
              <a:rPr lang="nb-NO"/>
              <a:t>Klikk ikonet for å legge til et bilde</a:t>
            </a:r>
          </a:p>
        </p:txBody>
      </p:sp>
    </p:spTree>
    <p:extLst>
      <p:ext uri="{BB962C8B-B14F-4D97-AF65-F5344CB8AC3E}">
        <p14:creationId xmlns:p14="http://schemas.microsoft.com/office/powerpoint/2010/main" val="170499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097C41B4-35D5-44F1-B64C-BFE18830C281}" type="datetime1">
              <a:rPr lang="nb-NO" smtClean="0"/>
              <a:t>26.10.2023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83DB580-0514-4D1A-BBFA-A50D0028E127}" type="slidenum">
              <a:rPr lang="nb-NO" smtClean="0"/>
              <a:t>‹#›</a:t>
            </a:fld>
            <a:endParaRPr lang="nb-NO"/>
          </a:p>
        </p:txBody>
      </p:sp>
      <p:sp>
        <p:nvSpPr>
          <p:cNvPr id="8" name="Content Placeholder 2"/>
          <p:cNvSpPr>
            <a:spLocks noGrp="1"/>
          </p:cNvSpPr>
          <p:nvPr>
            <p:ph idx="1"/>
          </p:nvPr>
        </p:nvSpPr>
        <p:spPr>
          <a:xfrm>
            <a:off x="4769837" y="1215448"/>
            <a:ext cx="4029440" cy="29048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Content Placeholder 2"/>
          <p:cNvSpPr>
            <a:spLocks noGrp="1"/>
          </p:cNvSpPr>
          <p:nvPr>
            <p:ph idx="13"/>
          </p:nvPr>
        </p:nvSpPr>
        <p:spPr>
          <a:xfrm>
            <a:off x="344724" y="1215448"/>
            <a:ext cx="4029440" cy="29048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5061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4724" y="1178136"/>
            <a:ext cx="4029440" cy="314201"/>
          </a:xfrm>
        </p:spPr>
        <p:txBody>
          <a:bodyPr wrap="square" anchor="b">
            <a:normAutofit/>
          </a:bodyPr>
          <a:lstStyle>
            <a:lvl1pPr marL="0" indent="0">
              <a:buNone/>
              <a:defRPr sz="2042" b="0">
                <a:latin typeface="Atlas Grotesk Regular" pitchFamily="50" charset="0"/>
              </a:defRPr>
            </a:lvl1pPr>
            <a:lvl2pPr marL="342794" indent="0">
              <a:buNone/>
              <a:defRPr sz="1499" b="1"/>
            </a:lvl2pPr>
            <a:lvl3pPr marL="685588" indent="0">
              <a:buNone/>
              <a:defRPr sz="1350" b="1"/>
            </a:lvl3pPr>
            <a:lvl4pPr marL="1028381" indent="0">
              <a:buNone/>
              <a:defRPr sz="1200" b="1"/>
            </a:lvl4pPr>
            <a:lvl5pPr marL="1371175" indent="0">
              <a:buNone/>
              <a:defRPr sz="1200" b="1"/>
            </a:lvl5pPr>
            <a:lvl6pPr marL="1713968" indent="0">
              <a:buNone/>
              <a:defRPr sz="1200" b="1"/>
            </a:lvl6pPr>
            <a:lvl7pPr marL="2056763" indent="0">
              <a:buNone/>
              <a:defRPr sz="1200" b="1"/>
            </a:lvl7pPr>
            <a:lvl8pPr marL="2399556" indent="0">
              <a:buNone/>
              <a:defRPr sz="1200" b="1"/>
            </a:lvl8pPr>
            <a:lvl9pPr marL="2742350" indent="0">
              <a:buNone/>
              <a:defRPr sz="1200" b="1"/>
            </a:lvl9pPr>
          </a:lstStyle>
          <a:p>
            <a:pPr lvl="0"/>
            <a:r>
              <a:rPr lang="nb-NO"/>
              <a:t>Klikk for å redigere tekststiler i malen</a:t>
            </a:r>
          </a:p>
        </p:txBody>
      </p:sp>
      <p:sp>
        <p:nvSpPr>
          <p:cNvPr id="5" name="Text Placeholder 4"/>
          <p:cNvSpPr>
            <a:spLocks noGrp="1"/>
          </p:cNvSpPr>
          <p:nvPr>
            <p:ph type="body" sz="quarter" idx="3"/>
          </p:nvPr>
        </p:nvSpPr>
        <p:spPr>
          <a:xfrm>
            <a:off x="4769836" y="1178136"/>
            <a:ext cx="4029440" cy="314201"/>
          </a:xfrm>
        </p:spPr>
        <p:txBody>
          <a:bodyPr wrap="square" anchor="b">
            <a:normAutofit/>
          </a:bodyPr>
          <a:lstStyle>
            <a:lvl1pPr marL="0" indent="0">
              <a:buNone/>
              <a:defRPr sz="2042" b="0">
                <a:latin typeface="Atlas Grotesk Regular" pitchFamily="50" charset="0"/>
              </a:defRPr>
            </a:lvl1pPr>
            <a:lvl2pPr marL="342794" indent="0">
              <a:buNone/>
              <a:defRPr sz="1499" b="1"/>
            </a:lvl2pPr>
            <a:lvl3pPr marL="685588" indent="0">
              <a:buNone/>
              <a:defRPr sz="1350" b="1"/>
            </a:lvl3pPr>
            <a:lvl4pPr marL="1028381" indent="0">
              <a:buNone/>
              <a:defRPr sz="1200" b="1"/>
            </a:lvl4pPr>
            <a:lvl5pPr marL="1371175" indent="0">
              <a:buNone/>
              <a:defRPr sz="1200" b="1"/>
            </a:lvl5pPr>
            <a:lvl6pPr marL="1713968" indent="0">
              <a:buNone/>
              <a:defRPr sz="1200" b="1"/>
            </a:lvl6pPr>
            <a:lvl7pPr marL="2056763" indent="0">
              <a:buNone/>
              <a:defRPr sz="1200" b="1"/>
            </a:lvl7pPr>
            <a:lvl8pPr marL="2399556" indent="0">
              <a:buNone/>
              <a:defRPr sz="1200" b="1"/>
            </a:lvl8pPr>
            <a:lvl9pPr marL="2742350" indent="0">
              <a:buNone/>
              <a:defRPr sz="12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65B062D-3963-4B9D-B68D-D28AC1E5B1C1}" type="datetime1">
              <a:rPr lang="nb-NO" smtClean="0"/>
              <a:t>26.10.2023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83DB580-0514-4D1A-BBFA-A50D0028E127}"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endParaRPr lang="nb-NO" dirty="0"/>
          </a:p>
        </p:txBody>
      </p:sp>
      <p:sp>
        <p:nvSpPr>
          <p:cNvPr id="11" name="Content Placeholder 2"/>
          <p:cNvSpPr>
            <a:spLocks noGrp="1"/>
          </p:cNvSpPr>
          <p:nvPr>
            <p:ph idx="13"/>
          </p:nvPr>
        </p:nvSpPr>
        <p:spPr>
          <a:xfrm>
            <a:off x="4769837" y="1601041"/>
            <a:ext cx="4029440" cy="25192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p:cNvSpPr>
            <a:spLocks noGrp="1"/>
          </p:cNvSpPr>
          <p:nvPr>
            <p:ph idx="14"/>
          </p:nvPr>
        </p:nvSpPr>
        <p:spPr>
          <a:xfrm>
            <a:off x="344724" y="1601041"/>
            <a:ext cx="4029440" cy="25192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28369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571724"/>
            <a:ext cx="9144000" cy="2571776"/>
          </a:xfrm>
          <a:prstGeom prst="rect">
            <a:avLst/>
          </a:prstGeom>
        </p:spPr>
      </p:pic>
      <p:pic>
        <p:nvPicPr>
          <p:cNvPr id="7" name="Bild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8117" y="634621"/>
            <a:ext cx="3746611" cy="1724736"/>
          </a:xfrm>
          <a:prstGeom prst="rect">
            <a:avLst/>
          </a:prstGeom>
        </p:spPr>
      </p:pic>
    </p:spTree>
    <p:extLst>
      <p:ext uri="{BB962C8B-B14F-4D97-AF65-F5344CB8AC3E}">
        <p14:creationId xmlns:p14="http://schemas.microsoft.com/office/powerpoint/2010/main" val="1553678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Avslutning">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a:srcRect l="7983"/>
          <a:stretch/>
        </p:blipFill>
        <p:spPr>
          <a:xfrm>
            <a:off x="0" y="0"/>
            <a:ext cx="9144000" cy="5147132"/>
          </a:xfrm>
          <a:prstGeom prst="rect">
            <a:avLst/>
          </a:prstGeom>
        </p:spPr>
      </p:pic>
      <p:pic>
        <p:nvPicPr>
          <p:cNvPr id="8" name="Picture 7" descr="scree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50800" dir="5400000" algn="ctr" rotWithShape="0">
              <a:srgbClr val="000000">
                <a:alpha val="0"/>
              </a:srgbClr>
            </a:outerShdw>
          </a:effectLst>
        </p:spPr>
      </p:pic>
      <p:pic>
        <p:nvPicPr>
          <p:cNvPr id="5" name="Bilde 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2571724"/>
            <a:ext cx="9144000" cy="2571776"/>
          </a:xfrm>
          <a:prstGeom prst="rect">
            <a:avLst/>
          </a:prstGeom>
        </p:spPr>
      </p:pic>
      <p:pic>
        <p:nvPicPr>
          <p:cNvPr id="9" name="Bilde 8"/>
          <p:cNvPicPr>
            <a:picLocks noChangeAspect="1"/>
          </p:cNvPicPr>
          <p:nvPr userDrawn="1"/>
        </p:nvPicPr>
        <p:blipFill>
          <a:blip r:embed="rId5"/>
          <a:stretch>
            <a:fillRect/>
          </a:stretch>
        </p:blipFill>
        <p:spPr>
          <a:xfrm>
            <a:off x="5562600" y="634622"/>
            <a:ext cx="2882128" cy="630274"/>
          </a:xfrm>
          <a:prstGeom prst="rect">
            <a:avLst/>
          </a:prstGeom>
        </p:spPr>
      </p:pic>
    </p:spTree>
    <p:extLst>
      <p:ext uri="{BB962C8B-B14F-4D97-AF65-F5344CB8AC3E}">
        <p14:creationId xmlns:p14="http://schemas.microsoft.com/office/powerpoint/2010/main" val="1688275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7B83EF5A-D3E8-4EF1-9673-6B8BBCB2702E}" type="datetime1">
              <a:rPr lang="nb-NO" smtClean="0"/>
              <a:t>26.10.2023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83DB580-0514-4D1A-BBFA-A50D0028E127}" type="slidenum">
              <a:rPr lang="nb-NO" smtClean="0"/>
              <a:t>‹#›</a:t>
            </a:fld>
            <a:endParaRPr lang="nb-NO"/>
          </a:p>
        </p:txBody>
      </p:sp>
    </p:spTree>
    <p:extLst>
      <p:ext uri="{BB962C8B-B14F-4D97-AF65-F5344CB8AC3E}">
        <p14:creationId xmlns:p14="http://schemas.microsoft.com/office/powerpoint/2010/main" val="402149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C393D-E791-4855-93F0-850B96C28A6B}" type="datetime1">
              <a:rPr lang="nb-NO" smtClean="0"/>
              <a:t>26.10.2023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83DB580-0514-4D1A-BBFA-A50D0028E127}" type="slidenum">
              <a:rPr lang="nb-NO" smtClean="0"/>
              <a:t>‹#›</a:t>
            </a:fld>
            <a:endParaRPr lang="nb-NO"/>
          </a:p>
        </p:txBody>
      </p:sp>
    </p:spTree>
    <p:extLst>
      <p:ext uri="{BB962C8B-B14F-4D97-AF65-F5344CB8AC3E}">
        <p14:creationId xmlns:p14="http://schemas.microsoft.com/office/powerpoint/2010/main" val="1685585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Deloverskrift">
    <p:bg>
      <p:bgPr>
        <a:solidFill>
          <a:srgbClr val="9F469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2314576"/>
            <a:ext cx="5491163" cy="1107281"/>
          </a:xfrm>
        </p:spPr>
        <p:txBody>
          <a:bodyPr anchor="b">
            <a:noAutofit/>
          </a:bodyPr>
          <a:lstStyle>
            <a:lvl1pPr>
              <a:defRPr sz="2999" b="1">
                <a:solidFill>
                  <a:schemeClr val="bg1"/>
                </a:solidFill>
                <a:latin typeface="Helvetica Neue"/>
              </a:defRPr>
            </a:lvl1pPr>
          </a:lstStyle>
          <a:p>
            <a:r>
              <a:rPr lang="nb-NO" dirty="0"/>
              <a:t>Klikk for å redigere tittelstil</a:t>
            </a:r>
          </a:p>
        </p:txBody>
      </p:sp>
      <p:sp>
        <p:nvSpPr>
          <p:cNvPr id="3" name="Plassholder for tekst 2"/>
          <p:cNvSpPr>
            <a:spLocks noGrp="1"/>
          </p:cNvSpPr>
          <p:nvPr>
            <p:ph type="body" idx="1"/>
          </p:nvPr>
        </p:nvSpPr>
        <p:spPr>
          <a:xfrm>
            <a:off x="623888" y="3442099"/>
            <a:ext cx="7886700" cy="1125140"/>
          </a:xfrm>
        </p:spPr>
        <p:txBody>
          <a:bodyPr/>
          <a:lstStyle>
            <a:lvl1pPr marL="0" indent="0">
              <a:buNone/>
              <a:defRPr sz="1799">
                <a:solidFill>
                  <a:schemeClr val="tx1">
                    <a:tint val="75000"/>
                  </a:schemeClr>
                </a:solidFill>
              </a:defRPr>
            </a:lvl1pPr>
            <a:lvl2pPr marL="342794" indent="0">
              <a:buNone/>
              <a:defRPr sz="1499">
                <a:solidFill>
                  <a:schemeClr val="tx1">
                    <a:tint val="75000"/>
                  </a:schemeClr>
                </a:solidFill>
              </a:defRPr>
            </a:lvl2pPr>
            <a:lvl3pPr marL="685588" indent="0">
              <a:buNone/>
              <a:defRPr sz="1350">
                <a:solidFill>
                  <a:schemeClr val="tx1">
                    <a:tint val="75000"/>
                  </a:schemeClr>
                </a:solidFill>
              </a:defRPr>
            </a:lvl3pPr>
            <a:lvl4pPr marL="1028381" indent="0">
              <a:buNone/>
              <a:defRPr sz="1200">
                <a:solidFill>
                  <a:schemeClr val="tx1">
                    <a:tint val="75000"/>
                  </a:schemeClr>
                </a:solidFill>
              </a:defRPr>
            </a:lvl4pPr>
            <a:lvl5pPr marL="1371175" indent="0">
              <a:buNone/>
              <a:defRPr sz="1200">
                <a:solidFill>
                  <a:schemeClr val="tx1">
                    <a:tint val="75000"/>
                  </a:schemeClr>
                </a:solidFill>
              </a:defRPr>
            </a:lvl5pPr>
            <a:lvl6pPr marL="1713968" indent="0">
              <a:buNone/>
              <a:defRPr sz="1200">
                <a:solidFill>
                  <a:schemeClr val="tx1">
                    <a:tint val="75000"/>
                  </a:schemeClr>
                </a:solidFill>
              </a:defRPr>
            </a:lvl6pPr>
            <a:lvl7pPr marL="2056763" indent="0">
              <a:buNone/>
              <a:defRPr sz="1200">
                <a:solidFill>
                  <a:schemeClr val="tx1">
                    <a:tint val="75000"/>
                  </a:schemeClr>
                </a:solidFill>
              </a:defRPr>
            </a:lvl7pPr>
            <a:lvl8pPr marL="2399556" indent="0">
              <a:buNone/>
              <a:defRPr sz="1200">
                <a:solidFill>
                  <a:schemeClr val="tx1">
                    <a:tint val="75000"/>
                  </a:schemeClr>
                </a:solidFill>
              </a:defRPr>
            </a:lvl8pPr>
            <a:lvl9pPr marL="2742350" indent="0">
              <a:buNone/>
              <a:defRPr sz="12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2208918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Oransje kapittel, skilleark, sitat">
    <p:bg>
      <p:bgPr>
        <a:solidFill>
          <a:srgbClr val="9F469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94197" y="2899740"/>
            <a:ext cx="5192216" cy="968154"/>
          </a:xfrm>
        </p:spPr>
        <p:txBody>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20651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tellysbilde toppjustert">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767" y="0"/>
            <a:ext cx="9144000" cy="4736241"/>
          </a:xfrm>
          <a:prstGeom prst="rect">
            <a:avLst/>
          </a:prstGeom>
        </p:spPr>
      </p:pic>
      <p:pic>
        <p:nvPicPr>
          <p:cNvPr id="9" name="Picture 7" descr="scree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7" y="0"/>
            <a:ext cx="9144000" cy="5143500"/>
          </a:xfrm>
          <a:prstGeom prst="rect">
            <a:avLst/>
          </a:prstGeom>
          <a:effectLst>
            <a:outerShdw blurRad="50800" dist="50800" dir="5400000" algn="ctr" rotWithShape="0">
              <a:srgbClr val="000000">
                <a:alpha val="0"/>
              </a:srgbClr>
            </a:outerShdw>
          </a:effectLst>
        </p:spPr>
      </p:pic>
      <p:pic>
        <p:nvPicPr>
          <p:cNvPr id="13" name="Bild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67" y="2586010"/>
            <a:ext cx="9142468" cy="2557490"/>
          </a:xfrm>
          <a:prstGeom prst="rect">
            <a:avLst/>
          </a:prstGeom>
        </p:spPr>
      </p:pic>
      <p:sp>
        <p:nvSpPr>
          <p:cNvPr id="2" name="Title 1"/>
          <p:cNvSpPr>
            <a:spLocks noGrp="1"/>
          </p:cNvSpPr>
          <p:nvPr>
            <p:ph type="ctrTitle"/>
          </p:nvPr>
        </p:nvSpPr>
        <p:spPr>
          <a:xfrm>
            <a:off x="344724" y="841773"/>
            <a:ext cx="6478212" cy="942604"/>
          </a:xfrm>
        </p:spPr>
        <p:txBody>
          <a:bodyPr anchor="b" anchorCtr="0">
            <a:normAutofit/>
          </a:bodyPr>
          <a:lstStyle>
            <a:lvl1pPr algn="l">
              <a:defRPr sz="3063"/>
            </a:lvl1pPr>
          </a:lstStyle>
          <a:p>
            <a:r>
              <a:rPr lang="nb-NO"/>
              <a:t>Klikk for å redigere tittelstil</a:t>
            </a:r>
            <a:endParaRPr lang="en-US" dirty="0"/>
          </a:p>
        </p:txBody>
      </p:sp>
      <p:sp>
        <p:nvSpPr>
          <p:cNvPr id="4" name="Plassholder for tekst 3"/>
          <p:cNvSpPr>
            <a:spLocks noGrp="1"/>
          </p:cNvSpPr>
          <p:nvPr>
            <p:ph type="body" sz="quarter" idx="10"/>
          </p:nvPr>
        </p:nvSpPr>
        <p:spPr>
          <a:xfrm>
            <a:off x="344724" y="246525"/>
            <a:ext cx="3224579" cy="362837"/>
          </a:xfrm>
        </p:spPr>
        <p:txBody>
          <a:bodyPr>
            <a:normAutofit/>
          </a:bodyPr>
          <a:lstStyle>
            <a:lvl1pPr marL="0" indent="0">
              <a:spcBef>
                <a:spcPts val="511"/>
              </a:spcBef>
              <a:buNone/>
              <a:defRPr sz="809">
                <a:latin typeface="Atlas Typewriter Ligh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
        <p:nvSpPr>
          <p:cNvPr id="10" name="Plassholder for tekst 3"/>
          <p:cNvSpPr>
            <a:spLocks noGrp="1"/>
          </p:cNvSpPr>
          <p:nvPr>
            <p:ph type="body" sz="quarter" idx="11"/>
          </p:nvPr>
        </p:nvSpPr>
        <p:spPr>
          <a:xfrm>
            <a:off x="344724" y="1926334"/>
            <a:ext cx="6478212" cy="183284"/>
          </a:xfrm>
        </p:spPr>
        <p:txBody>
          <a:bodyPr>
            <a:normAutofit/>
          </a:bodyPr>
          <a:lstStyle>
            <a:lvl1pPr marL="0" indent="0">
              <a:spcBef>
                <a:spcPts val="0"/>
              </a:spcBef>
              <a:buNone/>
              <a:defRPr sz="1191">
                <a:latin typeface="+mj-l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pic>
        <p:nvPicPr>
          <p:cNvPr id="5" name="Bild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00743" y="185380"/>
            <a:ext cx="1619175" cy="354087"/>
          </a:xfrm>
          <a:prstGeom prst="rect">
            <a:avLst/>
          </a:prstGeom>
        </p:spPr>
      </p:pic>
    </p:spTree>
    <p:extLst>
      <p:ext uri="{BB962C8B-B14F-4D97-AF65-F5344CB8AC3E}">
        <p14:creationId xmlns:p14="http://schemas.microsoft.com/office/powerpoint/2010/main" val="36291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tellysbilde toppjuster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stretch>
            <a:fillRect/>
          </a:stretch>
        </p:blipFill>
        <p:spPr>
          <a:xfrm>
            <a:off x="767" y="0"/>
            <a:ext cx="9144000" cy="4736241"/>
          </a:xfrm>
          <a:prstGeom prst="rect">
            <a:avLst/>
          </a:prstGeom>
        </p:spPr>
      </p:pic>
      <p:pic>
        <p:nvPicPr>
          <p:cNvPr id="9" name="Picture 7" descr="scree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7" y="0"/>
            <a:ext cx="9144000" cy="5143500"/>
          </a:xfrm>
          <a:prstGeom prst="rect">
            <a:avLst/>
          </a:prstGeom>
          <a:effectLst>
            <a:outerShdw blurRad="50800" dist="50800" dir="5400000" algn="ctr" rotWithShape="0">
              <a:srgbClr val="000000">
                <a:alpha val="0"/>
              </a:srgbClr>
            </a:outerShdw>
          </a:effectLst>
        </p:spPr>
      </p:pic>
      <p:pic>
        <p:nvPicPr>
          <p:cNvPr id="13" name="Bild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67" y="2586010"/>
            <a:ext cx="9142468" cy="2557490"/>
          </a:xfrm>
          <a:prstGeom prst="rect">
            <a:avLst/>
          </a:prstGeom>
        </p:spPr>
      </p:pic>
      <p:sp>
        <p:nvSpPr>
          <p:cNvPr id="2" name="Title 1"/>
          <p:cNvSpPr>
            <a:spLocks noGrp="1"/>
          </p:cNvSpPr>
          <p:nvPr>
            <p:ph type="ctrTitle"/>
          </p:nvPr>
        </p:nvSpPr>
        <p:spPr>
          <a:xfrm>
            <a:off x="344724" y="841773"/>
            <a:ext cx="6478212" cy="942604"/>
          </a:xfrm>
        </p:spPr>
        <p:txBody>
          <a:bodyPr anchor="b" anchorCtr="0">
            <a:normAutofit/>
          </a:bodyPr>
          <a:lstStyle>
            <a:lvl1pPr algn="l">
              <a:defRPr sz="3063"/>
            </a:lvl1pPr>
          </a:lstStyle>
          <a:p>
            <a:r>
              <a:rPr lang="nb-NO"/>
              <a:t>Klikk for å redigere tittelstil</a:t>
            </a:r>
            <a:endParaRPr lang="en-US" dirty="0"/>
          </a:p>
        </p:txBody>
      </p:sp>
      <p:sp>
        <p:nvSpPr>
          <p:cNvPr id="4" name="Plassholder for tekst 3"/>
          <p:cNvSpPr>
            <a:spLocks noGrp="1"/>
          </p:cNvSpPr>
          <p:nvPr>
            <p:ph type="body" sz="quarter" idx="10"/>
          </p:nvPr>
        </p:nvSpPr>
        <p:spPr>
          <a:xfrm>
            <a:off x="344724" y="246525"/>
            <a:ext cx="3224579" cy="362837"/>
          </a:xfrm>
        </p:spPr>
        <p:txBody>
          <a:bodyPr>
            <a:normAutofit/>
          </a:bodyPr>
          <a:lstStyle>
            <a:lvl1pPr marL="0" indent="0">
              <a:spcBef>
                <a:spcPts val="511"/>
              </a:spcBef>
              <a:buNone/>
              <a:defRPr sz="809">
                <a:latin typeface="Atlas Typewriter Ligh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
        <p:nvSpPr>
          <p:cNvPr id="10" name="Plassholder for tekst 3"/>
          <p:cNvSpPr>
            <a:spLocks noGrp="1"/>
          </p:cNvSpPr>
          <p:nvPr>
            <p:ph type="body" sz="quarter" idx="11"/>
          </p:nvPr>
        </p:nvSpPr>
        <p:spPr>
          <a:xfrm>
            <a:off x="344724" y="1926334"/>
            <a:ext cx="6478212" cy="183284"/>
          </a:xfrm>
        </p:spPr>
        <p:txBody>
          <a:bodyPr>
            <a:normAutofit/>
          </a:bodyPr>
          <a:lstStyle>
            <a:lvl1pPr marL="0" indent="0">
              <a:spcBef>
                <a:spcPts val="0"/>
              </a:spcBef>
              <a:buNone/>
              <a:defRPr sz="1191">
                <a:latin typeface="+mj-l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Tree>
    <p:extLst>
      <p:ext uri="{BB962C8B-B14F-4D97-AF65-F5344CB8AC3E}">
        <p14:creationId xmlns:p14="http://schemas.microsoft.com/office/powerpoint/2010/main" val="17919984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tellysbilde toppjuster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stretch>
            <a:fillRect/>
          </a:stretch>
        </p:blipFill>
        <p:spPr>
          <a:xfrm>
            <a:off x="767" y="0"/>
            <a:ext cx="9144000" cy="4736241"/>
          </a:xfrm>
          <a:prstGeom prst="rect">
            <a:avLst/>
          </a:prstGeom>
        </p:spPr>
      </p:pic>
      <p:pic>
        <p:nvPicPr>
          <p:cNvPr id="9" name="Picture 7" descr="scree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50800" dir="5400000" algn="ctr" rotWithShape="0">
              <a:srgbClr val="000000">
                <a:alpha val="0"/>
              </a:srgbClr>
            </a:outerShdw>
          </a:effectLst>
        </p:spPr>
      </p:pic>
      <p:pic>
        <p:nvPicPr>
          <p:cNvPr id="13" name="Bild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67" y="2586010"/>
            <a:ext cx="9142468" cy="2557490"/>
          </a:xfrm>
          <a:prstGeom prst="rect">
            <a:avLst/>
          </a:prstGeom>
        </p:spPr>
      </p:pic>
      <p:sp>
        <p:nvSpPr>
          <p:cNvPr id="2" name="Title 1"/>
          <p:cNvSpPr>
            <a:spLocks noGrp="1"/>
          </p:cNvSpPr>
          <p:nvPr>
            <p:ph type="ctrTitle"/>
          </p:nvPr>
        </p:nvSpPr>
        <p:spPr>
          <a:xfrm>
            <a:off x="344724" y="841773"/>
            <a:ext cx="6478212" cy="942604"/>
          </a:xfrm>
        </p:spPr>
        <p:txBody>
          <a:bodyPr anchor="b" anchorCtr="0">
            <a:normAutofit/>
          </a:bodyPr>
          <a:lstStyle>
            <a:lvl1pPr algn="l">
              <a:defRPr sz="3063"/>
            </a:lvl1pPr>
          </a:lstStyle>
          <a:p>
            <a:r>
              <a:rPr lang="nb-NO"/>
              <a:t>Klikk for å redigere tittelstil</a:t>
            </a:r>
            <a:endParaRPr lang="en-US" dirty="0"/>
          </a:p>
        </p:txBody>
      </p:sp>
      <p:sp>
        <p:nvSpPr>
          <p:cNvPr id="4" name="Plassholder for tekst 3"/>
          <p:cNvSpPr>
            <a:spLocks noGrp="1"/>
          </p:cNvSpPr>
          <p:nvPr>
            <p:ph type="body" sz="quarter" idx="10"/>
          </p:nvPr>
        </p:nvSpPr>
        <p:spPr>
          <a:xfrm>
            <a:off x="344724" y="246525"/>
            <a:ext cx="3224579" cy="362837"/>
          </a:xfrm>
        </p:spPr>
        <p:txBody>
          <a:bodyPr>
            <a:normAutofit/>
          </a:bodyPr>
          <a:lstStyle>
            <a:lvl1pPr marL="0" indent="0">
              <a:spcBef>
                <a:spcPts val="511"/>
              </a:spcBef>
              <a:buNone/>
              <a:defRPr sz="809">
                <a:latin typeface="Atlas Typewriter Ligh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
        <p:nvSpPr>
          <p:cNvPr id="10" name="Plassholder for tekst 3"/>
          <p:cNvSpPr>
            <a:spLocks noGrp="1"/>
          </p:cNvSpPr>
          <p:nvPr>
            <p:ph type="body" sz="quarter" idx="11"/>
          </p:nvPr>
        </p:nvSpPr>
        <p:spPr>
          <a:xfrm>
            <a:off x="344724" y="1926334"/>
            <a:ext cx="6478212" cy="183284"/>
          </a:xfrm>
        </p:spPr>
        <p:txBody>
          <a:bodyPr>
            <a:normAutofit/>
          </a:bodyPr>
          <a:lstStyle>
            <a:lvl1pPr marL="0" indent="0">
              <a:spcBef>
                <a:spcPts val="0"/>
              </a:spcBef>
              <a:buNone/>
              <a:defRPr sz="1191">
                <a:latin typeface="+mj-l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Tree>
    <p:extLst>
      <p:ext uri="{BB962C8B-B14F-4D97-AF65-F5344CB8AC3E}">
        <p14:creationId xmlns:p14="http://schemas.microsoft.com/office/powerpoint/2010/main" val="23899836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tellysbilde toppjustert">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a:srcRect l="7983"/>
          <a:stretch/>
        </p:blipFill>
        <p:spPr>
          <a:xfrm>
            <a:off x="0" y="0"/>
            <a:ext cx="9144000" cy="5147132"/>
          </a:xfrm>
          <a:prstGeom prst="rect">
            <a:avLst/>
          </a:prstGeom>
        </p:spPr>
      </p:pic>
      <p:pic>
        <p:nvPicPr>
          <p:cNvPr id="7" name="Bilde 6"/>
          <p:cNvPicPr>
            <a:picLocks noChangeAspect="1"/>
          </p:cNvPicPr>
          <p:nvPr userDrawn="1"/>
        </p:nvPicPr>
        <p:blipFill>
          <a:blip r:embed="rId3"/>
          <a:stretch>
            <a:fillRect/>
          </a:stretch>
        </p:blipFill>
        <p:spPr>
          <a:xfrm>
            <a:off x="7378963" y="0"/>
            <a:ext cx="1758584" cy="828000"/>
          </a:xfrm>
          <a:prstGeom prst="rect">
            <a:avLst/>
          </a:prstGeom>
        </p:spPr>
      </p:pic>
      <p:pic>
        <p:nvPicPr>
          <p:cNvPr id="13" name="Bild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67" y="2586010"/>
            <a:ext cx="9142468" cy="2557490"/>
          </a:xfrm>
          <a:prstGeom prst="rect">
            <a:avLst/>
          </a:prstGeom>
        </p:spPr>
      </p:pic>
      <p:sp>
        <p:nvSpPr>
          <p:cNvPr id="2" name="Title 1"/>
          <p:cNvSpPr>
            <a:spLocks noGrp="1"/>
          </p:cNvSpPr>
          <p:nvPr>
            <p:ph type="ctrTitle"/>
          </p:nvPr>
        </p:nvSpPr>
        <p:spPr>
          <a:xfrm>
            <a:off x="344724" y="841773"/>
            <a:ext cx="6478212" cy="942604"/>
          </a:xfrm>
        </p:spPr>
        <p:txBody>
          <a:bodyPr anchor="b" anchorCtr="0">
            <a:normAutofit/>
          </a:bodyPr>
          <a:lstStyle>
            <a:lvl1pPr algn="l">
              <a:defRPr sz="3063"/>
            </a:lvl1pPr>
          </a:lstStyle>
          <a:p>
            <a:r>
              <a:rPr lang="nb-NO" dirty="0"/>
              <a:t>Klikk for å redigere tittelstil</a:t>
            </a:r>
            <a:endParaRPr lang="en-US" dirty="0"/>
          </a:p>
        </p:txBody>
      </p:sp>
      <p:sp>
        <p:nvSpPr>
          <p:cNvPr id="4" name="Plassholder for tekst 3"/>
          <p:cNvSpPr>
            <a:spLocks noGrp="1"/>
          </p:cNvSpPr>
          <p:nvPr>
            <p:ph type="body" sz="quarter" idx="10"/>
          </p:nvPr>
        </p:nvSpPr>
        <p:spPr>
          <a:xfrm>
            <a:off x="344724" y="246525"/>
            <a:ext cx="3224579" cy="362837"/>
          </a:xfrm>
        </p:spPr>
        <p:txBody>
          <a:bodyPr>
            <a:normAutofit/>
          </a:bodyPr>
          <a:lstStyle>
            <a:lvl1pPr marL="0" indent="0">
              <a:spcBef>
                <a:spcPts val="511"/>
              </a:spcBef>
              <a:buNone/>
              <a:defRPr sz="809">
                <a:latin typeface="Atlas Typewriter Ligh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
        <p:nvSpPr>
          <p:cNvPr id="10" name="Plassholder for tekst 3"/>
          <p:cNvSpPr>
            <a:spLocks noGrp="1"/>
          </p:cNvSpPr>
          <p:nvPr>
            <p:ph type="body" sz="quarter" idx="11"/>
          </p:nvPr>
        </p:nvSpPr>
        <p:spPr>
          <a:xfrm>
            <a:off x="344724" y="1926334"/>
            <a:ext cx="6478212" cy="183284"/>
          </a:xfrm>
        </p:spPr>
        <p:txBody>
          <a:bodyPr>
            <a:normAutofit/>
          </a:bodyPr>
          <a:lstStyle>
            <a:lvl1pPr marL="0" indent="0">
              <a:spcBef>
                <a:spcPts val="0"/>
              </a:spcBef>
              <a:buNone/>
              <a:defRPr sz="1191">
                <a:latin typeface="+mj-l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Tree>
    <p:extLst>
      <p:ext uri="{BB962C8B-B14F-4D97-AF65-F5344CB8AC3E}">
        <p14:creationId xmlns:p14="http://schemas.microsoft.com/office/powerpoint/2010/main" val="222211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bunnjuster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stretch>
            <a:fillRect/>
          </a:stretch>
        </p:blipFill>
        <p:spPr>
          <a:xfrm>
            <a:off x="7347064" y="4291540"/>
            <a:ext cx="1758584" cy="828000"/>
          </a:xfrm>
          <a:prstGeom prst="rect">
            <a:avLst/>
          </a:prstGeom>
        </p:spPr>
      </p:pic>
      <p:pic>
        <p:nvPicPr>
          <p:cNvPr id="12" name="Bild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67" y="1"/>
            <a:ext cx="9142468" cy="2553620"/>
          </a:xfrm>
          <a:prstGeom prst="rect">
            <a:avLst/>
          </a:prstGeom>
        </p:spPr>
      </p:pic>
      <p:sp>
        <p:nvSpPr>
          <p:cNvPr id="2" name="Title 1"/>
          <p:cNvSpPr>
            <a:spLocks noGrp="1"/>
          </p:cNvSpPr>
          <p:nvPr>
            <p:ph type="ctrTitle"/>
          </p:nvPr>
        </p:nvSpPr>
        <p:spPr>
          <a:xfrm>
            <a:off x="344724" y="2835085"/>
            <a:ext cx="6478212" cy="942604"/>
          </a:xfrm>
        </p:spPr>
        <p:txBody>
          <a:bodyPr anchor="b" anchorCtr="0">
            <a:normAutofit/>
          </a:bodyPr>
          <a:lstStyle>
            <a:lvl1pPr algn="l">
              <a:defRPr sz="3063"/>
            </a:lvl1pPr>
          </a:lstStyle>
          <a:p>
            <a:r>
              <a:rPr lang="nb-NO"/>
              <a:t>Klikk for å redigere tittelstil</a:t>
            </a:r>
            <a:endParaRPr lang="en-US" dirty="0"/>
          </a:p>
        </p:txBody>
      </p:sp>
      <p:sp>
        <p:nvSpPr>
          <p:cNvPr id="5" name="Plassholder for tekst 3"/>
          <p:cNvSpPr>
            <a:spLocks noGrp="1"/>
          </p:cNvSpPr>
          <p:nvPr>
            <p:ph type="body" sz="quarter" idx="11"/>
          </p:nvPr>
        </p:nvSpPr>
        <p:spPr>
          <a:xfrm>
            <a:off x="344724" y="4009388"/>
            <a:ext cx="6478212" cy="549852"/>
          </a:xfrm>
        </p:spPr>
        <p:txBody>
          <a:bodyPr>
            <a:normAutofit/>
          </a:bodyPr>
          <a:lstStyle>
            <a:lvl1pPr marL="0" indent="0">
              <a:spcBef>
                <a:spcPts val="0"/>
              </a:spcBef>
              <a:buNone/>
              <a:defRPr sz="1191">
                <a:latin typeface="+mj-lt"/>
              </a:defRPr>
            </a:lvl1pPr>
            <a:lvl2pPr>
              <a:defRPr>
                <a:latin typeface="Atlas Typewriter Light"/>
              </a:defRPr>
            </a:lvl2pPr>
            <a:lvl3pPr>
              <a:defRPr>
                <a:latin typeface="Atlas Typewriter Light"/>
              </a:defRPr>
            </a:lvl3pPr>
            <a:lvl4pPr>
              <a:defRPr>
                <a:latin typeface="Atlas Typewriter Light"/>
              </a:defRPr>
            </a:lvl4pPr>
            <a:lvl5pPr>
              <a:defRPr>
                <a:latin typeface="Atlas Typewriter Light"/>
              </a:defRPr>
            </a:lvl5pPr>
          </a:lstStyle>
          <a:p>
            <a:pPr lvl="0"/>
            <a:r>
              <a:rPr lang="nb-NO"/>
              <a:t>Klikk for å redigere tekststiler i malen</a:t>
            </a:r>
          </a:p>
        </p:txBody>
      </p:sp>
    </p:spTree>
    <p:extLst>
      <p:ext uri="{BB962C8B-B14F-4D97-AF65-F5344CB8AC3E}">
        <p14:creationId xmlns:p14="http://schemas.microsoft.com/office/powerpoint/2010/main" val="387482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a:t>Klikk for å redigere tittelstil</a:t>
            </a:r>
            <a:endParaRPr lang="nb-NO" dirty="0"/>
          </a:p>
        </p:txBody>
      </p:sp>
      <p:sp>
        <p:nvSpPr>
          <p:cNvPr id="9" name="Plassholder for tekst 8"/>
          <p:cNvSpPr>
            <a:spLocks noGrp="1"/>
          </p:cNvSpPr>
          <p:nvPr>
            <p:ph type="body" sz="quarter" idx="10"/>
          </p:nvPr>
        </p:nvSpPr>
        <p:spPr>
          <a:xfrm>
            <a:off x="344724" y="1248505"/>
            <a:ext cx="4227276" cy="157101"/>
          </a:xfrm>
        </p:spPr>
        <p:txBody>
          <a:bodyPr wrap="square" anchor="b" anchorCtr="0">
            <a:normAutofit/>
          </a:bodyPr>
          <a:lstStyle>
            <a:lvl1pPr marL="0" indent="0">
              <a:spcBef>
                <a:spcPts val="0"/>
              </a:spcBef>
              <a:buNone/>
              <a:defRPr sz="1021">
                <a:latin typeface="Atlas Typewriter Light" panose="02000000000000000000" pitchFamily="50" charset="0"/>
              </a:defRPr>
            </a:lvl1pPr>
          </a:lstStyle>
          <a:p>
            <a:pPr lvl="0"/>
            <a:r>
              <a:rPr lang="nb-NO"/>
              <a:t>Klikk for å redigere tekststiler i malen</a:t>
            </a:r>
          </a:p>
        </p:txBody>
      </p:sp>
      <p:sp>
        <p:nvSpPr>
          <p:cNvPr id="12" name="Plassholder for tekst 8"/>
          <p:cNvSpPr>
            <a:spLocks noGrp="1"/>
          </p:cNvSpPr>
          <p:nvPr>
            <p:ph type="body" sz="quarter" idx="11"/>
          </p:nvPr>
        </p:nvSpPr>
        <p:spPr>
          <a:xfrm>
            <a:off x="344724" y="1468924"/>
            <a:ext cx="4227276" cy="314201"/>
          </a:xfrm>
        </p:spPr>
        <p:txBody>
          <a:bodyPr wrap="square" anchor="t" anchorCtr="0">
            <a:normAutofit/>
          </a:bodyPr>
          <a:lstStyle>
            <a:lvl1pPr marL="0" indent="0">
              <a:spcBef>
                <a:spcPts val="0"/>
              </a:spcBef>
              <a:buNone/>
              <a:defRPr sz="2042">
                <a:latin typeface="Atlas Grotesk Regular" pitchFamily="50" charset="0"/>
              </a:defRPr>
            </a:lvl1pPr>
          </a:lstStyle>
          <a:p>
            <a:pPr lvl="0"/>
            <a:r>
              <a:rPr lang="nb-NO"/>
              <a:t>Klikk for å redigere tekststiler i malen</a:t>
            </a:r>
          </a:p>
        </p:txBody>
      </p:sp>
      <p:sp>
        <p:nvSpPr>
          <p:cNvPr id="16" name="Plassholder for tekst 8"/>
          <p:cNvSpPr>
            <a:spLocks noGrp="1"/>
          </p:cNvSpPr>
          <p:nvPr>
            <p:ph type="body" sz="quarter" idx="12"/>
          </p:nvPr>
        </p:nvSpPr>
        <p:spPr>
          <a:xfrm>
            <a:off x="344724" y="2112485"/>
            <a:ext cx="4227276" cy="157101"/>
          </a:xfrm>
        </p:spPr>
        <p:txBody>
          <a:bodyPr wrap="square" anchor="b" anchorCtr="0">
            <a:normAutofit/>
          </a:bodyPr>
          <a:lstStyle>
            <a:lvl1pPr marL="0" indent="0">
              <a:spcBef>
                <a:spcPts val="0"/>
              </a:spcBef>
              <a:buNone/>
              <a:defRPr sz="1021">
                <a:latin typeface="Atlas Typewriter Light" panose="02000000000000000000" pitchFamily="50" charset="0"/>
              </a:defRPr>
            </a:lvl1pPr>
          </a:lstStyle>
          <a:p>
            <a:pPr lvl="0"/>
            <a:r>
              <a:rPr lang="nb-NO"/>
              <a:t>Klikk for å redigere tekststiler i malen</a:t>
            </a:r>
          </a:p>
        </p:txBody>
      </p:sp>
      <p:sp>
        <p:nvSpPr>
          <p:cNvPr id="17" name="Plassholder for tekst 8"/>
          <p:cNvSpPr>
            <a:spLocks noGrp="1"/>
          </p:cNvSpPr>
          <p:nvPr>
            <p:ph type="body" sz="quarter" idx="13"/>
          </p:nvPr>
        </p:nvSpPr>
        <p:spPr>
          <a:xfrm>
            <a:off x="344724" y="2332904"/>
            <a:ext cx="4227276" cy="942604"/>
          </a:xfrm>
        </p:spPr>
        <p:txBody>
          <a:bodyPr wrap="square" anchor="t" anchorCtr="0">
            <a:normAutofit/>
          </a:bodyPr>
          <a:lstStyle>
            <a:lvl1pPr marL="0" indent="0">
              <a:spcBef>
                <a:spcPts val="0"/>
              </a:spcBef>
              <a:buNone/>
              <a:defRPr sz="2042">
                <a:latin typeface="Atlas Grotesk Regular" pitchFamily="50" charset="0"/>
              </a:defRPr>
            </a:lvl1pPr>
          </a:lstStyle>
          <a:p>
            <a:pPr lvl="0"/>
            <a:r>
              <a:rPr lang="nb-NO"/>
              <a:t>Klikk for å redigere tekststiler i malen</a:t>
            </a:r>
          </a:p>
        </p:txBody>
      </p:sp>
    </p:spTree>
    <p:extLst>
      <p:ext uri="{BB962C8B-B14F-4D97-AF65-F5344CB8AC3E}">
        <p14:creationId xmlns:p14="http://schemas.microsoft.com/office/powerpoint/2010/main" val="4179029363"/>
      </p:ext>
    </p:extLst>
  </p:cSld>
  <p:clrMapOvr>
    <a:masterClrMapping/>
  </p:clrMapOvr>
  <p:extLst>
    <p:ext uri="{DCECCB84-F9BA-43D5-87BE-67443E8EF086}">
      <p15:sldGuideLst xmlns:p15="http://schemas.microsoft.com/office/powerpoint/2012/main">
        <p15:guide id="1" orient="horz" pos="3808">
          <p15:clr>
            <a:srgbClr val="FBAE40"/>
          </p15:clr>
        </p15:guide>
        <p15:guide id="2" pos="67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Klikk for å redigere tittelstil</a:t>
            </a:r>
            <a:endParaRPr lang="en-US" dirty="0"/>
          </a:p>
        </p:txBody>
      </p:sp>
      <p:sp>
        <p:nvSpPr>
          <p:cNvPr id="3" name="Content Placeholder 2"/>
          <p:cNvSpPr>
            <a:spLocks noGrp="1"/>
          </p:cNvSpPr>
          <p:nvPr>
            <p:ph idx="1"/>
          </p:nvPr>
        </p:nvSpPr>
        <p:spPr/>
        <p:txBody>
          <a:bodyPr/>
          <a:lstStyle>
            <a:lvl1pPr>
              <a:defRPr sz="1532"/>
            </a:lvl1pPr>
            <a:lvl2pPr>
              <a:defRPr sz="1361"/>
            </a:lvl2pPr>
            <a:lvl3pPr>
              <a:defRPr sz="1191"/>
            </a:lvl3pPr>
            <a:lvl4pPr>
              <a:defRPr sz="1021"/>
            </a:lvl4pPr>
            <a:lvl5pPr>
              <a:defRPr sz="102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8BF845-C978-44F7-9A3C-078BE423F570}" type="datetime1">
              <a:rPr lang="nb-NO" smtClean="0"/>
              <a:t>26.10.2023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3DB580-0514-4D1A-BBFA-A50D0028E127}" type="slidenum">
              <a:rPr lang="nb-NO" smtClean="0"/>
              <a:t>‹#›</a:t>
            </a:fld>
            <a:endParaRPr lang="nb-NO"/>
          </a:p>
        </p:txBody>
      </p:sp>
    </p:spTree>
    <p:extLst>
      <p:ext uri="{BB962C8B-B14F-4D97-AF65-F5344CB8AC3E}">
        <p14:creationId xmlns:p14="http://schemas.microsoft.com/office/powerpoint/2010/main" val="43845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høyre)">
    <p:spTree>
      <p:nvGrpSpPr>
        <p:cNvPr id="1" name=""/>
        <p:cNvGrpSpPr/>
        <p:nvPr/>
      </p:nvGrpSpPr>
      <p:grpSpPr>
        <a:xfrm>
          <a:off x="0" y="0"/>
          <a:ext cx="0" cy="0"/>
          <a:chOff x="0" y="0"/>
          <a:chExt cx="0" cy="0"/>
        </a:xfrm>
      </p:grpSpPr>
      <p:sp>
        <p:nvSpPr>
          <p:cNvPr id="2" name="Title 1"/>
          <p:cNvSpPr>
            <a:spLocks noGrp="1"/>
          </p:cNvSpPr>
          <p:nvPr>
            <p:ph type="title"/>
          </p:nvPr>
        </p:nvSpPr>
        <p:spPr>
          <a:xfrm>
            <a:off x="344724" y="540873"/>
            <a:ext cx="4029440" cy="405843"/>
          </a:xfrm>
        </p:spPr>
        <p:txBody>
          <a:bodyPr/>
          <a:lstStyle/>
          <a:p>
            <a:r>
              <a:rPr lang="nb-NO"/>
              <a:t>Klikk for å redigere tittelstil</a:t>
            </a:r>
            <a:endParaRPr lang="en-US" dirty="0"/>
          </a:p>
        </p:txBody>
      </p:sp>
      <p:sp>
        <p:nvSpPr>
          <p:cNvPr id="4" name="Date Placeholder 3"/>
          <p:cNvSpPr>
            <a:spLocks noGrp="1"/>
          </p:cNvSpPr>
          <p:nvPr>
            <p:ph type="dt" sz="half" idx="10"/>
          </p:nvPr>
        </p:nvSpPr>
        <p:spPr/>
        <p:txBody>
          <a:bodyPr/>
          <a:lstStyle/>
          <a:p>
            <a:fld id="{6255C3F5-31CA-4B86-98A2-F9FB2E891331}" type="datetime1">
              <a:rPr lang="nb-NO" smtClean="0"/>
              <a:t>26.10.2023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3DB580-0514-4D1A-BBFA-A50D0028E127}" type="slidenum">
              <a:rPr lang="nb-NO" smtClean="0"/>
              <a:t>‹#›</a:t>
            </a:fld>
            <a:endParaRPr lang="nb-NO"/>
          </a:p>
        </p:txBody>
      </p:sp>
      <p:sp>
        <p:nvSpPr>
          <p:cNvPr id="7" name="Content Placeholder 2"/>
          <p:cNvSpPr>
            <a:spLocks noGrp="1"/>
          </p:cNvSpPr>
          <p:nvPr>
            <p:ph idx="13"/>
          </p:nvPr>
        </p:nvSpPr>
        <p:spPr>
          <a:xfrm>
            <a:off x="344724" y="1215448"/>
            <a:ext cx="4029440" cy="29048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bilde 8"/>
          <p:cNvSpPr>
            <a:spLocks noGrp="1"/>
          </p:cNvSpPr>
          <p:nvPr>
            <p:ph type="pic" sz="quarter" idx="14"/>
          </p:nvPr>
        </p:nvSpPr>
        <p:spPr>
          <a:xfrm>
            <a:off x="5390340" y="459451"/>
            <a:ext cx="3408937" cy="4043168"/>
          </a:xfrm>
          <a:solidFill>
            <a:schemeClr val="bg1">
              <a:lumMod val="85000"/>
            </a:schemeClr>
          </a:solidFill>
        </p:spPr>
        <p:txBody>
          <a:bodyPr tIns="720000" anchor="t" anchorCtr="1">
            <a:normAutofit/>
          </a:bodyPr>
          <a:lstStyle>
            <a:lvl1pPr marL="0" indent="0">
              <a:buNone/>
              <a:defRPr sz="1021">
                <a:solidFill>
                  <a:schemeClr val="bg1">
                    <a:lumMod val="50000"/>
                  </a:schemeClr>
                </a:solidFill>
              </a:defRPr>
            </a:lvl1pPr>
          </a:lstStyle>
          <a:p>
            <a:r>
              <a:rPr lang="nb-NO"/>
              <a:t>Klikk ikonet for å legge til et bilde</a:t>
            </a:r>
          </a:p>
        </p:txBody>
      </p:sp>
      <p:sp>
        <p:nvSpPr>
          <p:cNvPr id="8" name="Plassholder for tekst 7"/>
          <p:cNvSpPr>
            <a:spLocks noGrp="1"/>
          </p:cNvSpPr>
          <p:nvPr>
            <p:ph type="body" sz="quarter" idx="15" hasCustomPrompt="1"/>
          </p:nvPr>
        </p:nvSpPr>
        <p:spPr>
          <a:xfrm>
            <a:off x="5390340" y="4553139"/>
            <a:ext cx="3408937" cy="204754"/>
          </a:xfrm>
        </p:spPr>
        <p:txBody>
          <a:bodyPr>
            <a:normAutofit/>
          </a:bodyPr>
          <a:lstStyle>
            <a:lvl1pPr marL="0" indent="0">
              <a:buNone/>
              <a:defRPr sz="809">
                <a:latin typeface="Atlas Typewriter Light" panose="02000000000000000000"/>
              </a:defRPr>
            </a:lvl1pPr>
          </a:lstStyle>
          <a:p>
            <a:pPr lvl="0"/>
            <a:r>
              <a:rPr lang="nb-NO" dirty="0"/>
              <a:t>Fotokreditt</a:t>
            </a:r>
          </a:p>
        </p:txBody>
      </p:sp>
    </p:spTree>
    <p:extLst>
      <p:ext uri="{BB962C8B-B14F-4D97-AF65-F5344CB8AC3E}">
        <p14:creationId xmlns:p14="http://schemas.microsoft.com/office/powerpoint/2010/main" val="84084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1"/>
          <a:stretch>
            <a:fillRect/>
          </a:stretch>
        </p:blipFill>
        <p:spPr>
          <a:xfrm>
            <a:off x="173992" y="4227526"/>
            <a:ext cx="1529203" cy="720000"/>
          </a:xfrm>
          <a:prstGeom prst="rect">
            <a:avLst/>
          </a:prstGeom>
        </p:spPr>
      </p:pic>
      <p:sp>
        <p:nvSpPr>
          <p:cNvPr id="2" name="Title Placeholder 1"/>
          <p:cNvSpPr>
            <a:spLocks noGrp="1"/>
          </p:cNvSpPr>
          <p:nvPr>
            <p:ph type="title"/>
          </p:nvPr>
        </p:nvSpPr>
        <p:spPr>
          <a:xfrm>
            <a:off x="344725" y="540873"/>
            <a:ext cx="8454552" cy="405843"/>
          </a:xfrm>
          <a:prstGeom prst="rect">
            <a:avLst/>
          </a:prstGeom>
        </p:spPr>
        <p:txBody>
          <a:bodyPr vert="horz" lIns="0" tIns="0" rIns="0" bIns="0" rtlCol="0" anchor="t" anchorCtr="0">
            <a:normAutofit/>
          </a:bodyPr>
          <a:lstStyle/>
          <a:p>
            <a:r>
              <a:rPr lang="nb-NO"/>
              <a:t>Klikk for å redigere tittelstil</a:t>
            </a:r>
            <a:endParaRPr lang="en-US" dirty="0"/>
          </a:p>
        </p:txBody>
      </p:sp>
      <p:sp>
        <p:nvSpPr>
          <p:cNvPr id="3" name="Text Placeholder 2"/>
          <p:cNvSpPr>
            <a:spLocks noGrp="1"/>
          </p:cNvSpPr>
          <p:nvPr>
            <p:ph type="body" idx="1"/>
          </p:nvPr>
        </p:nvSpPr>
        <p:spPr>
          <a:xfrm>
            <a:off x="344725" y="1215448"/>
            <a:ext cx="8454552" cy="2904821"/>
          </a:xfrm>
          <a:prstGeom prst="rect">
            <a:avLst/>
          </a:prstGeom>
        </p:spPr>
        <p:txBody>
          <a:bodyPr vert="horz" lIns="0" tIns="0" rIns="0" bIns="0" rtlCol="0" anchor="t" anchorCtr="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344724" y="4869837"/>
            <a:ext cx="1532107" cy="138445"/>
          </a:xfrm>
          <a:prstGeom prst="rect">
            <a:avLst/>
          </a:prstGeom>
        </p:spPr>
        <p:txBody>
          <a:bodyPr vert="horz" lIns="0" tIns="0" rIns="0" bIns="0" rtlCol="0" anchor="t" anchorCtr="0">
            <a:normAutofit/>
          </a:bodyPr>
          <a:lstStyle>
            <a:lvl1pPr algn="l">
              <a:lnSpc>
                <a:spcPct val="100000"/>
              </a:lnSpc>
              <a:spcBef>
                <a:spcPts val="0"/>
              </a:spcBef>
              <a:defRPr sz="900">
                <a:solidFill>
                  <a:schemeClr val="tx1"/>
                </a:solidFill>
              </a:defRPr>
            </a:lvl1pPr>
          </a:lstStyle>
          <a:p>
            <a:fld id="{4FD75FB1-CECC-4BCD-B653-1731E6D8F6D2}" type="datetime1">
              <a:rPr lang="nb-NO" smtClean="0"/>
              <a:t>26.10.2023</a:t>
            </a:fld>
            <a:endParaRPr lang="nb-NO"/>
          </a:p>
        </p:txBody>
      </p:sp>
      <p:sp>
        <p:nvSpPr>
          <p:cNvPr id="5" name="Footer Placeholder 4"/>
          <p:cNvSpPr>
            <a:spLocks noGrp="1"/>
          </p:cNvSpPr>
          <p:nvPr>
            <p:ph type="ftr" sz="quarter" idx="3"/>
          </p:nvPr>
        </p:nvSpPr>
        <p:spPr>
          <a:xfrm>
            <a:off x="2656868" y="4869837"/>
            <a:ext cx="3830266" cy="138445"/>
          </a:xfrm>
          <a:prstGeom prst="rect">
            <a:avLst/>
          </a:prstGeom>
        </p:spPr>
        <p:txBody>
          <a:bodyPr vert="horz" lIns="0" tIns="0" rIns="0" bIns="0" rtlCol="0" anchor="t" anchorCtr="0">
            <a:normAutofit/>
          </a:bodyPr>
          <a:lstStyle>
            <a:lvl1pPr algn="ctr">
              <a:lnSpc>
                <a:spcPct val="100000"/>
              </a:lnSpc>
              <a:spcBef>
                <a:spcPts val="0"/>
              </a:spcBef>
              <a:defRPr sz="900">
                <a:solidFill>
                  <a:schemeClr val="tx1"/>
                </a:solidFill>
              </a:defRPr>
            </a:lvl1pPr>
          </a:lstStyle>
          <a:p>
            <a:endParaRPr lang="nb-NO"/>
          </a:p>
        </p:txBody>
      </p:sp>
      <p:sp>
        <p:nvSpPr>
          <p:cNvPr id="6" name="Slide Number Placeholder 5"/>
          <p:cNvSpPr>
            <a:spLocks noGrp="1"/>
          </p:cNvSpPr>
          <p:nvPr>
            <p:ph type="sldNum" sz="quarter" idx="4"/>
          </p:nvPr>
        </p:nvSpPr>
        <p:spPr>
          <a:xfrm>
            <a:off x="8339645" y="4869837"/>
            <a:ext cx="459632" cy="138445"/>
          </a:xfrm>
          <a:prstGeom prst="rect">
            <a:avLst/>
          </a:prstGeom>
        </p:spPr>
        <p:txBody>
          <a:bodyPr vert="horz" lIns="0" tIns="0" rIns="0" bIns="0" rtlCol="0" anchor="t" anchorCtr="0">
            <a:normAutofit/>
          </a:bodyPr>
          <a:lstStyle>
            <a:lvl1pPr algn="r">
              <a:lnSpc>
                <a:spcPct val="100000"/>
              </a:lnSpc>
              <a:spcBef>
                <a:spcPts val="0"/>
              </a:spcBef>
              <a:defRPr sz="900">
                <a:solidFill>
                  <a:schemeClr val="tx1">
                    <a:lumMod val="75000"/>
                    <a:lumOff val="25000"/>
                  </a:schemeClr>
                </a:solidFill>
              </a:defRPr>
            </a:lvl1pPr>
          </a:lstStyle>
          <a:p>
            <a:fld id="{C83DB580-0514-4D1A-BBFA-A50D0028E127}" type="slidenum">
              <a:rPr lang="nb-NO" smtClean="0"/>
              <a:pPr/>
              <a:t>‹#›</a:t>
            </a:fld>
            <a:endParaRPr lang="nb-NO"/>
          </a:p>
        </p:txBody>
      </p:sp>
    </p:spTree>
    <p:extLst>
      <p:ext uri="{BB962C8B-B14F-4D97-AF65-F5344CB8AC3E}">
        <p14:creationId xmlns:p14="http://schemas.microsoft.com/office/powerpoint/2010/main" val="3243668258"/>
      </p:ext>
    </p:extLst>
  </p:cSld>
  <p:clrMap bg1="lt1" tx1="dk1" bg2="lt2" tx2="dk2" accent1="accent1" accent2="accent2" accent3="accent3" accent4="accent4" accent5="accent5" accent6="accent6" hlink="hlink" folHlink="folHlink"/>
  <p:sldLayoutIdLst>
    <p:sldLayoutId id="2147483728" r:id="rId1"/>
    <p:sldLayoutId id="2147483746" r:id="rId2"/>
    <p:sldLayoutId id="2147483744" r:id="rId3"/>
    <p:sldLayoutId id="2147483745" r:id="rId4"/>
    <p:sldLayoutId id="2147483743"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47" r:id="rId15"/>
    <p:sldLayoutId id="2147483738" r:id="rId16"/>
    <p:sldLayoutId id="2147483739" r:id="rId17"/>
    <p:sldLayoutId id="2147483741" r:id="rId18"/>
    <p:sldLayoutId id="2147483742" r:id="rId19"/>
  </p:sldLayoutIdLst>
  <p:hf hdr="0" ftr="0" dt="0"/>
  <p:txStyles>
    <p:titleStyle>
      <a:lvl1pPr algn="l" defTabSz="685588" rtl="0" eaLnBrk="1" latinLnBrk="0" hangingPunct="1">
        <a:lnSpc>
          <a:spcPct val="100000"/>
        </a:lnSpc>
        <a:spcBef>
          <a:spcPts val="0"/>
        </a:spcBef>
        <a:buNone/>
        <a:defRPr sz="2638" b="1" kern="1200">
          <a:solidFill>
            <a:schemeClr val="tx1"/>
          </a:solidFill>
          <a:latin typeface="+mj-lt"/>
          <a:ea typeface="+mj-ea"/>
          <a:cs typeface="+mj-cs"/>
        </a:defRPr>
      </a:lvl1pPr>
    </p:titleStyle>
    <p:bodyStyle>
      <a:lvl1pPr marL="214402" indent="-214402" algn="l" defTabSz="685588" rtl="0" eaLnBrk="1" latinLnBrk="0" hangingPunct="1">
        <a:lnSpc>
          <a:spcPct val="100000"/>
        </a:lnSpc>
        <a:spcBef>
          <a:spcPts val="1021"/>
        </a:spcBef>
        <a:buFont typeface="Arial" panose="020B0604020202020204" pitchFamily="34" charset="0"/>
        <a:buChar char="•"/>
        <a:defRPr sz="1361" kern="1200">
          <a:solidFill>
            <a:schemeClr val="tx1"/>
          </a:solidFill>
          <a:latin typeface="+mn-lt"/>
          <a:ea typeface="+mn-ea"/>
          <a:cs typeface="+mn-cs"/>
        </a:defRPr>
      </a:lvl1pPr>
      <a:lvl2pPr marL="336917" indent="-122516" algn="l" defTabSz="685588" rtl="0" eaLnBrk="1" latinLnBrk="0" hangingPunct="1">
        <a:lnSpc>
          <a:spcPct val="100000"/>
        </a:lnSpc>
        <a:spcBef>
          <a:spcPts val="0"/>
        </a:spcBef>
        <a:buFont typeface="Arial" panose="020B0604020202020204" pitchFamily="34" charset="0"/>
        <a:buChar char="•"/>
        <a:defRPr sz="1191" kern="1200">
          <a:solidFill>
            <a:schemeClr val="tx1"/>
          </a:solidFill>
          <a:latin typeface="+mn-lt"/>
          <a:ea typeface="+mn-ea"/>
          <a:cs typeface="+mn-cs"/>
        </a:defRPr>
      </a:lvl2pPr>
      <a:lvl3pPr marL="459432" indent="-122516" algn="l" defTabSz="685588" rtl="0" eaLnBrk="1" latinLnBrk="0" hangingPunct="1">
        <a:lnSpc>
          <a:spcPct val="100000"/>
        </a:lnSpc>
        <a:spcBef>
          <a:spcPts val="0"/>
        </a:spcBef>
        <a:buFont typeface="Arial" panose="020B0604020202020204" pitchFamily="34" charset="0"/>
        <a:buChar char="•"/>
        <a:defRPr sz="1021" kern="1200">
          <a:solidFill>
            <a:schemeClr val="tx1"/>
          </a:solidFill>
          <a:latin typeface="+mn-lt"/>
          <a:ea typeface="+mn-ea"/>
          <a:cs typeface="+mn-cs"/>
        </a:defRPr>
      </a:lvl3pPr>
      <a:lvl4pPr marL="581948" indent="-122516" algn="l" defTabSz="685588" rtl="0" eaLnBrk="1" latinLnBrk="0" hangingPunct="1">
        <a:lnSpc>
          <a:spcPct val="100000"/>
        </a:lnSpc>
        <a:spcBef>
          <a:spcPts val="0"/>
        </a:spcBef>
        <a:buFont typeface="Arial" panose="020B0604020202020204" pitchFamily="34" charset="0"/>
        <a:buChar char="•"/>
        <a:defRPr sz="936" kern="1200">
          <a:solidFill>
            <a:schemeClr val="tx1"/>
          </a:solidFill>
          <a:latin typeface="+mn-lt"/>
          <a:ea typeface="+mn-ea"/>
          <a:cs typeface="+mn-cs"/>
        </a:defRPr>
      </a:lvl4pPr>
      <a:lvl5pPr marL="704462" indent="-122516" algn="l" defTabSz="685588" rtl="0" eaLnBrk="1" latinLnBrk="0" hangingPunct="1">
        <a:lnSpc>
          <a:spcPct val="100000"/>
        </a:lnSpc>
        <a:spcBef>
          <a:spcPts val="0"/>
        </a:spcBef>
        <a:buFont typeface="Arial" panose="020B0604020202020204" pitchFamily="34" charset="0"/>
        <a:buChar char="•"/>
        <a:defRPr sz="851" kern="1200">
          <a:solidFill>
            <a:schemeClr val="tx1"/>
          </a:solidFill>
          <a:latin typeface="+mn-lt"/>
          <a:ea typeface="+mn-ea"/>
          <a:cs typeface="+mn-cs"/>
        </a:defRPr>
      </a:lvl5pPr>
      <a:lvl6pPr marL="1885366" indent="-171397" algn="l" defTabSz="68558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59" indent="-171397" algn="l" defTabSz="68558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53" indent="-171397" algn="l" defTabSz="68558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47" indent="-171397" algn="l" defTabSz="68558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88" rtl="0" eaLnBrk="1" latinLnBrk="0" hangingPunct="1">
        <a:defRPr sz="1350" kern="1200">
          <a:solidFill>
            <a:schemeClr val="tx1"/>
          </a:solidFill>
          <a:latin typeface="+mn-lt"/>
          <a:ea typeface="+mn-ea"/>
          <a:cs typeface="+mn-cs"/>
        </a:defRPr>
      </a:lvl1pPr>
      <a:lvl2pPr marL="342794" algn="l" defTabSz="685588" rtl="0" eaLnBrk="1" latinLnBrk="0" hangingPunct="1">
        <a:defRPr sz="1350" kern="1200">
          <a:solidFill>
            <a:schemeClr val="tx1"/>
          </a:solidFill>
          <a:latin typeface="+mn-lt"/>
          <a:ea typeface="+mn-ea"/>
          <a:cs typeface="+mn-cs"/>
        </a:defRPr>
      </a:lvl2pPr>
      <a:lvl3pPr marL="685588" algn="l" defTabSz="685588" rtl="0" eaLnBrk="1" latinLnBrk="0" hangingPunct="1">
        <a:defRPr sz="1350" kern="1200">
          <a:solidFill>
            <a:schemeClr val="tx1"/>
          </a:solidFill>
          <a:latin typeface="+mn-lt"/>
          <a:ea typeface="+mn-ea"/>
          <a:cs typeface="+mn-cs"/>
        </a:defRPr>
      </a:lvl3pPr>
      <a:lvl4pPr marL="1028381" algn="l" defTabSz="685588" rtl="0" eaLnBrk="1" latinLnBrk="0" hangingPunct="1">
        <a:defRPr sz="1350" kern="1200">
          <a:solidFill>
            <a:schemeClr val="tx1"/>
          </a:solidFill>
          <a:latin typeface="+mn-lt"/>
          <a:ea typeface="+mn-ea"/>
          <a:cs typeface="+mn-cs"/>
        </a:defRPr>
      </a:lvl4pPr>
      <a:lvl5pPr marL="1371175" algn="l" defTabSz="685588" rtl="0" eaLnBrk="1" latinLnBrk="0" hangingPunct="1">
        <a:defRPr sz="1350" kern="1200">
          <a:solidFill>
            <a:schemeClr val="tx1"/>
          </a:solidFill>
          <a:latin typeface="+mn-lt"/>
          <a:ea typeface="+mn-ea"/>
          <a:cs typeface="+mn-cs"/>
        </a:defRPr>
      </a:lvl5pPr>
      <a:lvl6pPr marL="1713968" algn="l" defTabSz="685588" rtl="0" eaLnBrk="1" latinLnBrk="0" hangingPunct="1">
        <a:defRPr sz="1350" kern="1200">
          <a:solidFill>
            <a:schemeClr val="tx1"/>
          </a:solidFill>
          <a:latin typeface="+mn-lt"/>
          <a:ea typeface="+mn-ea"/>
          <a:cs typeface="+mn-cs"/>
        </a:defRPr>
      </a:lvl6pPr>
      <a:lvl7pPr marL="2056763" algn="l" defTabSz="685588" rtl="0" eaLnBrk="1" latinLnBrk="0" hangingPunct="1">
        <a:defRPr sz="1350" kern="1200">
          <a:solidFill>
            <a:schemeClr val="tx1"/>
          </a:solidFill>
          <a:latin typeface="+mn-lt"/>
          <a:ea typeface="+mn-ea"/>
          <a:cs typeface="+mn-cs"/>
        </a:defRPr>
      </a:lvl7pPr>
      <a:lvl8pPr marL="2399556" algn="l" defTabSz="685588" rtl="0" eaLnBrk="1" latinLnBrk="0" hangingPunct="1">
        <a:defRPr sz="1350" kern="1200">
          <a:solidFill>
            <a:schemeClr val="tx1"/>
          </a:solidFill>
          <a:latin typeface="+mn-lt"/>
          <a:ea typeface="+mn-ea"/>
          <a:cs typeface="+mn-cs"/>
        </a:defRPr>
      </a:lvl8pPr>
      <a:lvl9pPr marL="2742350" algn="l" defTabSz="68558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DB6F67-F39C-0F47-AF6B-9C2CF745ABA7}"/>
              </a:ext>
            </a:extLst>
          </p:cNvPr>
          <p:cNvSpPr>
            <a:spLocks noGrp="1"/>
          </p:cNvSpPr>
          <p:nvPr>
            <p:ph type="ctrTitle"/>
          </p:nvPr>
        </p:nvSpPr>
        <p:spPr>
          <a:xfrm>
            <a:off x="344724" y="796546"/>
            <a:ext cx="7616519" cy="942604"/>
          </a:xfrm>
        </p:spPr>
        <p:txBody>
          <a:bodyPr>
            <a:noAutofit/>
          </a:bodyPr>
          <a:lstStyle/>
          <a:p>
            <a:r>
              <a:rPr lang="nb-NO" sz="3200" dirty="0"/>
              <a:t>Nettverksmøte 4-23 26. oktober 13:00-15:00</a:t>
            </a:r>
          </a:p>
        </p:txBody>
      </p:sp>
      <p:sp>
        <p:nvSpPr>
          <p:cNvPr id="3" name="Plassholder for tekst 2">
            <a:extLst>
              <a:ext uri="{FF2B5EF4-FFF2-40B4-BE49-F238E27FC236}">
                <a16:creationId xmlns:a16="http://schemas.microsoft.com/office/drawing/2014/main" id="{B18709A1-56AF-B445-8DDA-02EA19A04F4B}"/>
              </a:ext>
            </a:extLst>
          </p:cNvPr>
          <p:cNvSpPr>
            <a:spLocks noGrp="1"/>
          </p:cNvSpPr>
          <p:nvPr>
            <p:ph type="body" sz="quarter" idx="10"/>
          </p:nvPr>
        </p:nvSpPr>
        <p:spPr>
          <a:xfrm>
            <a:off x="344724" y="246525"/>
            <a:ext cx="4160601" cy="362837"/>
          </a:xfrm>
        </p:spPr>
        <p:txBody>
          <a:bodyPr>
            <a:normAutofit/>
          </a:bodyPr>
          <a:lstStyle/>
          <a:p>
            <a:endParaRPr lang="nb-NO" sz="1800" dirty="0"/>
          </a:p>
        </p:txBody>
      </p:sp>
    </p:spTree>
    <p:extLst>
      <p:ext uri="{BB962C8B-B14F-4D97-AF65-F5344CB8AC3E}">
        <p14:creationId xmlns:p14="http://schemas.microsoft.com/office/powerpoint/2010/main" val="290078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42E4DE-FDBD-AC8E-A8AC-C7AEED46A5D8}"/>
              </a:ext>
            </a:extLst>
          </p:cNvPr>
          <p:cNvSpPr>
            <a:spLocks noGrp="1"/>
          </p:cNvSpPr>
          <p:nvPr>
            <p:ph type="ctrTitle"/>
          </p:nvPr>
        </p:nvSpPr>
        <p:spPr>
          <a:xfrm>
            <a:off x="344724" y="3341710"/>
            <a:ext cx="6478212" cy="942604"/>
          </a:xfrm>
        </p:spPr>
        <p:txBody>
          <a:bodyPr>
            <a:normAutofit fontScale="90000"/>
          </a:bodyPr>
          <a:lstStyle/>
          <a:p>
            <a:r>
              <a:rPr lang="nb-NO" dirty="0"/>
              <a:t>Hvis dere hadde full frihet, er det noen av de obligatoriske spørsmålene dere hadde valgt å ikke stille? Ev. hvorfor?</a:t>
            </a:r>
          </a:p>
        </p:txBody>
      </p:sp>
      <p:sp>
        <p:nvSpPr>
          <p:cNvPr id="3" name="Plassholder for tekst 2">
            <a:extLst>
              <a:ext uri="{FF2B5EF4-FFF2-40B4-BE49-F238E27FC236}">
                <a16:creationId xmlns:a16="http://schemas.microsoft.com/office/drawing/2014/main" id="{33291532-A138-0EAB-CD93-B344EBABBDCB}"/>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97693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8D7BB6-8E90-F82F-AD23-C7C9A6DB352E}"/>
              </a:ext>
            </a:extLst>
          </p:cNvPr>
          <p:cNvSpPr>
            <a:spLocks noGrp="1"/>
          </p:cNvSpPr>
          <p:nvPr>
            <p:ph type="title"/>
          </p:nvPr>
        </p:nvSpPr>
        <p:spPr>
          <a:xfrm>
            <a:off x="245311" y="144869"/>
            <a:ext cx="8454552" cy="405843"/>
          </a:xfrm>
        </p:spPr>
        <p:txBody>
          <a:bodyPr>
            <a:normAutofit/>
          </a:bodyPr>
          <a:lstStyle/>
          <a:p>
            <a:r>
              <a:rPr lang="nb-NO" dirty="0"/>
              <a:t>De obligatoriske representativitet-spørsmålene Q4-Q11</a:t>
            </a:r>
          </a:p>
        </p:txBody>
      </p:sp>
      <p:sp>
        <p:nvSpPr>
          <p:cNvPr id="3" name="Plassholder for innhold 2">
            <a:extLst>
              <a:ext uri="{FF2B5EF4-FFF2-40B4-BE49-F238E27FC236}">
                <a16:creationId xmlns:a16="http://schemas.microsoft.com/office/drawing/2014/main" id="{F7CCDE34-04D4-85FB-374A-45BDEBE971D1}"/>
              </a:ext>
            </a:extLst>
          </p:cNvPr>
          <p:cNvSpPr>
            <a:spLocks noGrp="1"/>
          </p:cNvSpPr>
          <p:nvPr>
            <p:ph idx="1"/>
          </p:nvPr>
        </p:nvSpPr>
        <p:spPr>
          <a:xfrm>
            <a:off x="214323" y="888274"/>
            <a:ext cx="8355138" cy="3514055"/>
          </a:xfrm>
        </p:spPr>
        <p:txBody>
          <a:bodyPr>
            <a:normAutofit fontScale="47500" lnSpcReduction="20000"/>
          </a:bodyPr>
          <a:lstStyle/>
          <a:p>
            <a:pPr>
              <a:lnSpc>
                <a:spcPct val="120000"/>
              </a:lnSpc>
              <a:spcAft>
                <a:spcPts val="800"/>
              </a:spcAft>
            </a:pPr>
            <a:r>
              <a:rPr lang="nb-NO" sz="2100" b="1" dirty="0"/>
              <a:t>Q4Hvilket år er du født? </a:t>
            </a:r>
          </a:p>
          <a:p>
            <a:pPr>
              <a:lnSpc>
                <a:spcPct val="120000"/>
              </a:lnSpc>
              <a:spcAft>
                <a:spcPts val="800"/>
              </a:spcAft>
            </a:pPr>
            <a:r>
              <a:rPr lang="nb-NO" sz="2100" b="1" dirty="0"/>
              <a:t>Q5Bor du i Norge?  </a:t>
            </a:r>
          </a:p>
          <a:p>
            <a:pPr lvl="1">
              <a:lnSpc>
                <a:spcPct val="120000"/>
              </a:lnSpc>
              <a:spcAft>
                <a:spcPts val="800"/>
              </a:spcAft>
            </a:pPr>
            <a:r>
              <a:rPr lang="nb-NO" sz="2100" dirty="0"/>
              <a:t>Hva er ditt postnummer? </a:t>
            </a:r>
            <a:br>
              <a:rPr lang="nb-NO" sz="2100" dirty="0"/>
            </a:br>
            <a:r>
              <a:rPr lang="nb-NO" sz="2100" dirty="0"/>
              <a:t>Hvilket land bor du i? </a:t>
            </a:r>
          </a:p>
          <a:p>
            <a:pPr>
              <a:lnSpc>
                <a:spcPct val="120000"/>
              </a:lnSpc>
              <a:spcAft>
                <a:spcPts val="800"/>
              </a:spcAft>
            </a:pPr>
            <a:r>
              <a:rPr lang="nb-NO" sz="2100" b="1" dirty="0"/>
              <a:t>Q6Hvordan vil du beskrive deg selv?</a:t>
            </a:r>
            <a:r>
              <a:rPr lang="nb-NO" sz="2100" dirty="0"/>
              <a:t> ( Mann, Kvinne, Ikke-binær, Annet) </a:t>
            </a:r>
          </a:p>
          <a:p>
            <a:pPr>
              <a:lnSpc>
                <a:spcPct val="120000"/>
              </a:lnSpc>
              <a:spcAft>
                <a:spcPts val="800"/>
              </a:spcAft>
            </a:pPr>
            <a:r>
              <a:rPr lang="nb-NO" sz="2100" b="1" dirty="0"/>
              <a:t>Q7 Har du en synlig /usynlig funksjonsnedsettelse </a:t>
            </a:r>
            <a:r>
              <a:rPr lang="nb-NO" sz="2100" dirty="0"/>
              <a:t>som gjør det vanskeligere å delta på fysiske kulturtilbud?</a:t>
            </a:r>
          </a:p>
          <a:p>
            <a:pPr>
              <a:lnSpc>
                <a:spcPct val="120000"/>
              </a:lnSpc>
              <a:spcAft>
                <a:spcPts val="800"/>
              </a:spcAft>
            </a:pPr>
            <a:r>
              <a:rPr lang="nb-NO" sz="2100" b="1" dirty="0"/>
              <a:t>Q8 I Norge har vi et urfolk og fem nasjonale minoriteter</a:t>
            </a:r>
            <a:r>
              <a:rPr lang="nb-NO" sz="2100" dirty="0"/>
              <a:t>. Tilhører du en eller flere av disse?(Samer, kvener/norskfinner, jøder, skogfinner, romer og romanifolk/tatere) </a:t>
            </a:r>
          </a:p>
          <a:p>
            <a:pPr>
              <a:lnSpc>
                <a:spcPct val="120000"/>
              </a:lnSpc>
              <a:spcAft>
                <a:spcPts val="800"/>
              </a:spcAft>
            </a:pPr>
            <a:r>
              <a:rPr lang="nb-NO" sz="2100" b="1" dirty="0"/>
              <a:t>Q9 I Norge bor det mange med flerkulturell bakgrunn</a:t>
            </a:r>
            <a:r>
              <a:rPr lang="nb-NO" sz="2100" dirty="0"/>
              <a:t>. Har du bakgrunn fra andre land enn Norge?</a:t>
            </a:r>
          </a:p>
          <a:p>
            <a:pPr lvl="1">
              <a:lnSpc>
                <a:spcPct val="120000"/>
              </a:lnSpc>
              <a:spcAft>
                <a:spcPts val="800"/>
              </a:spcAft>
            </a:pPr>
            <a:r>
              <a:rPr lang="nb-NO" sz="1929" b="1" dirty="0"/>
              <a:t>Q10</a:t>
            </a:r>
            <a:r>
              <a:rPr lang="nb-NO" sz="1929" dirty="0"/>
              <a:t> Du svarte at du har bakgrunn fra andre land enn Norge. </a:t>
            </a:r>
            <a:r>
              <a:rPr lang="nb-NO" sz="1929" b="1" dirty="0"/>
              <a:t>Hvilke land har du bakgrunn fra? </a:t>
            </a:r>
            <a:r>
              <a:rPr lang="en-US" sz="1929" dirty="0"/>
              <a:t>(</a:t>
            </a:r>
            <a:r>
              <a:rPr lang="en-US" sz="1929" dirty="0" err="1"/>
              <a:t>Velg</a:t>
            </a:r>
            <a:r>
              <a:rPr lang="en-US" sz="1929" dirty="0"/>
              <a:t> </a:t>
            </a:r>
            <a:r>
              <a:rPr lang="en-US" sz="1929" dirty="0" err="1"/>
              <a:t>så</a:t>
            </a:r>
            <a:r>
              <a:rPr lang="en-US" sz="1929" dirty="0"/>
              <a:t> mange land </a:t>
            </a:r>
            <a:r>
              <a:rPr lang="en-US" sz="1929" dirty="0" err="1"/>
              <a:t>som</a:t>
            </a:r>
            <a:r>
              <a:rPr lang="en-US" sz="1929" dirty="0"/>
              <a:t> passer). </a:t>
            </a:r>
          </a:p>
          <a:p>
            <a:pPr>
              <a:lnSpc>
                <a:spcPct val="120000"/>
              </a:lnSpc>
              <a:spcAft>
                <a:spcPts val="800"/>
              </a:spcAft>
            </a:pPr>
            <a:r>
              <a:rPr lang="nb-NO" sz="2100" b="1" dirty="0"/>
              <a:t>Q11 Hva er din høyeste fullførte utdanning?</a:t>
            </a:r>
          </a:p>
        </p:txBody>
      </p:sp>
      <p:sp>
        <p:nvSpPr>
          <p:cNvPr id="4" name="Plassholder for lysbildenummer 3">
            <a:extLst>
              <a:ext uri="{FF2B5EF4-FFF2-40B4-BE49-F238E27FC236}">
                <a16:creationId xmlns:a16="http://schemas.microsoft.com/office/drawing/2014/main" id="{D47BA76D-433C-F501-7D25-0D34777F23B3}"/>
              </a:ext>
            </a:extLst>
          </p:cNvPr>
          <p:cNvSpPr>
            <a:spLocks noGrp="1"/>
          </p:cNvSpPr>
          <p:nvPr>
            <p:ph type="sldNum" sz="quarter" idx="12"/>
          </p:nvPr>
        </p:nvSpPr>
        <p:spPr/>
        <p:txBody>
          <a:bodyPr/>
          <a:lstStyle/>
          <a:p>
            <a:fld id="{C83DB580-0514-4D1A-BBFA-A50D0028E127}" type="slidenum">
              <a:rPr lang="nb-NO" smtClean="0"/>
              <a:t>11</a:t>
            </a:fld>
            <a:endParaRPr lang="nb-NO"/>
          </a:p>
        </p:txBody>
      </p:sp>
    </p:spTree>
    <p:extLst>
      <p:ext uri="{BB962C8B-B14F-4D97-AF65-F5344CB8AC3E}">
        <p14:creationId xmlns:p14="http://schemas.microsoft.com/office/powerpoint/2010/main" val="181684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1CEFCC-BF58-073A-5F09-B8C727414602}"/>
              </a:ext>
            </a:extLst>
          </p:cNvPr>
          <p:cNvSpPr>
            <a:spLocks noGrp="1"/>
          </p:cNvSpPr>
          <p:nvPr>
            <p:ph type="title"/>
          </p:nvPr>
        </p:nvSpPr>
        <p:spPr/>
        <p:txBody>
          <a:bodyPr/>
          <a:lstStyle/>
          <a:p>
            <a:r>
              <a:rPr lang="nb-NO" dirty="0"/>
              <a:t>Syn på mangfolds-spørsmålene – obligatoriske eller ikke?</a:t>
            </a:r>
          </a:p>
        </p:txBody>
      </p:sp>
      <p:sp>
        <p:nvSpPr>
          <p:cNvPr id="3" name="Plassholder for innhold 2">
            <a:extLst>
              <a:ext uri="{FF2B5EF4-FFF2-40B4-BE49-F238E27FC236}">
                <a16:creationId xmlns:a16="http://schemas.microsoft.com/office/drawing/2014/main" id="{3EF5BBCB-837E-5D1A-9685-2DAFF1D35A18}"/>
              </a:ext>
            </a:extLst>
          </p:cNvPr>
          <p:cNvSpPr>
            <a:spLocks noGrp="1"/>
          </p:cNvSpPr>
          <p:nvPr>
            <p:ph idx="1"/>
          </p:nvPr>
        </p:nvSpPr>
        <p:spPr/>
        <p:txBody>
          <a:bodyPr>
            <a:normAutofit fontScale="92500" lnSpcReduction="20000"/>
          </a:bodyPr>
          <a:lstStyle/>
          <a:p>
            <a:r>
              <a:rPr lang="nb-NO" dirty="0"/>
              <a:t>De fleste synes at alle spørsmålene om mangfold  </a:t>
            </a:r>
            <a:r>
              <a:rPr lang="nb-NO" b="1" dirty="0"/>
              <a:t>Q4-Q11</a:t>
            </a:r>
            <a:r>
              <a:rPr lang="nb-NO" dirty="0"/>
              <a:t> skal stilles slik de stilles i dag.</a:t>
            </a:r>
          </a:p>
          <a:p>
            <a:r>
              <a:rPr lang="nb-NO" dirty="0"/>
              <a:t>Blant de med statsfinansiering er det oftest et ønske om IKKE å legge noen av disse på tilvalg. For mange er det nettopp måling av representativitet som er hovedformålet med NPU undersøkelsen. En aktør foreslår at det skal være obligatorisk for alle med statsfinansiering – og at andre som ikke har det samme samfunnsoppdraget kan stå fritt. </a:t>
            </a:r>
          </a:p>
          <a:p>
            <a:r>
              <a:rPr lang="nb-NO" dirty="0"/>
              <a:t>Argumentene for obligatoriske spørsmål: a) Det er en del av samfunnsoppdraget og noe eierne er svært opptatt av. B) Det er viktig å kunne måle seg mot hverandre på disse spørsmålene. C) Det å stille disse spørsmålene viser god skikk og bruk </a:t>
            </a:r>
            <a:r>
              <a:rPr lang="nb-NO" dirty="0" err="1"/>
              <a:t>ifht</a:t>
            </a:r>
            <a:r>
              <a:rPr lang="nb-NO" dirty="0"/>
              <a:t> underrepresenterte grupper. </a:t>
            </a:r>
          </a:p>
          <a:p>
            <a:r>
              <a:rPr lang="nb-NO" dirty="0"/>
              <a:t>Dersom vi lander på at det skal løses opp – og bli frivillig å velge blant spørsmålene – vil det forringe kvaliteten på data i </a:t>
            </a:r>
            <a:r>
              <a:rPr lang="nb-NO" dirty="0" err="1"/>
              <a:t>dahsboardet</a:t>
            </a:r>
            <a:r>
              <a:rPr lang="nb-NO" dirty="0"/>
              <a:t> – da har man ikke lenger sammenlikningsgrunnlag med resten av bransjen. </a:t>
            </a:r>
          </a:p>
          <a:p>
            <a:r>
              <a:rPr lang="nb-NO" dirty="0"/>
              <a:t>Dersom det løses opp er det først og fremst </a:t>
            </a:r>
            <a:r>
              <a:rPr lang="nb-NO" b="1" dirty="0"/>
              <a:t>Q8 (Nasjonale minoriteter) </a:t>
            </a:r>
            <a:r>
              <a:rPr lang="nb-NO" dirty="0"/>
              <a:t>, og </a:t>
            </a:r>
            <a:r>
              <a:rPr lang="nb-NO" b="1" dirty="0"/>
              <a:t>Q7 (Funkis</a:t>
            </a:r>
            <a:r>
              <a:rPr lang="nb-NO" dirty="0"/>
              <a:t>) som vil bli valgt bort. Kun en aktør ønsker å ikke stille spørsmålet om flerkultur </a:t>
            </a:r>
            <a:r>
              <a:rPr lang="nb-NO" b="1" dirty="0"/>
              <a:t>Q9.</a:t>
            </a:r>
            <a:r>
              <a:rPr lang="nb-NO" dirty="0"/>
              <a:t> En annen aktør ønsker å slippe å stille oppfølgingsspørsmålet om landbakgrunn </a:t>
            </a:r>
            <a:r>
              <a:rPr lang="nb-NO" b="1" dirty="0"/>
              <a:t>Q10.</a:t>
            </a:r>
            <a:r>
              <a:rPr lang="nb-NO" dirty="0"/>
              <a:t> </a:t>
            </a:r>
          </a:p>
          <a:p>
            <a:endParaRPr lang="nb-NO" dirty="0"/>
          </a:p>
        </p:txBody>
      </p:sp>
      <p:sp>
        <p:nvSpPr>
          <p:cNvPr id="4" name="Plassholder for lysbildenummer 3">
            <a:extLst>
              <a:ext uri="{FF2B5EF4-FFF2-40B4-BE49-F238E27FC236}">
                <a16:creationId xmlns:a16="http://schemas.microsoft.com/office/drawing/2014/main" id="{DCD98CDA-72F1-A93F-1BC1-4FCECA0AEDFD}"/>
              </a:ext>
            </a:extLst>
          </p:cNvPr>
          <p:cNvSpPr>
            <a:spLocks noGrp="1"/>
          </p:cNvSpPr>
          <p:nvPr>
            <p:ph type="sldNum" sz="quarter" idx="12"/>
          </p:nvPr>
        </p:nvSpPr>
        <p:spPr/>
        <p:txBody>
          <a:bodyPr/>
          <a:lstStyle/>
          <a:p>
            <a:fld id="{C83DB580-0514-4D1A-BBFA-A50D0028E127}" type="slidenum">
              <a:rPr lang="nb-NO" smtClean="0"/>
              <a:t>12</a:t>
            </a:fld>
            <a:endParaRPr lang="nb-NO"/>
          </a:p>
        </p:txBody>
      </p:sp>
    </p:spTree>
    <p:extLst>
      <p:ext uri="{BB962C8B-B14F-4D97-AF65-F5344CB8AC3E}">
        <p14:creationId xmlns:p14="http://schemas.microsoft.com/office/powerpoint/2010/main" val="389888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9A080-4CAA-A88C-FCD6-646091A056A7}"/>
              </a:ext>
            </a:extLst>
          </p:cNvPr>
          <p:cNvSpPr>
            <a:spLocks noGrp="1"/>
          </p:cNvSpPr>
          <p:nvPr>
            <p:ph type="title"/>
          </p:nvPr>
        </p:nvSpPr>
        <p:spPr/>
        <p:txBody>
          <a:bodyPr>
            <a:normAutofit fontScale="90000"/>
          </a:bodyPr>
          <a:lstStyle/>
          <a:p>
            <a:r>
              <a:rPr lang="nb-NO" dirty="0"/>
              <a:t>Argumenter for å endre / ta bort </a:t>
            </a:r>
            <a:r>
              <a:rPr lang="nb-NO" u="sng" dirty="0"/>
              <a:t>andre</a:t>
            </a:r>
            <a:r>
              <a:rPr lang="nb-NO" dirty="0"/>
              <a:t> obligatoriske spørsmål</a:t>
            </a:r>
          </a:p>
        </p:txBody>
      </p:sp>
      <p:sp>
        <p:nvSpPr>
          <p:cNvPr id="3" name="Plassholder for innhold 2">
            <a:extLst>
              <a:ext uri="{FF2B5EF4-FFF2-40B4-BE49-F238E27FC236}">
                <a16:creationId xmlns:a16="http://schemas.microsoft.com/office/drawing/2014/main" id="{244462E4-5267-0317-DBB2-B503AB199FCB}"/>
              </a:ext>
            </a:extLst>
          </p:cNvPr>
          <p:cNvSpPr>
            <a:spLocks noGrp="1"/>
          </p:cNvSpPr>
          <p:nvPr>
            <p:ph idx="1"/>
          </p:nvPr>
        </p:nvSpPr>
        <p:spPr>
          <a:xfrm>
            <a:off x="344725" y="1305921"/>
            <a:ext cx="8454552" cy="2904821"/>
          </a:xfrm>
        </p:spPr>
        <p:txBody>
          <a:bodyPr/>
          <a:lstStyle/>
          <a:p>
            <a:r>
              <a:rPr lang="nb-NO" b="1" dirty="0"/>
              <a:t>Q1 Frekvens</a:t>
            </a:r>
            <a:r>
              <a:rPr lang="nb-NO" dirty="0"/>
              <a:t>: Trenger ikke – finner svar på det i billettsystemet - Kunne vært på tilvalg for å korte ned undersøkelsen</a:t>
            </a:r>
          </a:p>
          <a:p>
            <a:r>
              <a:rPr lang="nb-NO" b="1" dirty="0"/>
              <a:t>Q2</a:t>
            </a:r>
            <a:r>
              <a:rPr lang="nb-NO" dirty="0"/>
              <a:t> </a:t>
            </a:r>
            <a:r>
              <a:rPr lang="nb-NO" b="1" dirty="0"/>
              <a:t>Type arrangement</a:t>
            </a:r>
            <a:r>
              <a:rPr lang="nb-NO" dirty="0"/>
              <a:t>: Trenger ikke – finner svar i billettsystem - Kunne vært på tilvalg for å korte ned undersøkelsen</a:t>
            </a:r>
          </a:p>
          <a:p>
            <a:r>
              <a:rPr lang="nb-NO" b="1" dirty="0"/>
              <a:t>Q5</a:t>
            </a:r>
            <a:r>
              <a:rPr lang="nb-NO" dirty="0"/>
              <a:t> </a:t>
            </a:r>
            <a:r>
              <a:rPr lang="nb-NO" b="1" dirty="0"/>
              <a:t>Bor du i Norge</a:t>
            </a:r>
            <a:r>
              <a:rPr lang="nb-NO" dirty="0"/>
              <a:t>: Trenger ikke – får dette gjennom andre kanaler</a:t>
            </a:r>
          </a:p>
          <a:p>
            <a:endParaRPr lang="nb-NO" dirty="0"/>
          </a:p>
          <a:p>
            <a:pPr marL="0" indent="0">
              <a:buNone/>
            </a:pPr>
            <a:r>
              <a:rPr lang="nb-NO" dirty="0"/>
              <a:t>Husk....</a:t>
            </a:r>
          </a:p>
          <a:p>
            <a:pPr lvl="1">
              <a:buFont typeface="Wingdings" pitchFamily="2" charset="2"/>
              <a:buChar char="Ø"/>
            </a:pPr>
            <a:r>
              <a:rPr lang="nb-NO" dirty="0"/>
              <a:t>Det er ikke svaret på det enkelte spørsmål som er viktig – men å kunne bruke svarene som filter</a:t>
            </a:r>
          </a:p>
          <a:p>
            <a:pPr lvl="1">
              <a:buFont typeface="Wingdings" pitchFamily="2" charset="2"/>
              <a:buChar char="Ø"/>
            </a:pPr>
            <a:r>
              <a:rPr lang="nb-NO" dirty="0"/>
              <a:t>Billettsystemet gir ikke et dekkende bilde av hvem som besøker dere</a:t>
            </a:r>
          </a:p>
          <a:p>
            <a:pPr lvl="1">
              <a:buFont typeface="Wingdings" pitchFamily="2" charset="2"/>
              <a:buChar char="Ø"/>
            </a:pPr>
            <a:r>
              <a:rPr lang="nb-NO" dirty="0"/>
              <a:t>Dette er et spleiselag – man gjør hverandre gode gjennom å dele data</a:t>
            </a:r>
          </a:p>
          <a:p>
            <a:endParaRPr lang="nb-NO" dirty="0"/>
          </a:p>
        </p:txBody>
      </p:sp>
      <p:sp>
        <p:nvSpPr>
          <p:cNvPr id="4" name="Plassholder for lysbildenummer 3">
            <a:extLst>
              <a:ext uri="{FF2B5EF4-FFF2-40B4-BE49-F238E27FC236}">
                <a16:creationId xmlns:a16="http://schemas.microsoft.com/office/drawing/2014/main" id="{E6B1DCDE-1947-DA27-25BA-D3EBB02E48CD}"/>
              </a:ext>
            </a:extLst>
          </p:cNvPr>
          <p:cNvSpPr>
            <a:spLocks noGrp="1"/>
          </p:cNvSpPr>
          <p:nvPr>
            <p:ph type="sldNum" sz="quarter" idx="12"/>
          </p:nvPr>
        </p:nvSpPr>
        <p:spPr/>
        <p:txBody>
          <a:bodyPr/>
          <a:lstStyle/>
          <a:p>
            <a:fld id="{C83DB580-0514-4D1A-BBFA-A50D0028E127}" type="slidenum">
              <a:rPr lang="nb-NO" smtClean="0"/>
              <a:t>13</a:t>
            </a:fld>
            <a:endParaRPr lang="nb-NO"/>
          </a:p>
        </p:txBody>
      </p:sp>
    </p:spTree>
    <p:extLst>
      <p:ext uri="{BB962C8B-B14F-4D97-AF65-F5344CB8AC3E}">
        <p14:creationId xmlns:p14="http://schemas.microsoft.com/office/powerpoint/2010/main" val="177192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199039-5360-E4B2-407D-8E2A450358DA}"/>
              </a:ext>
            </a:extLst>
          </p:cNvPr>
          <p:cNvSpPr>
            <a:spLocks noGrp="1"/>
          </p:cNvSpPr>
          <p:nvPr>
            <p:ph type="ctrTitle"/>
          </p:nvPr>
        </p:nvSpPr>
        <p:spPr>
          <a:xfrm>
            <a:off x="240221" y="3341710"/>
            <a:ext cx="8398682" cy="942604"/>
          </a:xfrm>
        </p:spPr>
        <p:txBody>
          <a:bodyPr>
            <a:normAutofit fontScale="90000"/>
          </a:bodyPr>
          <a:lstStyle/>
          <a:p>
            <a:r>
              <a:rPr lang="nb-NO" dirty="0"/>
              <a:t>Er det spesifikke ting ved oppsettet til spørreundersøkelsen, rekkefølgen eller innholdet i spørsmålene dere ønsker å endre på?</a:t>
            </a:r>
          </a:p>
        </p:txBody>
      </p:sp>
      <p:sp>
        <p:nvSpPr>
          <p:cNvPr id="3" name="Plassholder for tekst 2">
            <a:extLst>
              <a:ext uri="{FF2B5EF4-FFF2-40B4-BE49-F238E27FC236}">
                <a16:creationId xmlns:a16="http://schemas.microsoft.com/office/drawing/2014/main" id="{171E19DA-336F-EB68-6B49-CAC48D961FFA}"/>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7670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1B195F-55DB-6BE9-0A6C-A310127C45C8}"/>
              </a:ext>
            </a:extLst>
          </p:cNvPr>
          <p:cNvSpPr>
            <a:spLocks noGrp="1"/>
          </p:cNvSpPr>
          <p:nvPr>
            <p:ph type="title"/>
          </p:nvPr>
        </p:nvSpPr>
        <p:spPr/>
        <p:txBody>
          <a:bodyPr>
            <a:normAutofit/>
          </a:bodyPr>
          <a:lstStyle/>
          <a:p>
            <a:r>
              <a:rPr lang="nb-NO" dirty="0"/>
              <a:t>Rekkefølge - og forklaring på hvorfor vi stiller CS-spørsmål </a:t>
            </a:r>
          </a:p>
        </p:txBody>
      </p:sp>
      <p:sp>
        <p:nvSpPr>
          <p:cNvPr id="3" name="Plassholder for innhold 2">
            <a:extLst>
              <a:ext uri="{FF2B5EF4-FFF2-40B4-BE49-F238E27FC236}">
                <a16:creationId xmlns:a16="http://schemas.microsoft.com/office/drawing/2014/main" id="{D9B00A89-15A7-6C14-1C75-C9D367331238}"/>
              </a:ext>
            </a:extLst>
          </p:cNvPr>
          <p:cNvSpPr>
            <a:spLocks noGrp="1"/>
          </p:cNvSpPr>
          <p:nvPr>
            <p:ph idx="1"/>
          </p:nvPr>
        </p:nvSpPr>
        <p:spPr>
          <a:xfrm>
            <a:off x="344725" y="1455866"/>
            <a:ext cx="8454552" cy="2904821"/>
          </a:xfrm>
        </p:spPr>
        <p:txBody>
          <a:bodyPr/>
          <a:lstStyle/>
          <a:p>
            <a:pPr marL="0" indent="0">
              <a:buNone/>
            </a:pPr>
            <a:r>
              <a:rPr lang="nb-NO" dirty="0"/>
              <a:t>De aller fleste har ikke noe ønske om forandring i rekkefølgen på spørsmålene i undersøkelsen</a:t>
            </a:r>
          </a:p>
          <a:p>
            <a:pPr marL="0" indent="0">
              <a:buNone/>
            </a:pPr>
            <a:r>
              <a:rPr lang="nb-NO" dirty="0"/>
              <a:t>Et par aktører mener at spørsmålene om person skal komme først, et par mener at de skal komme sist. </a:t>
            </a:r>
          </a:p>
          <a:p>
            <a:pPr marL="0" indent="0">
              <a:buNone/>
            </a:pPr>
            <a:r>
              <a:rPr lang="nb-NO" dirty="0"/>
              <a:t>Det er flere som har synspunkter på hvor i undersøkelsen CS-spørsmålene bør ligge. Noen foreslår at de bør komme helt mot slutten og ikke innimellom spørsmålene som går på relasjon til arrangør. </a:t>
            </a:r>
          </a:p>
          <a:p>
            <a:pPr marL="0" indent="0">
              <a:buNone/>
            </a:pPr>
            <a:r>
              <a:rPr lang="nb-NO" dirty="0"/>
              <a:t>En aktør påpeker at Q28 «Hvem kom du sammen med» ikke bør komme rett etter Q25 – som ikke handler om dagens besøk, men er en del av CS-spørsmåls-batteriet. </a:t>
            </a:r>
          </a:p>
          <a:p>
            <a:pPr marL="0" indent="0">
              <a:buNone/>
            </a:pPr>
            <a:r>
              <a:rPr lang="nb-NO" dirty="0"/>
              <a:t>Noen påpeker at det bør dukke opp en forklaring på hvorfor vi stiller CS-spørsmålene. </a:t>
            </a:r>
          </a:p>
        </p:txBody>
      </p:sp>
      <p:sp>
        <p:nvSpPr>
          <p:cNvPr id="4" name="Plassholder for lysbildenummer 3">
            <a:extLst>
              <a:ext uri="{FF2B5EF4-FFF2-40B4-BE49-F238E27FC236}">
                <a16:creationId xmlns:a16="http://schemas.microsoft.com/office/drawing/2014/main" id="{B36CD1F7-482B-7E5B-F29B-1C8404A1C451}"/>
              </a:ext>
            </a:extLst>
          </p:cNvPr>
          <p:cNvSpPr>
            <a:spLocks noGrp="1"/>
          </p:cNvSpPr>
          <p:nvPr>
            <p:ph type="sldNum" sz="quarter" idx="12"/>
          </p:nvPr>
        </p:nvSpPr>
        <p:spPr/>
        <p:txBody>
          <a:bodyPr/>
          <a:lstStyle/>
          <a:p>
            <a:fld id="{C83DB580-0514-4D1A-BBFA-A50D0028E127}" type="slidenum">
              <a:rPr lang="nb-NO" smtClean="0"/>
              <a:t>15</a:t>
            </a:fld>
            <a:endParaRPr lang="nb-NO"/>
          </a:p>
        </p:txBody>
      </p:sp>
    </p:spTree>
    <p:extLst>
      <p:ext uri="{BB962C8B-B14F-4D97-AF65-F5344CB8AC3E}">
        <p14:creationId xmlns:p14="http://schemas.microsoft.com/office/powerpoint/2010/main" val="135333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68AC8-9F00-0969-08F7-5401D82A0170}"/>
              </a:ext>
            </a:extLst>
          </p:cNvPr>
          <p:cNvSpPr>
            <a:spLocks noGrp="1"/>
          </p:cNvSpPr>
          <p:nvPr>
            <p:ph type="title"/>
          </p:nvPr>
        </p:nvSpPr>
        <p:spPr>
          <a:xfrm>
            <a:off x="311699" y="303409"/>
            <a:ext cx="8454552" cy="405843"/>
          </a:xfrm>
        </p:spPr>
        <p:txBody>
          <a:bodyPr/>
          <a:lstStyle/>
          <a:p>
            <a:r>
              <a:rPr lang="nb-NO" dirty="0"/>
              <a:t>Nye spørsmål</a:t>
            </a:r>
          </a:p>
        </p:txBody>
      </p:sp>
      <p:sp>
        <p:nvSpPr>
          <p:cNvPr id="3" name="Plassholder for innhold 2">
            <a:extLst>
              <a:ext uri="{FF2B5EF4-FFF2-40B4-BE49-F238E27FC236}">
                <a16:creationId xmlns:a16="http://schemas.microsoft.com/office/drawing/2014/main" id="{6619143D-66C2-2709-BCC0-E4133D3F2EFE}"/>
              </a:ext>
            </a:extLst>
          </p:cNvPr>
          <p:cNvSpPr>
            <a:spLocks noGrp="1"/>
          </p:cNvSpPr>
          <p:nvPr>
            <p:ph idx="1"/>
          </p:nvPr>
        </p:nvSpPr>
        <p:spPr>
          <a:xfrm>
            <a:off x="311699" y="793325"/>
            <a:ext cx="8520601" cy="3556849"/>
          </a:xfrm>
        </p:spPr>
        <p:txBody>
          <a:bodyPr>
            <a:normAutofit fontScale="77500" lnSpcReduction="20000"/>
          </a:bodyPr>
          <a:lstStyle/>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Mange ber om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åpne felt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Noen ønsker åpne felt som oppfølging til spørsmål om NPS /anbefaling</a:t>
            </a: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Flere påpeker at spørsmålet om inntekt må endres til personinntekt – eller så må summene i svaralternativene økes. </a:t>
            </a: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Flere etterspør KTI-spørsmål: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nb-NO" sz="1800" b="1" i="1" kern="100" dirty="0">
                <a:effectLst/>
                <a:latin typeface="Calibri" panose="020F0502020204030204" pitchFamily="34" charset="0"/>
                <a:ea typeface="Calibri" panose="020F0502020204030204" pitchFamily="34" charset="0"/>
                <a:cs typeface="Times New Roman" panose="02020603050405020304" pitchFamily="18" charset="0"/>
              </a:rPr>
              <a:t>Hvor fornøyd var du med»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nedtrekksmeny</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med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svaralaternativ</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som kan tilpasses av den enkelte aktør fra en svaralternativ-meny</a:t>
            </a: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Flere – særlig teatre og orkestre – ønsker mulighet for å administrere egen lenke og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legge inn repertoar – titler. </a:t>
            </a: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Flere – særlig museer – ønsker å undersøke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preferanser for formidlingsmetodikk</a:t>
            </a: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Noen ønsker å bryte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barnefamilier i aldersgrupper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Enkelte spør om mulighet til å undersøke innhold/sjangerpreferanser. </a:t>
            </a:r>
          </a:p>
          <a:p>
            <a:r>
              <a:rPr lang="nb-NO" sz="1800" kern="100" dirty="0">
                <a:latin typeface="Calibri" panose="020F0502020204030204" pitchFamily="34" charset="0"/>
                <a:ea typeface="Calibri" panose="020F0502020204030204" pitchFamily="34" charset="0"/>
                <a:cs typeface="Times New Roman" panose="02020603050405020304" pitchFamily="18" charset="0"/>
              </a:rPr>
              <a:t>Enkelte ønsker å kunne stille oppfølgingsspørsmål om minoriteter på samme måte som for flerkultur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kern="100" dirty="0">
                <a:latin typeface="Calibri" panose="020F0502020204030204" pitchFamily="34" charset="0"/>
                <a:ea typeface="Calibri" panose="020F0502020204030204" pitchFamily="34" charset="0"/>
                <a:cs typeface="Times New Roman" panose="02020603050405020304" pitchFamily="18" charset="0"/>
              </a:rPr>
              <a:t>En aktør har spurt om det er mulig for konsoliderte enheter å få mulighet til å legge ulike destinasjoner i en </a:t>
            </a:r>
            <a:r>
              <a:rPr lang="nb-NO" sz="1800" kern="100" dirty="0" err="1">
                <a:latin typeface="Calibri" panose="020F0502020204030204" pitchFamily="34" charset="0"/>
                <a:ea typeface="Calibri" panose="020F0502020204030204" pitchFamily="34" charset="0"/>
                <a:cs typeface="Times New Roman" panose="02020603050405020304" pitchFamily="18" charset="0"/>
              </a:rPr>
              <a:t>nedtrekksmeny</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kern="100" dirty="0">
                <a:latin typeface="Calibri" panose="020F0502020204030204" pitchFamily="34" charset="0"/>
                <a:ea typeface="Calibri" panose="020F0502020204030204" pitchFamily="34" charset="0"/>
                <a:cs typeface="Times New Roman" panose="02020603050405020304" pitchFamily="18" charset="0"/>
              </a:rPr>
              <a:t>En har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spurt om det er mulig å legge til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helt egne spørsmål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som ikke skal fremstilles i dash, men som kan bli tilgjengelig i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excel</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 som åpne felt. </a:t>
            </a:r>
          </a:p>
        </p:txBody>
      </p:sp>
      <p:sp>
        <p:nvSpPr>
          <p:cNvPr id="4" name="Plassholder for lysbildenummer 3">
            <a:extLst>
              <a:ext uri="{FF2B5EF4-FFF2-40B4-BE49-F238E27FC236}">
                <a16:creationId xmlns:a16="http://schemas.microsoft.com/office/drawing/2014/main" id="{97FA8BDA-A83E-DB75-54F6-416C51AD6B26}"/>
              </a:ext>
            </a:extLst>
          </p:cNvPr>
          <p:cNvSpPr>
            <a:spLocks noGrp="1"/>
          </p:cNvSpPr>
          <p:nvPr>
            <p:ph type="sldNum" sz="quarter" idx="12"/>
          </p:nvPr>
        </p:nvSpPr>
        <p:spPr/>
        <p:txBody>
          <a:bodyPr/>
          <a:lstStyle/>
          <a:p>
            <a:fld id="{C83DB580-0514-4D1A-BBFA-A50D0028E127}" type="slidenum">
              <a:rPr lang="nb-NO" smtClean="0"/>
              <a:t>16</a:t>
            </a:fld>
            <a:endParaRPr lang="nb-NO"/>
          </a:p>
        </p:txBody>
      </p:sp>
    </p:spTree>
    <p:extLst>
      <p:ext uri="{BB962C8B-B14F-4D97-AF65-F5344CB8AC3E}">
        <p14:creationId xmlns:p14="http://schemas.microsoft.com/office/powerpoint/2010/main" val="353778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484FEE-3477-EF08-B472-F4374D904C63}"/>
              </a:ext>
            </a:extLst>
          </p:cNvPr>
          <p:cNvSpPr>
            <a:spLocks noGrp="1"/>
          </p:cNvSpPr>
          <p:nvPr>
            <p:ph type="title"/>
          </p:nvPr>
        </p:nvSpPr>
        <p:spPr/>
        <p:txBody>
          <a:bodyPr/>
          <a:lstStyle/>
          <a:p>
            <a:r>
              <a:rPr lang="nb-NO" dirty="0"/>
              <a:t>Formulering av spørsmål og svaralternativ</a:t>
            </a:r>
          </a:p>
        </p:txBody>
      </p:sp>
      <p:sp>
        <p:nvSpPr>
          <p:cNvPr id="3" name="Plassholder for innhold 2">
            <a:extLst>
              <a:ext uri="{FF2B5EF4-FFF2-40B4-BE49-F238E27FC236}">
                <a16:creationId xmlns:a16="http://schemas.microsoft.com/office/drawing/2014/main" id="{536D15E4-C915-68D7-FD30-A4F593A429AB}"/>
              </a:ext>
            </a:extLst>
          </p:cNvPr>
          <p:cNvSpPr>
            <a:spLocks noGrp="1"/>
          </p:cNvSpPr>
          <p:nvPr>
            <p:ph idx="1"/>
          </p:nvPr>
        </p:nvSpPr>
        <p:spPr/>
        <p:txBody>
          <a:bodyPr/>
          <a:lstStyle/>
          <a:p>
            <a:r>
              <a:rPr lang="nb-NO" i="1" dirty="0"/>
              <a:t>Hva ga besøket deg </a:t>
            </a:r>
            <a:r>
              <a:rPr lang="nb-NO" dirty="0"/>
              <a:t>– her har flere bedt om at vi ser på svaralternativ og fremstilling i dash</a:t>
            </a:r>
          </a:p>
          <a:p>
            <a:r>
              <a:rPr lang="nb-NO" b="1" dirty="0"/>
              <a:t>Kanalvalg</a:t>
            </a:r>
            <a:r>
              <a:rPr lang="nb-NO" dirty="0"/>
              <a:t>: her har flere meldt at det er vanskelig å velge og at det burde være mulig å administrere egen undersøkelse slik at man ikke må stille spørsmål om irrelevante kanaler</a:t>
            </a:r>
          </a:p>
          <a:p>
            <a:r>
              <a:rPr lang="nb-NO" b="1" dirty="0"/>
              <a:t>Motivasjon</a:t>
            </a:r>
            <a:r>
              <a:rPr lang="nb-NO" dirty="0"/>
              <a:t>: Hva er viktigst for at du skal besøke oss i fremtiden? Her har flere meldt om et ønske for å gjøre både flere (maks tre nå) og andre svaralternativ mulige, for fremtiden. </a:t>
            </a:r>
          </a:p>
          <a:p>
            <a:r>
              <a:rPr lang="nb-NO" b="1" i="1" dirty="0"/>
              <a:t>Q1 Frekvens:</a:t>
            </a:r>
            <a:r>
              <a:rPr lang="nb-NO" i="1" dirty="0"/>
              <a:t> </a:t>
            </a:r>
            <a:r>
              <a:rPr lang="nb-NO" dirty="0"/>
              <a:t>det har kommet ønske om å skille mellom «1 gang i året» og «sjeldnere enn en gang i året»</a:t>
            </a:r>
          </a:p>
          <a:p>
            <a:r>
              <a:rPr lang="nb-NO" dirty="0"/>
              <a:t>Det har kommet inn flere enkeltstående små og store forbedringsforslag på ulike spørsmål og svaralternativ som vi skal se nærmere enkelte andre forslag som arbeidsgruppa skal ta stilling til. </a:t>
            </a:r>
          </a:p>
          <a:p>
            <a:endParaRPr lang="nb-NO" dirty="0"/>
          </a:p>
          <a:p>
            <a:endParaRPr lang="nb-NO" dirty="0"/>
          </a:p>
        </p:txBody>
      </p:sp>
      <p:sp>
        <p:nvSpPr>
          <p:cNvPr id="4" name="Plassholder for lysbildenummer 3">
            <a:extLst>
              <a:ext uri="{FF2B5EF4-FFF2-40B4-BE49-F238E27FC236}">
                <a16:creationId xmlns:a16="http://schemas.microsoft.com/office/drawing/2014/main" id="{23244D11-BD41-A2C7-0219-AC2297B4CFCA}"/>
              </a:ext>
            </a:extLst>
          </p:cNvPr>
          <p:cNvSpPr>
            <a:spLocks noGrp="1"/>
          </p:cNvSpPr>
          <p:nvPr>
            <p:ph type="sldNum" sz="quarter" idx="12"/>
          </p:nvPr>
        </p:nvSpPr>
        <p:spPr/>
        <p:txBody>
          <a:bodyPr/>
          <a:lstStyle/>
          <a:p>
            <a:fld id="{C83DB580-0514-4D1A-BBFA-A50D0028E127}" type="slidenum">
              <a:rPr lang="nb-NO" smtClean="0"/>
              <a:t>17</a:t>
            </a:fld>
            <a:endParaRPr lang="nb-NO"/>
          </a:p>
        </p:txBody>
      </p:sp>
    </p:spTree>
    <p:extLst>
      <p:ext uri="{BB962C8B-B14F-4D97-AF65-F5344CB8AC3E}">
        <p14:creationId xmlns:p14="http://schemas.microsoft.com/office/powerpoint/2010/main" val="31809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C35931-2EE4-042F-26D4-19CA4D66F6B1}"/>
              </a:ext>
            </a:extLst>
          </p:cNvPr>
          <p:cNvSpPr>
            <a:spLocks noGrp="1"/>
          </p:cNvSpPr>
          <p:nvPr>
            <p:ph type="title"/>
          </p:nvPr>
        </p:nvSpPr>
        <p:spPr/>
        <p:txBody>
          <a:bodyPr/>
          <a:lstStyle/>
          <a:p>
            <a:r>
              <a:rPr lang="nb-NO" dirty="0"/>
              <a:t>Spørsmål som kan gå ut</a:t>
            </a:r>
          </a:p>
        </p:txBody>
      </p:sp>
      <p:sp>
        <p:nvSpPr>
          <p:cNvPr id="3" name="Plassholder for innhold 2">
            <a:extLst>
              <a:ext uri="{FF2B5EF4-FFF2-40B4-BE49-F238E27FC236}">
                <a16:creationId xmlns:a16="http://schemas.microsoft.com/office/drawing/2014/main" id="{9E3670EE-D591-0C07-532F-36A275257648}"/>
              </a:ext>
            </a:extLst>
          </p:cNvPr>
          <p:cNvSpPr>
            <a:spLocks noGrp="1"/>
          </p:cNvSpPr>
          <p:nvPr>
            <p:ph idx="1"/>
          </p:nvPr>
        </p:nvSpPr>
        <p:spPr/>
        <p:txBody>
          <a:bodyPr/>
          <a:lstStyle/>
          <a:p>
            <a:r>
              <a:rPr lang="nb-NO" dirty="0"/>
              <a:t>Pandemi-spørsmålet</a:t>
            </a:r>
          </a:p>
        </p:txBody>
      </p:sp>
      <p:sp>
        <p:nvSpPr>
          <p:cNvPr id="4" name="Plassholder for lysbildenummer 3">
            <a:extLst>
              <a:ext uri="{FF2B5EF4-FFF2-40B4-BE49-F238E27FC236}">
                <a16:creationId xmlns:a16="http://schemas.microsoft.com/office/drawing/2014/main" id="{FDF33A86-00A1-E245-D2FF-3D4429D9B56B}"/>
              </a:ext>
            </a:extLst>
          </p:cNvPr>
          <p:cNvSpPr>
            <a:spLocks noGrp="1"/>
          </p:cNvSpPr>
          <p:nvPr>
            <p:ph type="sldNum" sz="quarter" idx="12"/>
          </p:nvPr>
        </p:nvSpPr>
        <p:spPr/>
        <p:txBody>
          <a:bodyPr/>
          <a:lstStyle/>
          <a:p>
            <a:fld id="{C83DB580-0514-4D1A-BBFA-A50D0028E127}" type="slidenum">
              <a:rPr lang="nb-NO" smtClean="0"/>
              <a:t>18</a:t>
            </a:fld>
            <a:endParaRPr lang="nb-NO"/>
          </a:p>
        </p:txBody>
      </p:sp>
    </p:spTree>
    <p:extLst>
      <p:ext uri="{BB962C8B-B14F-4D97-AF65-F5344CB8AC3E}">
        <p14:creationId xmlns:p14="http://schemas.microsoft.com/office/powerpoint/2010/main" val="97838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296CDB-C67E-B6BE-E2F2-B67009F0D909}"/>
              </a:ext>
            </a:extLst>
          </p:cNvPr>
          <p:cNvSpPr>
            <a:spLocks noGrp="1"/>
          </p:cNvSpPr>
          <p:nvPr>
            <p:ph type="ctrTitle"/>
          </p:nvPr>
        </p:nvSpPr>
        <p:spPr/>
        <p:txBody>
          <a:bodyPr/>
          <a:lstStyle/>
          <a:p>
            <a:r>
              <a:rPr lang="nb-NO" dirty="0"/>
              <a:t>Nasjonal arbeidsgruppe</a:t>
            </a:r>
          </a:p>
        </p:txBody>
      </p:sp>
      <p:sp>
        <p:nvSpPr>
          <p:cNvPr id="3" name="Plassholder for tekst 2">
            <a:extLst>
              <a:ext uri="{FF2B5EF4-FFF2-40B4-BE49-F238E27FC236}">
                <a16:creationId xmlns:a16="http://schemas.microsoft.com/office/drawing/2014/main" id="{028F5012-E95A-45B8-C9F1-ED732AFEE478}"/>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188697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02494B-F411-A8A8-E1C2-883ED3050B22}"/>
              </a:ext>
            </a:extLst>
          </p:cNvPr>
          <p:cNvSpPr>
            <a:spLocks noGrp="1"/>
          </p:cNvSpPr>
          <p:nvPr>
            <p:ph type="title"/>
          </p:nvPr>
        </p:nvSpPr>
        <p:spPr/>
        <p:txBody>
          <a:bodyPr/>
          <a:lstStyle/>
          <a:p>
            <a:r>
              <a:rPr lang="nb-NO" dirty="0"/>
              <a:t>Dagens program</a:t>
            </a:r>
          </a:p>
        </p:txBody>
      </p:sp>
      <p:sp>
        <p:nvSpPr>
          <p:cNvPr id="3" name="Plassholder for innhold 2">
            <a:extLst>
              <a:ext uri="{FF2B5EF4-FFF2-40B4-BE49-F238E27FC236}">
                <a16:creationId xmlns:a16="http://schemas.microsoft.com/office/drawing/2014/main" id="{8144B790-6AE4-FCBB-DA9A-495D76225B5A}"/>
              </a:ext>
            </a:extLst>
          </p:cNvPr>
          <p:cNvSpPr>
            <a:spLocks noGrp="1"/>
          </p:cNvSpPr>
          <p:nvPr>
            <p:ph idx="1"/>
          </p:nvPr>
        </p:nvSpPr>
        <p:spPr/>
        <p:txBody>
          <a:bodyPr>
            <a:normAutofit lnSpcReduction="10000"/>
          </a:bodyPr>
          <a:lstStyle/>
          <a:p>
            <a:r>
              <a:rPr lang="nb-NO" dirty="0"/>
              <a:t>13.00 </a:t>
            </a:r>
            <a:r>
              <a:rPr lang="nb-NO" b="1" dirty="0"/>
              <a:t>Publikumsundersøkelsen</a:t>
            </a:r>
            <a:r>
              <a:rPr lang="nb-NO" dirty="0"/>
              <a:t> - resultater av kartlegging</a:t>
            </a:r>
          </a:p>
          <a:p>
            <a:r>
              <a:rPr lang="nb-NO" dirty="0"/>
              <a:t>13:40 </a:t>
            </a:r>
            <a:r>
              <a:rPr lang="nb-NO" b="1" dirty="0"/>
              <a:t>Servicenivå</a:t>
            </a:r>
            <a:r>
              <a:rPr lang="nb-NO" dirty="0"/>
              <a:t> og medlemsavgifter 2024</a:t>
            </a:r>
          </a:p>
          <a:p>
            <a:r>
              <a:rPr lang="nb-NO" dirty="0"/>
              <a:t>14:00 Pause </a:t>
            </a:r>
          </a:p>
          <a:p>
            <a:r>
              <a:rPr lang="nb-NO" dirty="0"/>
              <a:t>14:10 </a:t>
            </a:r>
            <a:r>
              <a:rPr lang="nb-NO" dirty="0" err="1"/>
              <a:t>Breakouts</a:t>
            </a:r>
            <a:endParaRPr lang="nb-NO" dirty="0"/>
          </a:p>
          <a:p>
            <a:r>
              <a:rPr lang="nb-NO" b="1" dirty="0"/>
              <a:t>Datainnsamling (med Historisk Museum) </a:t>
            </a:r>
            <a:r>
              <a:rPr lang="nb-NO" i="1" dirty="0"/>
              <a:t>Hvordan finne svar fra egen publikumsundersøkelse </a:t>
            </a:r>
            <a:r>
              <a:rPr lang="nb-NO" dirty="0"/>
              <a:t>(Guri) </a:t>
            </a:r>
          </a:p>
          <a:p>
            <a:r>
              <a:rPr lang="nb-NO" b="1" dirty="0"/>
              <a:t>Dashboard : </a:t>
            </a:r>
            <a:r>
              <a:rPr lang="nb-NO" dirty="0"/>
              <a:t>Bruk av filtersegmenter og sammenlikningsverktøy</a:t>
            </a:r>
            <a:r>
              <a:rPr lang="nb-NO" b="1" dirty="0"/>
              <a:t> </a:t>
            </a:r>
            <a:r>
              <a:rPr lang="nb-NO" i="1" dirty="0"/>
              <a:t>Hvordan måle representativitet? </a:t>
            </a:r>
            <a:r>
              <a:rPr lang="nb-NO" dirty="0"/>
              <a:t>(Ingrid)</a:t>
            </a:r>
          </a:p>
          <a:p>
            <a:r>
              <a:rPr lang="nb-NO" dirty="0"/>
              <a:t>15:00 Slutt</a:t>
            </a:r>
          </a:p>
          <a:p>
            <a:r>
              <a:rPr lang="nb-NO" sz="1200" dirty="0"/>
              <a:t>NB! Det gjøres opptak av nettverksmøtet som blir gjort tilgjengelig for alle pluss-medlemmer</a:t>
            </a:r>
          </a:p>
        </p:txBody>
      </p:sp>
      <p:sp>
        <p:nvSpPr>
          <p:cNvPr id="4" name="Plassholder for lysbildenummer 3">
            <a:extLst>
              <a:ext uri="{FF2B5EF4-FFF2-40B4-BE49-F238E27FC236}">
                <a16:creationId xmlns:a16="http://schemas.microsoft.com/office/drawing/2014/main" id="{915E7BF5-37C2-5A42-18B2-763652C4E496}"/>
              </a:ext>
            </a:extLst>
          </p:cNvPr>
          <p:cNvSpPr>
            <a:spLocks noGrp="1"/>
          </p:cNvSpPr>
          <p:nvPr>
            <p:ph type="sldNum" sz="quarter" idx="12"/>
          </p:nvPr>
        </p:nvSpPr>
        <p:spPr/>
        <p:txBody>
          <a:bodyPr/>
          <a:lstStyle/>
          <a:p>
            <a:fld id="{C83DB580-0514-4D1A-BBFA-A50D0028E127}" type="slidenum">
              <a:rPr lang="nb-NO" smtClean="0"/>
              <a:t>2</a:t>
            </a:fld>
            <a:endParaRPr lang="nb-NO"/>
          </a:p>
        </p:txBody>
      </p:sp>
    </p:spTree>
    <p:extLst>
      <p:ext uri="{BB962C8B-B14F-4D97-AF65-F5344CB8AC3E}">
        <p14:creationId xmlns:p14="http://schemas.microsoft.com/office/powerpoint/2010/main" val="1760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BB2B7D-9BB1-A1CD-1582-C58A045EAB81}"/>
              </a:ext>
            </a:extLst>
          </p:cNvPr>
          <p:cNvSpPr>
            <a:spLocks noGrp="1"/>
          </p:cNvSpPr>
          <p:nvPr>
            <p:ph type="title"/>
          </p:nvPr>
        </p:nvSpPr>
        <p:spPr/>
        <p:txBody>
          <a:bodyPr/>
          <a:lstStyle/>
          <a:p>
            <a:r>
              <a:rPr lang="nb-NO" dirty="0"/>
              <a:t>Arbeidsgruppen representerer seg selv og sin bransje </a:t>
            </a:r>
          </a:p>
        </p:txBody>
      </p:sp>
      <p:sp>
        <p:nvSpPr>
          <p:cNvPr id="3" name="Plassholder for innhold 2">
            <a:extLst>
              <a:ext uri="{FF2B5EF4-FFF2-40B4-BE49-F238E27FC236}">
                <a16:creationId xmlns:a16="http://schemas.microsoft.com/office/drawing/2014/main" id="{5490FD22-A428-CA12-F001-861ACD1835A7}"/>
              </a:ext>
            </a:extLst>
          </p:cNvPr>
          <p:cNvSpPr>
            <a:spLocks noGrp="1"/>
          </p:cNvSpPr>
          <p:nvPr>
            <p:ph idx="1"/>
          </p:nvPr>
        </p:nvSpPr>
        <p:spPr/>
        <p:txBody>
          <a:bodyPr>
            <a:normAutofit fontScale="47500" lnSpcReduction="20000"/>
          </a:bodyPr>
          <a:lstStyle/>
          <a:p>
            <a:pPr marL="0" indent="0" rtl="0" fontAlgn="base">
              <a:spcBef>
                <a:spcPts val="0"/>
              </a:spcBef>
              <a:spcAft>
                <a:spcPts val="0"/>
              </a:spcAft>
              <a:buNone/>
            </a:pPr>
            <a:r>
              <a:rPr lang="nb-NO" sz="1800" b="1" i="0" u="none" strike="noStrike" dirty="0">
                <a:effectLst/>
                <a:latin typeface="Helvetica Neue" panose="02000503000000020004" pitchFamily="2" charset="0"/>
              </a:rPr>
              <a:t>Teater/</a:t>
            </a:r>
            <a:r>
              <a:rPr lang="nb-NO" sz="1800" b="1" dirty="0">
                <a:latin typeface="Helvetica Neue" panose="02000503000000020004" pitchFamily="2" charset="0"/>
              </a:rPr>
              <a:t>S</a:t>
            </a:r>
            <a:r>
              <a:rPr lang="nb-NO" sz="1800" b="1" i="0" u="none" strike="noStrike" dirty="0">
                <a:effectLst/>
                <a:latin typeface="Helvetica Neue" panose="02000503000000020004" pitchFamily="2" charset="0"/>
              </a:rPr>
              <a:t>cenekunst</a:t>
            </a:r>
          </a:p>
          <a:p>
            <a:pPr rtl="0" fontAlgn="base">
              <a:spcBef>
                <a:spcPts val="0"/>
              </a:spcBef>
              <a:spcAft>
                <a:spcPts val="0"/>
              </a:spcAft>
              <a:buFont typeface="Arial" panose="020B0604020202020204" pitchFamily="34" charset="0"/>
              <a:buChar char="•"/>
            </a:pPr>
            <a:r>
              <a:rPr lang="nb-NO" sz="1800" b="0" i="0" u="none" strike="noStrike" dirty="0">
                <a:effectLst/>
                <a:latin typeface="Helvetica Neue" panose="02000503000000020004" pitchFamily="2" charset="0"/>
              </a:rPr>
              <a:t>Det Norske Teatret - </a:t>
            </a:r>
            <a:r>
              <a:rPr lang="nb-NO" sz="1800" b="0" i="0" u="none" strike="noStrike" dirty="0" err="1">
                <a:effectLst/>
                <a:latin typeface="Helvetica Neue" panose="02000503000000020004" pitchFamily="2" charset="0"/>
              </a:rPr>
              <a:t>Thine</a:t>
            </a:r>
            <a:r>
              <a:rPr lang="nb-NO" sz="1800" b="0" i="0" u="none" strike="noStrike" dirty="0">
                <a:effectLst/>
                <a:latin typeface="Helvetica Neue" panose="02000503000000020004" pitchFamily="2" charset="0"/>
              </a:rPr>
              <a:t> Sletbakk Bugge.</a:t>
            </a:r>
          </a:p>
          <a:p>
            <a:pPr fontAlgn="base">
              <a:spcBef>
                <a:spcPts val="0"/>
              </a:spcBef>
            </a:pPr>
            <a:r>
              <a:rPr lang="nb-NO" sz="1800" b="0" i="0" u="none" strike="noStrike" dirty="0">
                <a:effectLst/>
                <a:latin typeface="Helvetica Neue" panose="02000503000000020004" pitchFamily="2" charset="0"/>
              </a:rPr>
              <a:t>Hålogaland Teater</a:t>
            </a:r>
            <a:r>
              <a:rPr lang="nb-NO" sz="1800" dirty="0">
                <a:latin typeface="Helvetica Neue" panose="02000503000000020004" pitchFamily="2" charset="0"/>
              </a:rPr>
              <a:t> - </a:t>
            </a:r>
            <a:r>
              <a:rPr lang="nb-NO" sz="1800" b="0" i="0" u="none" strike="noStrike" dirty="0">
                <a:effectLst/>
                <a:latin typeface="Helvetica Neue" panose="02000503000000020004" pitchFamily="2" charset="0"/>
              </a:rPr>
              <a:t>Hanna Hjelmeland</a:t>
            </a:r>
          </a:p>
          <a:p>
            <a:pPr marL="0" indent="0" rtl="0" fontAlgn="base">
              <a:spcBef>
                <a:spcPts val="0"/>
              </a:spcBef>
              <a:spcAft>
                <a:spcPts val="0"/>
              </a:spcAft>
              <a:buNone/>
            </a:pPr>
            <a:endParaRPr lang="nb-NO" sz="1800" b="1" dirty="0">
              <a:latin typeface="Helvetica Neue" panose="02000503000000020004" pitchFamily="2" charset="0"/>
            </a:endParaRPr>
          </a:p>
          <a:p>
            <a:pPr marL="0" indent="0" rtl="0" fontAlgn="base">
              <a:spcBef>
                <a:spcPts val="0"/>
              </a:spcBef>
              <a:spcAft>
                <a:spcPts val="0"/>
              </a:spcAft>
              <a:buNone/>
            </a:pPr>
            <a:r>
              <a:rPr lang="nb-NO" sz="1800" b="1" dirty="0">
                <a:latin typeface="Helvetica Neue" panose="02000503000000020004" pitchFamily="2" charset="0"/>
              </a:rPr>
              <a:t>Museer</a:t>
            </a:r>
            <a:endParaRPr lang="nb-NO" sz="1800" b="1"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endParaRPr lang="nb-NO" sz="1800" b="0"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r>
              <a:rPr lang="nb-NO" sz="1800" dirty="0">
                <a:latin typeface="Helvetica Neue" panose="02000503000000020004" pitchFamily="2" charset="0"/>
              </a:rPr>
              <a:t>Vitenskapsmuseet </a:t>
            </a:r>
            <a:r>
              <a:rPr lang="nb-NO" sz="1800" b="0" i="0" u="none" strike="noStrike" dirty="0">
                <a:effectLst/>
                <a:latin typeface="Helvetica Neue" panose="02000503000000020004" pitchFamily="2" charset="0"/>
              </a:rPr>
              <a:t>- Kristin Tiller</a:t>
            </a:r>
          </a:p>
          <a:p>
            <a:pPr fontAlgn="base">
              <a:spcBef>
                <a:spcPts val="0"/>
              </a:spcBef>
            </a:pPr>
            <a:r>
              <a:rPr lang="nb-NO" sz="1800" b="0" i="0" u="none" strike="noStrike" dirty="0">
                <a:effectLst/>
                <a:latin typeface="Helvetica Neue" panose="02000503000000020004" pitchFamily="2" charset="0"/>
              </a:rPr>
              <a:t>Bergen Bymuseum - Linda Løvfall</a:t>
            </a:r>
          </a:p>
          <a:p>
            <a:pPr fontAlgn="base">
              <a:spcBef>
                <a:spcPts val="0"/>
              </a:spcBef>
            </a:pPr>
            <a:r>
              <a:rPr lang="nb-NO" sz="1800" b="0" i="0" u="none" strike="noStrike" dirty="0">
                <a:effectLst/>
                <a:latin typeface="Helvetica Neue" panose="02000503000000020004" pitchFamily="2" charset="0"/>
              </a:rPr>
              <a:t>Nasjonalmuseet - </a:t>
            </a:r>
            <a:r>
              <a:rPr lang="nb-NO" sz="1800" b="0" i="0" u="none" strike="noStrike" dirty="0" err="1">
                <a:effectLst/>
                <a:latin typeface="Helvetica Neue" panose="02000503000000020004" pitchFamily="2" charset="0"/>
              </a:rPr>
              <a:t>Nicolò</a:t>
            </a:r>
            <a:r>
              <a:rPr lang="nb-NO" sz="1800" b="0" i="0" u="none" strike="noStrike" dirty="0">
                <a:effectLst/>
                <a:latin typeface="Helvetica Neue" panose="02000503000000020004" pitchFamily="2" charset="0"/>
              </a:rPr>
              <a:t> </a:t>
            </a:r>
            <a:r>
              <a:rPr lang="nb-NO" sz="1800" b="0" i="0" u="none" strike="noStrike" dirty="0" err="1">
                <a:effectLst/>
                <a:latin typeface="Helvetica Neue" panose="02000503000000020004" pitchFamily="2" charset="0"/>
              </a:rPr>
              <a:t>Sattin</a:t>
            </a:r>
            <a:endParaRPr lang="nb-NO" sz="1800" b="0" i="0" u="none" strike="noStrike" dirty="0">
              <a:effectLst/>
              <a:latin typeface="Helvetica Neue" panose="02000503000000020004" pitchFamily="2" charset="0"/>
            </a:endParaRPr>
          </a:p>
          <a:p>
            <a:pPr marL="0" indent="0" fontAlgn="base">
              <a:spcBef>
                <a:spcPts val="0"/>
              </a:spcBef>
              <a:buNone/>
            </a:pPr>
            <a:endParaRPr lang="nb-NO" sz="1800" b="0" i="0" u="none" strike="noStrike" dirty="0">
              <a:effectLst/>
              <a:latin typeface="Helvetica Neue" panose="02000503000000020004" pitchFamily="2" charset="0"/>
            </a:endParaRPr>
          </a:p>
          <a:p>
            <a:pPr marL="0" indent="0" fontAlgn="base">
              <a:spcBef>
                <a:spcPts val="0"/>
              </a:spcBef>
              <a:buNone/>
            </a:pPr>
            <a:r>
              <a:rPr lang="nb-NO" sz="1800" b="1" i="0" u="none" strike="noStrike" dirty="0">
                <a:effectLst/>
                <a:latin typeface="Helvetica Neue" panose="02000503000000020004" pitchFamily="2" charset="0"/>
              </a:rPr>
              <a:t>Kulturhus</a:t>
            </a:r>
          </a:p>
          <a:p>
            <a:pPr rtl="0" fontAlgn="base">
              <a:spcBef>
                <a:spcPts val="0"/>
              </a:spcBef>
              <a:spcAft>
                <a:spcPts val="0"/>
              </a:spcAft>
              <a:buFont typeface="Arial" panose="020B0604020202020204" pitchFamily="34" charset="0"/>
              <a:buChar char="•"/>
            </a:pPr>
            <a:endParaRPr lang="nb-NO" sz="1800" b="0"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r>
              <a:rPr lang="nb-NO" sz="1800" dirty="0">
                <a:latin typeface="Helvetica Neue" panose="02000503000000020004" pitchFamily="2" charset="0"/>
              </a:rPr>
              <a:t>Moss Kulturhus – Baard Sundin</a:t>
            </a:r>
          </a:p>
          <a:p>
            <a:pPr rtl="0" fontAlgn="base">
              <a:spcBef>
                <a:spcPts val="0"/>
              </a:spcBef>
              <a:spcAft>
                <a:spcPts val="0"/>
              </a:spcAft>
              <a:buFont typeface="Arial" panose="020B0604020202020204" pitchFamily="34" charset="0"/>
              <a:buChar char="•"/>
            </a:pPr>
            <a:r>
              <a:rPr lang="nb-NO" sz="1800" dirty="0">
                <a:latin typeface="Helvetica Neue" panose="02000503000000020004" pitchFamily="2" charset="0"/>
              </a:rPr>
              <a:t>Kilden kulturhus – </a:t>
            </a:r>
            <a:r>
              <a:rPr lang="nb-NO" sz="1800" dirty="0" err="1">
                <a:latin typeface="Helvetica Neue" panose="02000503000000020004" pitchFamily="2" charset="0"/>
              </a:rPr>
              <a:t>Janneke</a:t>
            </a:r>
            <a:r>
              <a:rPr lang="nb-NO" sz="1800" dirty="0">
                <a:latin typeface="Helvetica Neue" panose="02000503000000020004" pitchFamily="2" charset="0"/>
              </a:rPr>
              <a:t> Aulie</a:t>
            </a:r>
          </a:p>
          <a:p>
            <a:pPr rtl="0" fontAlgn="base">
              <a:spcBef>
                <a:spcPts val="0"/>
              </a:spcBef>
              <a:spcAft>
                <a:spcPts val="0"/>
              </a:spcAft>
              <a:buFont typeface="Arial" panose="020B0604020202020204" pitchFamily="34" charset="0"/>
              <a:buChar char="•"/>
            </a:pPr>
            <a:endParaRPr lang="nb-NO" sz="1800" dirty="0">
              <a:latin typeface="Helvetica Neue" panose="02000503000000020004" pitchFamily="2" charset="0"/>
            </a:endParaRPr>
          </a:p>
          <a:p>
            <a:pPr marL="0" indent="0" rtl="0" fontAlgn="base">
              <a:spcBef>
                <a:spcPts val="0"/>
              </a:spcBef>
              <a:spcAft>
                <a:spcPts val="0"/>
              </a:spcAft>
              <a:buNone/>
            </a:pPr>
            <a:r>
              <a:rPr lang="nb-NO" sz="1800" b="1" dirty="0">
                <a:latin typeface="Helvetica Neue" panose="02000503000000020004" pitchFamily="2" charset="0"/>
              </a:rPr>
              <a:t>Orkester/Ensembler</a:t>
            </a:r>
          </a:p>
          <a:p>
            <a:pPr marL="0" indent="0" rtl="0" fontAlgn="base">
              <a:spcBef>
                <a:spcPts val="0"/>
              </a:spcBef>
              <a:spcAft>
                <a:spcPts val="0"/>
              </a:spcAft>
              <a:buNone/>
            </a:pPr>
            <a:endParaRPr lang="nb-NO" sz="1800" b="1" dirty="0">
              <a:latin typeface="Helvetica Neue" panose="02000503000000020004" pitchFamily="2" charset="0"/>
            </a:endParaRPr>
          </a:p>
          <a:p>
            <a:pPr fontAlgn="base">
              <a:spcBef>
                <a:spcPts val="0"/>
              </a:spcBef>
            </a:pPr>
            <a:r>
              <a:rPr lang="nb-NO" sz="1800" b="0" i="0" u="none" strike="noStrike" dirty="0">
                <a:effectLst/>
                <a:latin typeface="Helvetica Neue" panose="02000503000000020004" pitchFamily="2" charset="0"/>
              </a:rPr>
              <a:t>DNBE – Emile </a:t>
            </a:r>
            <a:r>
              <a:rPr lang="nb-NO" sz="1800" b="0" i="0" u="none" strike="noStrike" dirty="0" err="1">
                <a:effectLst/>
                <a:latin typeface="Helvetica Neue" panose="02000503000000020004" pitchFamily="2" charset="0"/>
              </a:rPr>
              <a:t>Saksæther</a:t>
            </a:r>
            <a:endParaRPr lang="nb-NO" sz="1800" b="0"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r>
              <a:rPr lang="nb-NO" sz="1800" b="0" i="0" u="none" strike="noStrike" dirty="0">
                <a:effectLst/>
                <a:latin typeface="Helvetica Neue" panose="02000503000000020004" pitchFamily="2" charset="0"/>
              </a:rPr>
              <a:t>OFO – Sindre Ræder </a:t>
            </a:r>
          </a:p>
          <a:p>
            <a:pPr rtl="0" fontAlgn="base">
              <a:spcBef>
                <a:spcPts val="0"/>
              </a:spcBef>
              <a:spcAft>
                <a:spcPts val="0"/>
              </a:spcAft>
              <a:buFont typeface="Arial" panose="020B0604020202020204" pitchFamily="34" charset="0"/>
              <a:buChar char="•"/>
            </a:pPr>
            <a:endParaRPr lang="nb-NO" sz="1800" dirty="0">
              <a:latin typeface="Helvetica Neue" panose="02000503000000020004" pitchFamily="2" charset="0"/>
            </a:endParaRPr>
          </a:p>
          <a:p>
            <a:pPr marL="0" indent="0" rtl="0" fontAlgn="base">
              <a:spcBef>
                <a:spcPts val="0"/>
              </a:spcBef>
              <a:spcAft>
                <a:spcPts val="0"/>
              </a:spcAft>
              <a:buNone/>
            </a:pPr>
            <a:r>
              <a:rPr lang="nb-NO" sz="1800" b="1" i="0" u="none" strike="noStrike" dirty="0">
                <a:effectLst/>
                <a:latin typeface="Helvetica Neue" panose="02000503000000020004" pitchFamily="2" charset="0"/>
              </a:rPr>
              <a:t>Bibliotek/litteraturhus &amp; Kino/teater</a:t>
            </a:r>
          </a:p>
          <a:p>
            <a:pPr marL="0" indent="0" rtl="0" fontAlgn="base">
              <a:spcBef>
                <a:spcPts val="0"/>
              </a:spcBef>
              <a:spcAft>
                <a:spcPts val="0"/>
              </a:spcAft>
              <a:buNone/>
            </a:pPr>
            <a:endParaRPr lang="nb-NO" sz="1800" b="0"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r>
              <a:rPr lang="nb-NO" sz="1800" b="0" i="0" u="none" strike="noStrike" dirty="0">
                <a:effectLst/>
                <a:latin typeface="Helvetica Neue" panose="02000503000000020004" pitchFamily="2" charset="0"/>
              </a:rPr>
              <a:t>Fylkesbiblioteket i Viken - Kristine </a:t>
            </a:r>
            <a:r>
              <a:rPr lang="nb-NO" sz="1800" b="0" i="0" u="none" strike="noStrike" dirty="0" err="1">
                <a:effectLst/>
                <a:latin typeface="Helvetica Neue" panose="02000503000000020004" pitchFamily="2" charset="0"/>
              </a:rPr>
              <a:t>Mesgrahl</a:t>
            </a:r>
            <a:endParaRPr lang="nb-NO" sz="1800" b="0"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r>
              <a:rPr lang="nb-NO" sz="1800" dirty="0">
                <a:latin typeface="Helvetica Neue" panose="02000503000000020004" pitchFamily="2" charset="0"/>
              </a:rPr>
              <a:t>Vega scene - </a:t>
            </a:r>
            <a:r>
              <a:rPr lang="nb-NO" sz="2000" i="0" dirty="0">
                <a:effectLst/>
                <a:latin typeface="GT-Pressura-Mono-Regular"/>
              </a:rPr>
              <a:t>Ida Hauge Johannessen</a:t>
            </a:r>
            <a:endParaRPr lang="nb-NO" sz="1800" i="0" u="none" strike="noStrike" dirty="0">
              <a:effectLst/>
              <a:latin typeface="Helvetica Neue" panose="02000503000000020004" pitchFamily="2" charset="0"/>
            </a:endParaRPr>
          </a:p>
          <a:p>
            <a:pPr rtl="0" fontAlgn="base">
              <a:spcBef>
                <a:spcPts val="0"/>
              </a:spcBef>
              <a:spcAft>
                <a:spcPts val="0"/>
              </a:spcAft>
              <a:buFont typeface="Arial" panose="020B0604020202020204" pitchFamily="34" charset="0"/>
              <a:buChar char="•"/>
            </a:pPr>
            <a:endParaRPr lang="nb-NO" sz="1800" b="0" i="0" u="none" strike="noStrike" dirty="0">
              <a:effectLst/>
              <a:latin typeface="Helvetica Neue" panose="02000503000000020004" pitchFamily="2" charset="0"/>
            </a:endParaRPr>
          </a:p>
          <a:p>
            <a:pPr marL="0" indent="0" rtl="0" fontAlgn="base">
              <a:spcBef>
                <a:spcPts val="0"/>
              </a:spcBef>
              <a:spcAft>
                <a:spcPts val="0"/>
              </a:spcAft>
              <a:buNone/>
            </a:pPr>
            <a:endParaRPr lang="nb-NO" dirty="0"/>
          </a:p>
        </p:txBody>
      </p:sp>
      <p:sp>
        <p:nvSpPr>
          <p:cNvPr id="4" name="Plassholder for lysbildenummer 3">
            <a:extLst>
              <a:ext uri="{FF2B5EF4-FFF2-40B4-BE49-F238E27FC236}">
                <a16:creationId xmlns:a16="http://schemas.microsoft.com/office/drawing/2014/main" id="{24C99C1D-B925-3CDB-FA58-76AE909647F7}"/>
              </a:ext>
            </a:extLst>
          </p:cNvPr>
          <p:cNvSpPr>
            <a:spLocks noGrp="1"/>
          </p:cNvSpPr>
          <p:nvPr>
            <p:ph type="sldNum" sz="quarter" idx="12"/>
          </p:nvPr>
        </p:nvSpPr>
        <p:spPr/>
        <p:txBody>
          <a:bodyPr/>
          <a:lstStyle/>
          <a:p>
            <a:fld id="{C83DB580-0514-4D1A-BBFA-A50D0028E127}" type="slidenum">
              <a:rPr lang="nb-NO" smtClean="0"/>
              <a:t>20</a:t>
            </a:fld>
            <a:endParaRPr lang="nb-NO"/>
          </a:p>
        </p:txBody>
      </p:sp>
    </p:spTree>
    <p:extLst>
      <p:ext uri="{BB962C8B-B14F-4D97-AF65-F5344CB8AC3E}">
        <p14:creationId xmlns:p14="http://schemas.microsoft.com/office/powerpoint/2010/main" val="133217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346D4C-EA56-C2FB-C12F-8BEB0EE816E1}"/>
              </a:ext>
            </a:extLst>
          </p:cNvPr>
          <p:cNvSpPr>
            <a:spLocks noGrp="1"/>
          </p:cNvSpPr>
          <p:nvPr>
            <p:ph type="title"/>
          </p:nvPr>
        </p:nvSpPr>
        <p:spPr/>
        <p:txBody>
          <a:bodyPr/>
          <a:lstStyle/>
          <a:p>
            <a:r>
              <a:rPr lang="nb-NO" dirty="0"/>
              <a:t>Framdrift arbeidsgruppe</a:t>
            </a:r>
          </a:p>
        </p:txBody>
      </p:sp>
      <p:sp>
        <p:nvSpPr>
          <p:cNvPr id="3" name="Plassholder for innhold 2">
            <a:extLst>
              <a:ext uri="{FF2B5EF4-FFF2-40B4-BE49-F238E27FC236}">
                <a16:creationId xmlns:a16="http://schemas.microsoft.com/office/drawing/2014/main" id="{0EE866E6-A4D7-7EEA-1CF4-DC9A266D2A76}"/>
              </a:ext>
            </a:extLst>
          </p:cNvPr>
          <p:cNvSpPr>
            <a:spLocks noGrp="1"/>
          </p:cNvSpPr>
          <p:nvPr>
            <p:ph idx="1"/>
          </p:nvPr>
        </p:nvSpPr>
        <p:spPr/>
        <p:txBody>
          <a:bodyPr/>
          <a:lstStyle/>
          <a:p>
            <a:endParaRPr lang="nb-NO" dirty="0"/>
          </a:p>
          <a:p>
            <a:endParaRPr lang="nb-NO" dirty="0"/>
          </a:p>
          <a:p>
            <a:r>
              <a:rPr lang="nb-NO" b="1" dirty="0"/>
              <a:t>November</a:t>
            </a:r>
            <a:r>
              <a:rPr lang="nb-NO" dirty="0"/>
              <a:t> : Innhenting av innspill på nye spørsmål</a:t>
            </a:r>
          </a:p>
          <a:p>
            <a:r>
              <a:rPr lang="nb-NO" b="1" dirty="0"/>
              <a:t>November</a:t>
            </a:r>
            <a:r>
              <a:rPr lang="nb-NO" dirty="0"/>
              <a:t>: Fellesmøte for å utforme kravspekk (2 timer) </a:t>
            </a:r>
          </a:p>
          <a:p>
            <a:r>
              <a:rPr lang="nb-NO" b="1" dirty="0"/>
              <a:t>Desember</a:t>
            </a:r>
            <a:r>
              <a:rPr lang="nb-NO" dirty="0"/>
              <a:t> : Prising av kravspekk fra </a:t>
            </a:r>
            <a:r>
              <a:rPr lang="nb-NO" dirty="0" err="1"/>
              <a:t>Norstat</a:t>
            </a:r>
            <a:endParaRPr lang="nb-NO" dirty="0"/>
          </a:p>
          <a:p>
            <a:r>
              <a:rPr lang="nb-NO" b="1" dirty="0"/>
              <a:t>Januar</a:t>
            </a:r>
            <a:r>
              <a:rPr lang="nb-NO" dirty="0"/>
              <a:t>: Fellesmøte (2 timer) for å ta stilling til hvilke endringer som skal  gjennomføres – vurdering av kost/nytte</a:t>
            </a:r>
          </a:p>
        </p:txBody>
      </p:sp>
      <p:sp>
        <p:nvSpPr>
          <p:cNvPr id="4" name="Plassholder for lysbildenummer 3">
            <a:extLst>
              <a:ext uri="{FF2B5EF4-FFF2-40B4-BE49-F238E27FC236}">
                <a16:creationId xmlns:a16="http://schemas.microsoft.com/office/drawing/2014/main" id="{A22D90FD-D538-5652-1E8C-D9AC77A0BB49}"/>
              </a:ext>
            </a:extLst>
          </p:cNvPr>
          <p:cNvSpPr>
            <a:spLocks noGrp="1"/>
          </p:cNvSpPr>
          <p:nvPr>
            <p:ph type="sldNum" sz="quarter" idx="12"/>
          </p:nvPr>
        </p:nvSpPr>
        <p:spPr/>
        <p:txBody>
          <a:bodyPr/>
          <a:lstStyle/>
          <a:p>
            <a:fld id="{C83DB580-0514-4D1A-BBFA-A50D0028E127}" type="slidenum">
              <a:rPr lang="nb-NO" smtClean="0"/>
              <a:t>21</a:t>
            </a:fld>
            <a:endParaRPr lang="nb-NO"/>
          </a:p>
        </p:txBody>
      </p:sp>
    </p:spTree>
    <p:extLst>
      <p:ext uri="{BB962C8B-B14F-4D97-AF65-F5344CB8AC3E}">
        <p14:creationId xmlns:p14="http://schemas.microsoft.com/office/powerpoint/2010/main" val="259400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6A496-06BE-E129-5D98-C6F999677FD0}"/>
              </a:ext>
            </a:extLst>
          </p:cNvPr>
          <p:cNvSpPr>
            <a:spLocks noGrp="1"/>
          </p:cNvSpPr>
          <p:nvPr>
            <p:ph type="ctrTitle"/>
          </p:nvPr>
        </p:nvSpPr>
        <p:spPr/>
        <p:txBody>
          <a:bodyPr/>
          <a:lstStyle/>
          <a:p>
            <a:r>
              <a:rPr lang="nb-NO" dirty="0"/>
              <a:t>Del 2 Fra kongstanke til daglig drift –servicenivå og medlemsavgifter 2024</a:t>
            </a:r>
          </a:p>
        </p:txBody>
      </p:sp>
      <p:sp>
        <p:nvSpPr>
          <p:cNvPr id="3" name="Plassholder for tekst 2">
            <a:extLst>
              <a:ext uri="{FF2B5EF4-FFF2-40B4-BE49-F238E27FC236}">
                <a16:creationId xmlns:a16="http://schemas.microsoft.com/office/drawing/2014/main" id="{0A1BC2A5-8135-2AF2-C9CA-896609DDC582}"/>
              </a:ext>
            </a:extLst>
          </p:cNvPr>
          <p:cNvSpPr>
            <a:spLocks noGrp="1"/>
          </p:cNvSpPr>
          <p:nvPr>
            <p:ph type="body" sz="quarter" idx="11"/>
          </p:nvPr>
        </p:nvSpPr>
        <p:spPr/>
        <p:txBody>
          <a:bodyPr/>
          <a:lstStyle/>
          <a:p>
            <a:endParaRPr lang="nb-NO" dirty="0"/>
          </a:p>
        </p:txBody>
      </p:sp>
    </p:spTree>
    <p:extLst>
      <p:ext uri="{BB962C8B-B14F-4D97-AF65-F5344CB8AC3E}">
        <p14:creationId xmlns:p14="http://schemas.microsoft.com/office/powerpoint/2010/main" val="219914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71E951-5ADF-74A1-FAB7-6EB19C8E45DB}"/>
              </a:ext>
            </a:extLst>
          </p:cNvPr>
          <p:cNvSpPr>
            <a:spLocks noGrp="1"/>
          </p:cNvSpPr>
          <p:nvPr>
            <p:ph type="title"/>
          </p:nvPr>
        </p:nvSpPr>
        <p:spPr/>
        <p:txBody>
          <a:bodyPr/>
          <a:lstStyle/>
          <a:p>
            <a:r>
              <a:rPr lang="nb-NO" dirty="0"/>
              <a:t>NPU Monitor drift og utvikling 2023</a:t>
            </a:r>
          </a:p>
        </p:txBody>
      </p:sp>
      <p:sp>
        <p:nvSpPr>
          <p:cNvPr id="3" name="Plassholder for innhold 2">
            <a:extLst>
              <a:ext uri="{FF2B5EF4-FFF2-40B4-BE49-F238E27FC236}">
                <a16:creationId xmlns:a16="http://schemas.microsoft.com/office/drawing/2014/main" id="{6C527910-87CC-3F32-C4CB-D72AE0E7BB8E}"/>
              </a:ext>
            </a:extLst>
          </p:cNvPr>
          <p:cNvSpPr>
            <a:spLocks noGrp="1"/>
          </p:cNvSpPr>
          <p:nvPr>
            <p:ph idx="1"/>
          </p:nvPr>
        </p:nvSpPr>
        <p:spPr/>
        <p:txBody>
          <a:bodyPr>
            <a:normAutofit lnSpcReduction="10000"/>
          </a:bodyPr>
          <a:lstStyle/>
          <a:p>
            <a:r>
              <a:rPr lang="nb-NO" b="1" dirty="0"/>
              <a:t>Hele Norge i Monitor </a:t>
            </a:r>
            <a:r>
              <a:rPr lang="nb-NO" dirty="0"/>
              <a:t>- 95 destinasjoner fra hele landet – over 35.000 svar i databasen på et år. Flertallet er svært fornøyd. </a:t>
            </a:r>
          </a:p>
          <a:p>
            <a:r>
              <a:rPr lang="nb-NO" b="1" dirty="0"/>
              <a:t>Nye driftsoppgaver</a:t>
            </a:r>
            <a:r>
              <a:rPr lang="nb-NO" dirty="0"/>
              <a:t>: Kraftig opptrapping av medlemskontakten – </a:t>
            </a:r>
            <a:r>
              <a:rPr lang="nb-NO" dirty="0" err="1"/>
              <a:t>onboarding</a:t>
            </a:r>
            <a:r>
              <a:rPr lang="nb-NO" dirty="0"/>
              <a:t>, support, veiledning i datainnsamling og bruk av </a:t>
            </a:r>
            <a:r>
              <a:rPr lang="nb-NO" dirty="0" err="1"/>
              <a:t>dashboard</a:t>
            </a:r>
            <a:endParaRPr lang="nb-NO" dirty="0"/>
          </a:p>
          <a:p>
            <a:r>
              <a:rPr lang="nb-NO" b="1" dirty="0"/>
              <a:t>Vedlikehold av verktøy</a:t>
            </a:r>
            <a:r>
              <a:rPr lang="nb-NO" dirty="0"/>
              <a:t>: feilretting, videreutvikling; </a:t>
            </a:r>
            <a:r>
              <a:rPr lang="nb-NO" dirty="0" err="1"/>
              <a:t>fx</a:t>
            </a:r>
            <a:r>
              <a:rPr lang="nb-NO" dirty="0"/>
              <a:t> regionale filtre/bydelsfiltre</a:t>
            </a:r>
          </a:p>
          <a:p>
            <a:r>
              <a:rPr lang="nb-NO" b="1" dirty="0"/>
              <a:t>Utvikling av verktøyet</a:t>
            </a:r>
            <a:r>
              <a:rPr lang="nb-NO" dirty="0"/>
              <a:t>: Nye filterfunksjoner, Helt ny datastrøm: Kundedata-samarbeide (KUDOS)</a:t>
            </a:r>
          </a:p>
          <a:p>
            <a:r>
              <a:rPr lang="nb-NO" b="1" dirty="0"/>
              <a:t>Økt bemanning</a:t>
            </a:r>
            <a:r>
              <a:rPr lang="nb-NO" dirty="0"/>
              <a:t>: Fra to til fire heltids ansatte</a:t>
            </a:r>
          </a:p>
          <a:p>
            <a:r>
              <a:rPr lang="nb-NO" b="1" dirty="0"/>
              <a:t>Finansieringsbehov: </a:t>
            </a:r>
          </a:p>
          <a:p>
            <a:pPr lvl="1"/>
            <a:r>
              <a:rPr lang="nb-NO" dirty="0"/>
              <a:t>Statstilskuddet har ikke økt i takt med satsingen – 1. </a:t>
            </a:r>
            <a:r>
              <a:rPr lang="nb-NO" dirty="0" err="1"/>
              <a:t>mill</a:t>
            </a:r>
            <a:r>
              <a:rPr lang="nb-NO" dirty="0"/>
              <a:t> foreslått også for 2024 (Vi søkte om 4 </a:t>
            </a:r>
            <a:r>
              <a:rPr lang="nb-NO" dirty="0" err="1"/>
              <a:t>mill</a:t>
            </a:r>
            <a:r>
              <a:rPr lang="nb-NO" dirty="0"/>
              <a:t>) </a:t>
            </a:r>
          </a:p>
          <a:p>
            <a:pPr lvl="1"/>
            <a:r>
              <a:rPr lang="nb-NO" dirty="0"/>
              <a:t>Medlemsavgiftene har stått stille siden desember 2020. Minimum 20% økning fra 2024. </a:t>
            </a:r>
            <a:endParaRPr lang="nb-NO" b="1" dirty="0"/>
          </a:p>
          <a:p>
            <a:pPr lvl="1"/>
            <a:endParaRPr lang="nb-NO" dirty="0"/>
          </a:p>
        </p:txBody>
      </p:sp>
      <p:sp>
        <p:nvSpPr>
          <p:cNvPr id="4" name="Plassholder for lysbildenummer 3">
            <a:extLst>
              <a:ext uri="{FF2B5EF4-FFF2-40B4-BE49-F238E27FC236}">
                <a16:creationId xmlns:a16="http://schemas.microsoft.com/office/drawing/2014/main" id="{686781D7-8434-16A9-A719-1CF0ED3B2BD5}"/>
              </a:ext>
            </a:extLst>
          </p:cNvPr>
          <p:cNvSpPr>
            <a:spLocks noGrp="1"/>
          </p:cNvSpPr>
          <p:nvPr>
            <p:ph type="sldNum" sz="quarter" idx="12"/>
          </p:nvPr>
        </p:nvSpPr>
        <p:spPr/>
        <p:txBody>
          <a:bodyPr/>
          <a:lstStyle/>
          <a:p>
            <a:fld id="{C83DB580-0514-4D1A-BBFA-A50D0028E127}" type="slidenum">
              <a:rPr lang="nb-NO" smtClean="0"/>
              <a:t>23</a:t>
            </a:fld>
            <a:endParaRPr lang="nb-NO"/>
          </a:p>
        </p:txBody>
      </p:sp>
    </p:spTree>
    <p:extLst>
      <p:ext uri="{BB962C8B-B14F-4D97-AF65-F5344CB8AC3E}">
        <p14:creationId xmlns:p14="http://schemas.microsoft.com/office/powerpoint/2010/main" val="290091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EFDD57-BD79-F591-467C-63E02D37A70A}"/>
              </a:ext>
            </a:extLst>
          </p:cNvPr>
          <p:cNvSpPr>
            <a:spLocks noGrp="1"/>
          </p:cNvSpPr>
          <p:nvPr>
            <p:ph type="title"/>
          </p:nvPr>
        </p:nvSpPr>
        <p:spPr/>
        <p:txBody>
          <a:bodyPr/>
          <a:lstStyle/>
          <a:p>
            <a:r>
              <a:rPr lang="nb-NO" dirty="0"/>
              <a:t>Økt verdi 2024</a:t>
            </a:r>
          </a:p>
        </p:txBody>
      </p:sp>
      <p:sp>
        <p:nvSpPr>
          <p:cNvPr id="3" name="Plassholder for innhold 2">
            <a:extLst>
              <a:ext uri="{FF2B5EF4-FFF2-40B4-BE49-F238E27FC236}">
                <a16:creationId xmlns:a16="http://schemas.microsoft.com/office/drawing/2014/main" id="{E43937E6-B779-7ABE-D1C8-C4A93ED634BE}"/>
              </a:ext>
            </a:extLst>
          </p:cNvPr>
          <p:cNvSpPr>
            <a:spLocks noGrp="1"/>
          </p:cNvSpPr>
          <p:nvPr>
            <p:ph idx="1"/>
          </p:nvPr>
        </p:nvSpPr>
        <p:spPr/>
        <p:txBody>
          <a:bodyPr>
            <a:normAutofit/>
          </a:bodyPr>
          <a:lstStyle/>
          <a:p>
            <a:endParaRPr lang="nb-NO" dirty="0"/>
          </a:p>
          <a:p>
            <a:pPr marL="0" indent="0">
              <a:buNone/>
            </a:pPr>
            <a:endParaRPr lang="nb-NO" dirty="0"/>
          </a:p>
          <a:p>
            <a:r>
              <a:rPr lang="nb-NO" dirty="0"/>
              <a:t>Vi har høstet erfaring med datainnsamling og kan gi bedre veiledning</a:t>
            </a:r>
          </a:p>
          <a:p>
            <a:r>
              <a:rPr lang="nb-NO" dirty="0"/>
              <a:t>Vi har allerede mye data </a:t>
            </a:r>
            <a:r>
              <a:rPr lang="nb-NO" dirty="0" err="1"/>
              <a:t>dashboardet</a:t>
            </a:r>
            <a:r>
              <a:rPr lang="nb-NO" dirty="0"/>
              <a:t> som kan brukes til å jobbe strategisk med publikumsutvikling</a:t>
            </a:r>
          </a:p>
          <a:p>
            <a:r>
              <a:rPr lang="nb-NO" dirty="0"/>
              <a:t>Vi har flere rådgivere og bedre mulighet for å tilby hjelp og støtte i ulike deler av brukerreisen</a:t>
            </a:r>
          </a:p>
        </p:txBody>
      </p:sp>
      <p:sp>
        <p:nvSpPr>
          <p:cNvPr id="4" name="Plassholder for lysbildenummer 3">
            <a:extLst>
              <a:ext uri="{FF2B5EF4-FFF2-40B4-BE49-F238E27FC236}">
                <a16:creationId xmlns:a16="http://schemas.microsoft.com/office/drawing/2014/main" id="{1BCADA4E-F632-A821-3F4E-2ABD6ABF4183}"/>
              </a:ext>
            </a:extLst>
          </p:cNvPr>
          <p:cNvSpPr>
            <a:spLocks noGrp="1"/>
          </p:cNvSpPr>
          <p:nvPr>
            <p:ph type="sldNum" sz="quarter" idx="12"/>
          </p:nvPr>
        </p:nvSpPr>
        <p:spPr/>
        <p:txBody>
          <a:bodyPr/>
          <a:lstStyle/>
          <a:p>
            <a:fld id="{C83DB580-0514-4D1A-BBFA-A50D0028E127}" type="slidenum">
              <a:rPr lang="nb-NO" smtClean="0"/>
              <a:t>24</a:t>
            </a:fld>
            <a:endParaRPr lang="nb-NO"/>
          </a:p>
        </p:txBody>
      </p:sp>
    </p:spTree>
    <p:extLst>
      <p:ext uri="{BB962C8B-B14F-4D97-AF65-F5344CB8AC3E}">
        <p14:creationId xmlns:p14="http://schemas.microsoft.com/office/powerpoint/2010/main" val="224160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529C4-47BD-BCF9-9E3C-7BA7471999D2}"/>
              </a:ext>
            </a:extLst>
          </p:cNvPr>
          <p:cNvSpPr>
            <a:spLocks noGrp="1"/>
          </p:cNvSpPr>
          <p:nvPr>
            <p:ph type="title"/>
          </p:nvPr>
        </p:nvSpPr>
        <p:spPr/>
        <p:txBody>
          <a:bodyPr>
            <a:normAutofit/>
          </a:bodyPr>
          <a:lstStyle/>
          <a:p>
            <a:r>
              <a:rPr lang="nb-NO" dirty="0"/>
              <a:t>Hva inngår i medlemskapet? </a:t>
            </a:r>
          </a:p>
        </p:txBody>
      </p:sp>
      <p:sp>
        <p:nvSpPr>
          <p:cNvPr id="3" name="Plassholder for innhold 2">
            <a:extLst>
              <a:ext uri="{FF2B5EF4-FFF2-40B4-BE49-F238E27FC236}">
                <a16:creationId xmlns:a16="http://schemas.microsoft.com/office/drawing/2014/main" id="{52619C79-2E4B-747A-A8D6-2B61B0426F53}"/>
              </a:ext>
            </a:extLst>
          </p:cNvPr>
          <p:cNvSpPr>
            <a:spLocks noGrp="1"/>
          </p:cNvSpPr>
          <p:nvPr>
            <p:ph idx="1"/>
          </p:nvPr>
        </p:nvSpPr>
        <p:spPr/>
        <p:txBody>
          <a:bodyPr>
            <a:normAutofit fontScale="77500" lnSpcReduction="20000"/>
          </a:bodyPr>
          <a:lstStyle/>
          <a:p>
            <a:pPr algn="l" fontAlgn="base">
              <a:buFont typeface="Arial" panose="020B0604020202020204" pitchFamily="34" charset="0"/>
              <a:buChar char="•"/>
            </a:pPr>
            <a:endParaRPr lang="nb-NO" dirty="0"/>
          </a:p>
          <a:p>
            <a:pPr algn="l" fontAlgn="base">
              <a:buFont typeface="Arial" panose="020B0604020202020204" pitchFamily="34" charset="0"/>
              <a:buChar char="•"/>
            </a:pPr>
            <a:r>
              <a:rPr lang="nb-NO" b="1" dirty="0"/>
              <a:t>NPU Monitor </a:t>
            </a:r>
            <a:r>
              <a:rPr lang="nb-NO" dirty="0"/>
              <a:t>- tilgang til </a:t>
            </a:r>
            <a:r>
              <a:rPr lang="nb-NO" b="1" dirty="0"/>
              <a:t>befolkningsundersøkelse</a:t>
            </a:r>
            <a:r>
              <a:rPr lang="nb-NO" dirty="0"/>
              <a:t>n (Gjennomføres hvert 3. år)</a:t>
            </a:r>
          </a:p>
          <a:p>
            <a:pPr algn="l" fontAlgn="base">
              <a:buFont typeface="Arial" panose="020B0604020202020204" pitchFamily="34" charset="0"/>
              <a:buChar char="•"/>
            </a:pPr>
            <a:r>
              <a:rPr lang="nb-NO" b="1" dirty="0"/>
              <a:t>NPU Håndboka </a:t>
            </a:r>
            <a:r>
              <a:rPr lang="nb-NO" dirty="0"/>
              <a:t>(med seks-trinns-veileder til strategisk publikumsutvikling)</a:t>
            </a:r>
          </a:p>
          <a:p>
            <a:pPr algn="l" fontAlgn="base">
              <a:buFont typeface="Arial" panose="020B0604020202020204" pitchFamily="34" charset="0"/>
              <a:buChar char="•"/>
            </a:pPr>
            <a:r>
              <a:rPr lang="nb-NO" b="1" dirty="0"/>
              <a:t>NPU Konferansen, </a:t>
            </a:r>
            <a:r>
              <a:rPr lang="nb-NO" dirty="0"/>
              <a:t>årlig fysisk møteplass. Gratis deltakelse i det faglige programmet med inntil 5 deltakere (lunsj og middag </a:t>
            </a:r>
            <a:r>
              <a:rPr lang="nb-NO" dirty="0" err="1"/>
              <a:t>ifbm</a:t>
            </a:r>
            <a:r>
              <a:rPr lang="nb-NO" dirty="0"/>
              <a:t> prisutdeling bestilles og betales separat)</a:t>
            </a:r>
          </a:p>
          <a:p>
            <a:pPr algn="l" fontAlgn="base">
              <a:buFont typeface="Arial" panose="020B0604020202020204" pitchFamily="34" charset="0"/>
              <a:buChar char="•"/>
            </a:pPr>
            <a:r>
              <a:rPr lang="nb-NO" b="1" dirty="0"/>
              <a:t>NPU Prisen </a:t>
            </a:r>
            <a:r>
              <a:rPr lang="nb-NO" dirty="0"/>
              <a:t>- mulighet for grundig gjennomgang av eget arbeide med publikumsutvikling årlig bransje-</a:t>
            </a:r>
            <a:r>
              <a:rPr lang="nb-NO" dirty="0" err="1"/>
              <a:t>research</a:t>
            </a:r>
            <a:endParaRPr lang="nb-NO" dirty="0"/>
          </a:p>
          <a:p>
            <a:pPr algn="l" fontAlgn="base">
              <a:buFont typeface="Arial" panose="020B0604020202020204" pitchFamily="34" charset="0"/>
              <a:buChar char="•"/>
            </a:pPr>
            <a:r>
              <a:rPr lang="nb-NO" b="1" dirty="0"/>
              <a:t>Mulighet for deltakelse i utviklingsprosjekter</a:t>
            </a:r>
            <a:r>
              <a:rPr lang="nb-NO" dirty="0"/>
              <a:t>. Pågående: Kudos ( kundedata i Monitor)  og Digital scenekunst ( Dansk-norsk-utviklingsprosjekt). </a:t>
            </a:r>
          </a:p>
          <a:p>
            <a:pPr algn="l" fontAlgn="base">
              <a:buFont typeface="Arial" panose="020B0604020202020204" pitchFamily="34" charset="0"/>
              <a:buChar char="•"/>
            </a:pPr>
            <a:r>
              <a:rPr lang="nb-NO" b="1" dirty="0"/>
              <a:t>Mulighet til påvirkning</a:t>
            </a:r>
            <a:r>
              <a:rPr lang="nb-NO" dirty="0"/>
              <a:t>: Demokratisk deltakelse på </a:t>
            </a:r>
            <a:r>
              <a:rPr lang="nb-NO" dirty="0" err="1"/>
              <a:t>NPUs</a:t>
            </a:r>
            <a:r>
              <a:rPr lang="nb-NO" dirty="0"/>
              <a:t> årsmøte i juni hvert år. Løfte inn saker. Monitor ble løftet inn på årsmøtet i 2018!</a:t>
            </a:r>
          </a:p>
          <a:p>
            <a:pPr algn="l" fontAlgn="base">
              <a:buFont typeface="Arial" panose="020B0604020202020204" pitchFamily="34" charset="0"/>
              <a:buChar char="•"/>
            </a:pPr>
            <a:r>
              <a:rPr lang="nb-NO" b="1" dirty="0"/>
              <a:t>Ressursbank</a:t>
            </a:r>
            <a:r>
              <a:rPr lang="nb-NO" dirty="0"/>
              <a:t>: tilgang via innlogging</a:t>
            </a:r>
          </a:p>
          <a:p>
            <a:pPr algn="l" fontAlgn="base">
              <a:buFont typeface="Arial" panose="020B0604020202020204" pitchFamily="34" charset="0"/>
              <a:buChar char="•"/>
            </a:pPr>
            <a:r>
              <a:rPr lang="nb-NO" b="1" dirty="0"/>
              <a:t>Nyhetsbrev og medlemspost</a:t>
            </a:r>
          </a:p>
          <a:p>
            <a:endParaRPr lang="nb-NO" dirty="0"/>
          </a:p>
        </p:txBody>
      </p:sp>
      <p:sp>
        <p:nvSpPr>
          <p:cNvPr id="4" name="Plassholder for lysbildenummer 3">
            <a:extLst>
              <a:ext uri="{FF2B5EF4-FFF2-40B4-BE49-F238E27FC236}">
                <a16:creationId xmlns:a16="http://schemas.microsoft.com/office/drawing/2014/main" id="{C26BFFEC-8698-6910-65CA-E6F53D3AC729}"/>
              </a:ext>
            </a:extLst>
          </p:cNvPr>
          <p:cNvSpPr>
            <a:spLocks noGrp="1"/>
          </p:cNvSpPr>
          <p:nvPr>
            <p:ph type="sldNum" sz="quarter" idx="12"/>
          </p:nvPr>
        </p:nvSpPr>
        <p:spPr/>
        <p:txBody>
          <a:bodyPr/>
          <a:lstStyle/>
          <a:p>
            <a:fld id="{C83DB580-0514-4D1A-BBFA-A50D0028E127}" type="slidenum">
              <a:rPr lang="nb-NO" smtClean="0"/>
              <a:t>25</a:t>
            </a:fld>
            <a:endParaRPr lang="nb-NO"/>
          </a:p>
        </p:txBody>
      </p:sp>
    </p:spTree>
    <p:extLst>
      <p:ext uri="{BB962C8B-B14F-4D97-AF65-F5344CB8AC3E}">
        <p14:creationId xmlns:p14="http://schemas.microsoft.com/office/powerpoint/2010/main" val="184178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41984-A5D1-BF6B-1009-CE89C1C0A382}"/>
              </a:ext>
            </a:extLst>
          </p:cNvPr>
          <p:cNvSpPr>
            <a:spLocks noGrp="1"/>
          </p:cNvSpPr>
          <p:nvPr>
            <p:ph type="title"/>
          </p:nvPr>
        </p:nvSpPr>
        <p:spPr/>
        <p:txBody>
          <a:bodyPr>
            <a:normAutofit fontScale="90000"/>
          </a:bodyPr>
          <a:lstStyle/>
          <a:p>
            <a:r>
              <a:rPr lang="nb-NO" dirty="0"/>
              <a:t>Kun for de som deltar med egne publikumsundersøkelser</a:t>
            </a:r>
            <a:br>
              <a:rPr lang="nb-NO" dirty="0"/>
            </a:br>
            <a:endParaRPr lang="nb-NO" dirty="0"/>
          </a:p>
        </p:txBody>
      </p:sp>
      <p:sp>
        <p:nvSpPr>
          <p:cNvPr id="3" name="Plassholder for innhold 2">
            <a:extLst>
              <a:ext uri="{FF2B5EF4-FFF2-40B4-BE49-F238E27FC236}">
                <a16:creationId xmlns:a16="http://schemas.microsoft.com/office/drawing/2014/main" id="{DA75E6BD-B0C7-EADD-2AAF-F64D705B4A85}"/>
              </a:ext>
            </a:extLst>
          </p:cNvPr>
          <p:cNvSpPr>
            <a:spLocks noGrp="1"/>
          </p:cNvSpPr>
          <p:nvPr>
            <p:ph idx="1"/>
          </p:nvPr>
        </p:nvSpPr>
        <p:spPr>
          <a:xfrm>
            <a:off x="344725" y="1036320"/>
            <a:ext cx="8454552" cy="3291840"/>
          </a:xfrm>
        </p:spPr>
        <p:txBody>
          <a:bodyPr>
            <a:normAutofit fontScale="92500" lnSpcReduction="10000"/>
          </a:bodyPr>
          <a:lstStyle/>
          <a:p>
            <a:pPr marL="0" indent="0" algn="l" fontAlgn="base">
              <a:buNone/>
            </a:pPr>
            <a:endParaRPr lang="nb-NO" dirty="0"/>
          </a:p>
          <a:p>
            <a:pPr algn="l" fontAlgn="base">
              <a:buFont typeface="Arial" panose="020B0604020202020204" pitchFamily="34" charset="0"/>
              <a:buChar char="•"/>
            </a:pPr>
            <a:r>
              <a:rPr lang="nb-NO" b="1" dirty="0"/>
              <a:t>Ferdig programmert live-lenke og QR-kode </a:t>
            </a:r>
            <a:r>
              <a:rPr lang="nb-NO" dirty="0"/>
              <a:t>til distribusjon blant egne besøkende</a:t>
            </a:r>
          </a:p>
          <a:p>
            <a:pPr algn="l" fontAlgn="base">
              <a:buFont typeface="Arial" panose="020B0604020202020204" pitchFamily="34" charset="0"/>
              <a:buChar char="•"/>
            </a:pPr>
            <a:r>
              <a:rPr lang="nb-NO" b="1" dirty="0"/>
              <a:t>Løpende tilgang til svarene gjennom NPU Monitor kontrollpanel </a:t>
            </a:r>
            <a:r>
              <a:rPr lang="nb-NO" dirty="0"/>
              <a:t>– et panel som utvikles kontinuerlig i </a:t>
            </a:r>
            <a:r>
              <a:rPr lang="nb-NO" dirty="0" err="1"/>
              <a:t>smrb</a:t>
            </a:r>
            <a:r>
              <a:rPr lang="nb-NO" dirty="0"/>
              <a:t> med </a:t>
            </a:r>
            <a:r>
              <a:rPr lang="nb-NO" dirty="0" err="1"/>
              <a:t>Norstat</a:t>
            </a:r>
            <a:endParaRPr lang="nb-NO" dirty="0"/>
          </a:p>
          <a:p>
            <a:pPr algn="l" fontAlgn="base">
              <a:buFont typeface="Arial" panose="020B0604020202020204" pitchFamily="34" charset="0"/>
              <a:buChar char="•"/>
            </a:pPr>
            <a:r>
              <a:rPr lang="nb-NO" b="1" dirty="0"/>
              <a:t>Løpende tilgang til alle andre aktørers publikumsundersøkelser </a:t>
            </a:r>
            <a:r>
              <a:rPr lang="nb-NO" dirty="0"/>
              <a:t>og mulighet til å sammenlikne egne resultater med andre i samme bransje eller region </a:t>
            </a:r>
          </a:p>
          <a:p>
            <a:pPr algn="l" fontAlgn="base">
              <a:buFont typeface="Arial" panose="020B0604020202020204" pitchFamily="34" charset="0"/>
              <a:buChar char="•"/>
            </a:pPr>
            <a:r>
              <a:rPr lang="nb-NO" b="1" dirty="0"/>
              <a:t>2 timers veiledning </a:t>
            </a:r>
            <a:r>
              <a:rPr lang="nb-NO" dirty="0"/>
              <a:t>i forbindelse med enten oppsett eller bruk av egen publikumsundersøkelse (datainnsamling/bruk av </a:t>
            </a:r>
            <a:r>
              <a:rPr lang="nb-NO" dirty="0" err="1"/>
              <a:t>dashboardet</a:t>
            </a:r>
            <a:r>
              <a:rPr lang="nb-NO" dirty="0"/>
              <a:t>)</a:t>
            </a:r>
          </a:p>
          <a:p>
            <a:pPr algn="l" fontAlgn="base">
              <a:buFont typeface="Arial" panose="020B0604020202020204" pitchFamily="34" charset="0"/>
              <a:buChar char="•"/>
            </a:pPr>
            <a:r>
              <a:rPr lang="nb-NO" b="1" dirty="0"/>
              <a:t>Fri deltakelse på fem årlige nettverksmøter </a:t>
            </a:r>
            <a:r>
              <a:rPr lang="nb-NO" dirty="0"/>
              <a:t>per år med nivåtilpasset opplæring i datainnsamling og analyse</a:t>
            </a:r>
          </a:p>
          <a:p>
            <a:pPr fontAlgn="base"/>
            <a:r>
              <a:rPr lang="nb-NO" b="1" dirty="0"/>
              <a:t>Mulighet til å påvirke </a:t>
            </a:r>
            <a:r>
              <a:rPr lang="nb-NO" dirty="0"/>
              <a:t>utviklingen av NPU Monitor verktøyet – arbeidsgrupper /</a:t>
            </a:r>
            <a:r>
              <a:rPr lang="nb-NO" b="1" dirty="0" err="1"/>
              <a:t>advisory</a:t>
            </a:r>
            <a:r>
              <a:rPr lang="nb-NO" b="1" dirty="0"/>
              <a:t> </a:t>
            </a:r>
            <a:r>
              <a:rPr lang="nb-NO" b="1" dirty="0" err="1"/>
              <a:t>board</a:t>
            </a:r>
            <a:r>
              <a:rPr lang="nb-NO" b="1" dirty="0"/>
              <a:t> </a:t>
            </a:r>
            <a:r>
              <a:rPr lang="nb-NO" dirty="0"/>
              <a:t>(skjema-evaluering pågår i disse dager)</a:t>
            </a:r>
          </a:p>
          <a:p>
            <a:pPr algn="l" fontAlgn="base">
              <a:buFont typeface="Arial" panose="020B0604020202020204" pitchFamily="34" charset="0"/>
              <a:buChar char="•"/>
            </a:pPr>
            <a:r>
              <a:rPr lang="nb-NO" dirty="0"/>
              <a:t>Mulig å kjøpe tilgang for flere «destinasjoner» i Monitor. </a:t>
            </a:r>
          </a:p>
        </p:txBody>
      </p:sp>
      <p:sp>
        <p:nvSpPr>
          <p:cNvPr id="4" name="Plassholder for lysbildenummer 3">
            <a:extLst>
              <a:ext uri="{FF2B5EF4-FFF2-40B4-BE49-F238E27FC236}">
                <a16:creationId xmlns:a16="http://schemas.microsoft.com/office/drawing/2014/main" id="{F3078FAF-8B13-739D-EFA4-AD8BEC9FE937}"/>
              </a:ext>
            </a:extLst>
          </p:cNvPr>
          <p:cNvSpPr>
            <a:spLocks noGrp="1"/>
          </p:cNvSpPr>
          <p:nvPr>
            <p:ph type="sldNum" sz="quarter" idx="12"/>
          </p:nvPr>
        </p:nvSpPr>
        <p:spPr/>
        <p:txBody>
          <a:bodyPr/>
          <a:lstStyle/>
          <a:p>
            <a:fld id="{C83DB580-0514-4D1A-BBFA-A50D0028E127}" type="slidenum">
              <a:rPr lang="nb-NO" smtClean="0"/>
              <a:t>26</a:t>
            </a:fld>
            <a:endParaRPr lang="nb-NO"/>
          </a:p>
        </p:txBody>
      </p:sp>
    </p:spTree>
    <p:extLst>
      <p:ext uri="{BB962C8B-B14F-4D97-AF65-F5344CB8AC3E}">
        <p14:creationId xmlns:p14="http://schemas.microsoft.com/office/powerpoint/2010/main" val="345377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3CBE9E-62E8-82F6-1B97-FF89C3C3B0C7}"/>
              </a:ext>
            </a:extLst>
          </p:cNvPr>
          <p:cNvSpPr>
            <a:spLocks noGrp="1"/>
          </p:cNvSpPr>
          <p:nvPr>
            <p:ph type="ctrTitle"/>
          </p:nvPr>
        </p:nvSpPr>
        <p:spPr/>
        <p:txBody>
          <a:bodyPr/>
          <a:lstStyle/>
          <a:p>
            <a:r>
              <a:rPr lang="nb-NO" dirty="0"/>
              <a:t>Pause og </a:t>
            </a:r>
            <a:r>
              <a:rPr lang="nb-NO" dirty="0" err="1"/>
              <a:t>Breakouts</a:t>
            </a:r>
            <a:endParaRPr lang="nb-NO" dirty="0"/>
          </a:p>
        </p:txBody>
      </p:sp>
      <p:sp>
        <p:nvSpPr>
          <p:cNvPr id="3" name="Plassholder for tekst 2">
            <a:extLst>
              <a:ext uri="{FF2B5EF4-FFF2-40B4-BE49-F238E27FC236}">
                <a16:creationId xmlns:a16="http://schemas.microsoft.com/office/drawing/2014/main" id="{3CCEA96C-2C47-9E55-1DA8-2E1D98152EA9}"/>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114435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68F34D-D3B0-6CF5-CFE1-D58B55D8E1D3}"/>
              </a:ext>
            </a:extLst>
          </p:cNvPr>
          <p:cNvSpPr>
            <a:spLocks noGrp="1"/>
          </p:cNvSpPr>
          <p:nvPr>
            <p:ph type="ctrTitle"/>
          </p:nvPr>
        </p:nvSpPr>
        <p:spPr/>
        <p:txBody>
          <a:bodyPr>
            <a:normAutofit/>
          </a:bodyPr>
          <a:lstStyle/>
          <a:p>
            <a:r>
              <a:rPr lang="nb-NO" dirty="0"/>
              <a:t>Del 1. Publikumsundersøkelsen</a:t>
            </a:r>
          </a:p>
        </p:txBody>
      </p:sp>
      <p:sp>
        <p:nvSpPr>
          <p:cNvPr id="3" name="Plassholder for tekst 2">
            <a:extLst>
              <a:ext uri="{FF2B5EF4-FFF2-40B4-BE49-F238E27FC236}">
                <a16:creationId xmlns:a16="http://schemas.microsoft.com/office/drawing/2014/main" id="{1D58CB69-48D8-8A78-E38F-29C55C70D3C8}"/>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195166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4D11B2-C9DD-2E66-A9C0-A4F3DD51F5D6}"/>
              </a:ext>
            </a:extLst>
          </p:cNvPr>
          <p:cNvSpPr>
            <a:spLocks noGrp="1"/>
          </p:cNvSpPr>
          <p:nvPr>
            <p:ph type="title"/>
          </p:nvPr>
        </p:nvSpPr>
        <p:spPr/>
        <p:txBody>
          <a:bodyPr/>
          <a:lstStyle/>
          <a:p>
            <a:r>
              <a:rPr lang="nb-NO" dirty="0"/>
              <a:t>Evaluering av NPU Monitor skjema</a:t>
            </a:r>
          </a:p>
        </p:txBody>
      </p:sp>
      <p:sp>
        <p:nvSpPr>
          <p:cNvPr id="3" name="Plassholder for innhold 2">
            <a:extLst>
              <a:ext uri="{FF2B5EF4-FFF2-40B4-BE49-F238E27FC236}">
                <a16:creationId xmlns:a16="http://schemas.microsoft.com/office/drawing/2014/main" id="{EAA4829D-EDE3-B1DE-041F-C19803FFF87F}"/>
              </a:ext>
            </a:extLst>
          </p:cNvPr>
          <p:cNvSpPr>
            <a:spLocks noGrp="1"/>
          </p:cNvSpPr>
          <p:nvPr>
            <p:ph idx="1"/>
          </p:nvPr>
        </p:nvSpPr>
        <p:spPr/>
        <p:txBody>
          <a:bodyPr/>
          <a:lstStyle/>
          <a:p>
            <a:endParaRPr lang="nb-NO" dirty="0"/>
          </a:p>
          <a:p>
            <a:r>
              <a:rPr lang="nb-NO" dirty="0"/>
              <a:t>NPU Monitor er bygget opp av to datastrømmer – befolknings- og publikumsundersøkelser. NPU Monitor </a:t>
            </a:r>
            <a:r>
              <a:rPr lang="nb-NO" dirty="0" err="1"/>
              <a:t>dashboard</a:t>
            </a:r>
            <a:r>
              <a:rPr lang="nb-NO" dirty="0"/>
              <a:t> er bygget for å krysse og filtrere data fra de ulike spørsmålene i undersøkelsen mot hverandre. </a:t>
            </a:r>
          </a:p>
          <a:p>
            <a:r>
              <a:rPr lang="nb-NO" dirty="0"/>
              <a:t>Vi har kartlagt hva dere synes om </a:t>
            </a:r>
            <a:r>
              <a:rPr lang="nb-NO" b="1" u="sng" dirty="0"/>
              <a:t>publikumsundersøkelsen</a:t>
            </a:r>
            <a:r>
              <a:rPr lang="nb-NO" dirty="0"/>
              <a:t> i denne omgangen. </a:t>
            </a:r>
          </a:p>
          <a:p>
            <a:r>
              <a:rPr lang="nb-NO" dirty="0" err="1"/>
              <a:t>Kartleggingsperiode</a:t>
            </a:r>
            <a:r>
              <a:rPr lang="nb-NO" dirty="0"/>
              <a:t>: 3 uker fra 2. oktober til 24. oktober 2023</a:t>
            </a:r>
          </a:p>
          <a:p>
            <a:r>
              <a:rPr lang="nb-NO" dirty="0"/>
              <a:t>Team: Kristin Tiller (medlem/hospitant) Guri Barka Martins, ny medlemskontakt/rådgiver og Ingrid/dir.  </a:t>
            </a:r>
          </a:p>
          <a:p>
            <a:r>
              <a:rPr lang="nb-NO" dirty="0"/>
              <a:t>66 aktører ble kontaktet med forespørsel om å sette av tid til intervju</a:t>
            </a:r>
          </a:p>
          <a:p>
            <a:r>
              <a:rPr lang="nb-NO" dirty="0"/>
              <a:t>40 har gjennomført intervju</a:t>
            </a:r>
          </a:p>
        </p:txBody>
      </p:sp>
      <p:sp>
        <p:nvSpPr>
          <p:cNvPr id="4" name="Plassholder for lysbildenummer 3">
            <a:extLst>
              <a:ext uri="{FF2B5EF4-FFF2-40B4-BE49-F238E27FC236}">
                <a16:creationId xmlns:a16="http://schemas.microsoft.com/office/drawing/2014/main" id="{83CB99CA-3EF7-28E6-AB52-2FCD6867A2F5}"/>
              </a:ext>
            </a:extLst>
          </p:cNvPr>
          <p:cNvSpPr>
            <a:spLocks noGrp="1"/>
          </p:cNvSpPr>
          <p:nvPr>
            <p:ph type="sldNum" sz="quarter" idx="12"/>
          </p:nvPr>
        </p:nvSpPr>
        <p:spPr/>
        <p:txBody>
          <a:bodyPr/>
          <a:lstStyle/>
          <a:p>
            <a:fld id="{C83DB580-0514-4D1A-BBFA-A50D0028E127}" type="slidenum">
              <a:rPr lang="nb-NO" smtClean="0"/>
              <a:t>4</a:t>
            </a:fld>
            <a:endParaRPr lang="nb-NO"/>
          </a:p>
        </p:txBody>
      </p:sp>
    </p:spTree>
    <p:extLst>
      <p:ext uri="{BB962C8B-B14F-4D97-AF65-F5344CB8AC3E}">
        <p14:creationId xmlns:p14="http://schemas.microsoft.com/office/powerpoint/2010/main" val="293766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54725D-568E-40BF-9ADB-3F919DCB709C}"/>
              </a:ext>
            </a:extLst>
          </p:cNvPr>
          <p:cNvSpPr>
            <a:spLocks noGrp="1"/>
          </p:cNvSpPr>
          <p:nvPr>
            <p:ph type="title"/>
          </p:nvPr>
        </p:nvSpPr>
        <p:spPr/>
        <p:txBody>
          <a:bodyPr/>
          <a:lstStyle/>
          <a:p>
            <a:r>
              <a:rPr lang="nb-NO" dirty="0"/>
              <a:t>De som har deltatt i kartleggingen</a:t>
            </a:r>
          </a:p>
        </p:txBody>
      </p:sp>
      <p:sp>
        <p:nvSpPr>
          <p:cNvPr id="3" name="Plassholder for lysbildenummer 2">
            <a:extLst>
              <a:ext uri="{FF2B5EF4-FFF2-40B4-BE49-F238E27FC236}">
                <a16:creationId xmlns:a16="http://schemas.microsoft.com/office/drawing/2014/main" id="{F0110319-E1C2-51E9-1097-523A3AC48308}"/>
              </a:ext>
            </a:extLst>
          </p:cNvPr>
          <p:cNvSpPr>
            <a:spLocks noGrp="1"/>
          </p:cNvSpPr>
          <p:nvPr>
            <p:ph type="sldNum" sz="quarter" idx="12"/>
          </p:nvPr>
        </p:nvSpPr>
        <p:spPr/>
        <p:txBody>
          <a:bodyPr/>
          <a:lstStyle/>
          <a:p>
            <a:fld id="{C83DB580-0514-4D1A-BBFA-A50D0028E127}" type="slidenum">
              <a:rPr lang="nb-NO" smtClean="0"/>
              <a:t>5</a:t>
            </a:fld>
            <a:endParaRPr lang="nb-NO"/>
          </a:p>
        </p:txBody>
      </p:sp>
      <p:graphicFrame>
        <p:nvGraphicFramePr>
          <p:cNvPr id="9" name="Plassholder for innhold 8">
            <a:extLst>
              <a:ext uri="{FF2B5EF4-FFF2-40B4-BE49-F238E27FC236}">
                <a16:creationId xmlns:a16="http://schemas.microsoft.com/office/drawing/2014/main" id="{D48862D5-019D-158F-2CE9-EC31AA8B61B2}"/>
              </a:ext>
            </a:extLst>
          </p:cNvPr>
          <p:cNvGraphicFramePr>
            <a:graphicFrameLocks noGrp="1"/>
          </p:cNvGraphicFramePr>
          <p:nvPr>
            <p:ph idx="1"/>
            <p:extLst>
              <p:ext uri="{D42A27DB-BD31-4B8C-83A1-F6EECF244321}">
                <p14:modId xmlns:p14="http://schemas.microsoft.com/office/powerpoint/2010/main" val="3458388433"/>
              </p:ext>
            </p:extLst>
          </p:nvPr>
        </p:nvGraphicFramePr>
        <p:xfrm>
          <a:off x="2339975" y="1382330"/>
          <a:ext cx="1659619" cy="3254703"/>
        </p:xfrm>
        <a:graphic>
          <a:graphicData uri="http://schemas.openxmlformats.org/drawingml/2006/table">
            <a:tbl>
              <a:tblPr/>
              <a:tblGrid>
                <a:gridCol w="1659619">
                  <a:extLst>
                    <a:ext uri="{9D8B030D-6E8A-4147-A177-3AD203B41FA5}">
                      <a16:colId xmlns:a16="http://schemas.microsoft.com/office/drawing/2014/main" val="858993552"/>
                    </a:ext>
                  </a:extLst>
                </a:gridCol>
              </a:tblGrid>
              <a:tr h="102870">
                <a:tc>
                  <a:txBody>
                    <a:bodyPr/>
                    <a:lstStyle/>
                    <a:p>
                      <a:pPr rtl="0" fontAlgn="b"/>
                      <a:r>
                        <a:rPr lang="nb-NO" sz="1100" dirty="0">
                          <a:effectLst/>
                        </a:rPr>
                        <a:t>Arktisk Filharmoni</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446292"/>
                  </a:ext>
                </a:extLst>
              </a:tr>
              <a:tr h="186690">
                <a:tc>
                  <a:txBody>
                    <a:bodyPr/>
                    <a:lstStyle/>
                    <a:p>
                      <a:pPr rtl="0" fontAlgn="b"/>
                      <a:r>
                        <a:rPr lang="nb-NO" sz="1100" dirty="0">
                          <a:effectLst/>
                        </a:rPr>
                        <a:t>Den Norske Opera og Ballett</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7682856"/>
                  </a:ext>
                </a:extLst>
              </a:tr>
              <a:tr h="186690">
                <a:tc>
                  <a:txBody>
                    <a:bodyPr/>
                    <a:lstStyle/>
                    <a:p>
                      <a:pPr rtl="0" fontAlgn="b"/>
                      <a:r>
                        <a:rPr lang="nb-NO" sz="1100" dirty="0">
                          <a:effectLst/>
                        </a:rPr>
                        <a:t>Oscarsborg Operaen</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291913"/>
                  </a:ext>
                </a:extLst>
              </a:tr>
              <a:tr h="493279">
                <a:tc>
                  <a:txBody>
                    <a:bodyPr/>
                    <a:lstStyle/>
                    <a:p>
                      <a:pPr rtl="0" fontAlgn="b"/>
                      <a:r>
                        <a:rPr lang="nb-NO" sz="1100" dirty="0">
                          <a:effectLst/>
                        </a:rPr>
                        <a:t>Bergen Filharmoniske Orkester</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8095341"/>
                  </a:ext>
                </a:extLst>
              </a:tr>
              <a:tr h="296301">
                <a:tc>
                  <a:txBody>
                    <a:bodyPr/>
                    <a:lstStyle/>
                    <a:p>
                      <a:pPr rtl="0" fontAlgn="b"/>
                      <a:r>
                        <a:rPr lang="nb-NO" sz="1100" dirty="0">
                          <a:effectLst/>
                        </a:rPr>
                        <a:t>Det Norske Blåseensemble</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243357"/>
                  </a:ext>
                </a:extLst>
              </a:tr>
              <a:tr h="296301">
                <a:tc>
                  <a:txBody>
                    <a:bodyPr/>
                    <a:lstStyle/>
                    <a:p>
                      <a:pPr rtl="0" fontAlgn="b"/>
                      <a:r>
                        <a:rPr lang="nb-NO" sz="1100" dirty="0">
                          <a:effectLst/>
                        </a:rPr>
                        <a:t>Det Norske Solistkor</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475566"/>
                  </a:ext>
                </a:extLst>
              </a:tr>
              <a:tr h="379880">
                <a:tc>
                  <a:txBody>
                    <a:bodyPr/>
                    <a:lstStyle/>
                    <a:p>
                      <a:pPr rtl="0" fontAlgn="b"/>
                      <a:r>
                        <a:rPr lang="nb-NO" sz="1100" dirty="0">
                          <a:effectLst/>
                        </a:rPr>
                        <a:t>Kristiansand Symfoniorkester</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8809"/>
                  </a:ext>
                </a:extLst>
              </a:tr>
              <a:tr h="296301">
                <a:tc>
                  <a:txBody>
                    <a:bodyPr/>
                    <a:lstStyle/>
                    <a:p>
                      <a:pPr rtl="0" fontAlgn="b"/>
                      <a:r>
                        <a:rPr lang="nb-NO" sz="1100" dirty="0">
                          <a:effectLst/>
                        </a:rPr>
                        <a:t>Oslo Filharmonien</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5281602"/>
                  </a:ext>
                </a:extLst>
              </a:tr>
              <a:tr h="296301">
                <a:tc>
                  <a:txBody>
                    <a:bodyPr/>
                    <a:lstStyle/>
                    <a:p>
                      <a:pPr rtl="0" fontAlgn="b"/>
                      <a:r>
                        <a:rPr lang="nb-NO" sz="1100" dirty="0">
                          <a:effectLst/>
                        </a:rPr>
                        <a:t>Stavanger Symfoniorkester</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0510739"/>
                  </a:ext>
                </a:extLst>
              </a:tr>
              <a:tr h="151698">
                <a:tc>
                  <a:txBody>
                    <a:bodyPr/>
                    <a:lstStyle/>
                    <a:p>
                      <a:pPr rtl="0" fontAlgn="b"/>
                      <a:r>
                        <a:rPr lang="nb-NO" sz="1100" dirty="0">
                          <a:effectLst/>
                        </a:rPr>
                        <a:t>Trondheim Symfoniorkester</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1035596"/>
                  </a:ext>
                </a:extLst>
              </a:tr>
              <a:tr h="140268">
                <a:tc>
                  <a:txBody>
                    <a:bodyPr/>
                    <a:lstStyle/>
                    <a:p>
                      <a:pPr rtl="0" fontAlgn="b"/>
                      <a:r>
                        <a:rPr lang="nb-NO" sz="1100" dirty="0">
                          <a:effectLst/>
                        </a:rPr>
                        <a:t>Bergen Nasjonale Opera</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4218417"/>
                  </a:ext>
                </a:extLst>
              </a:tr>
            </a:tbl>
          </a:graphicData>
        </a:graphic>
      </p:graphicFrame>
      <p:graphicFrame>
        <p:nvGraphicFramePr>
          <p:cNvPr id="7" name="Plassholder for innhold 6">
            <a:extLst>
              <a:ext uri="{FF2B5EF4-FFF2-40B4-BE49-F238E27FC236}">
                <a16:creationId xmlns:a16="http://schemas.microsoft.com/office/drawing/2014/main" id="{75E02E4E-DBEB-BE78-CA90-C9C78E887AB2}"/>
              </a:ext>
            </a:extLst>
          </p:cNvPr>
          <p:cNvGraphicFramePr>
            <a:graphicFrameLocks noGrp="1"/>
          </p:cNvGraphicFramePr>
          <p:nvPr>
            <p:ph idx="13"/>
            <p:extLst>
              <p:ext uri="{D42A27DB-BD31-4B8C-83A1-F6EECF244321}">
                <p14:modId xmlns:p14="http://schemas.microsoft.com/office/powerpoint/2010/main" val="1429718877"/>
              </p:ext>
            </p:extLst>
          </p:nvPr>
        </p:nvGraphicFramePr>
        <p:xfrm>
          <a:off x="429804" y="1347289"/>
          <a:ext cx="1764756" cy="2814260"/>
        </p:xfrm>
        <a:graphic>
          <a:graphicData uri="http://schemas.openxmlformats.org/drawingml/2006/table">
            <a:tbl>
              <a:tblPr/>
              <a:tblGrid>
                <a:gridCol w="1764756">
                  <a:extLst>
                    <a:ext uri="{9D8B030D-6E8A-4147-A177-3AD203B41FA5}">
                      <a16:colId xmlns:a16="http://schemas.microsoft.com/office/drawing/2014/main" val="1975094948"/>
                    </a:ext>
                  </a:extLst>
                </a:gridCol>
              </a:tblGrid>
              <a:tr h="0">
                <a:tc>
                  <a:txBody>
                    <a:bodyPr/>
                    <a:lstStyle/>
                    <a:p>
                      <a:pPr rtl="0" fontAlgn="b"/>
                      <a:r>
                        <a:rPr lang="nb-NO" sz="1100" dirty="0">
                          <a:effectLst/>
                        </a:rPr>
                        <a:t>Bymuseet i Bergen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825469"/>
                  </a:ext>
                </a:extLst>
              </a:tr>
              <a:tr h="219704">
                <a:tc>
                  <a:txBody>
                    <a:bodyPr/>
                    <a:lstStyle/>
                    <a:p>
                      <a:pPr rtl="0" fontAlgn="b"/>
                      <a:r>
                        <a:rPr lang="nb-NO" sz="1100" dirty="0">
                          <a:effectLst/>
                        </a:rPr>
                        <a:t>Hardanger Fartøyvernsenter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68618"/>
                  </a:ext>
                </a:extLst>
              </a:tr>
              <a:tr h="219704">
                <a:tc>
                  <a:txBody>
                    <a:bodyPr/>
                    <a:lstStyle/>
                    <a:p>
                      <a:pPr rtl="0" fontAlgn="b"/>
                      <a:r>
                        <a:rPr lang="nb-NO" sz="1100" dirty="0">
                          <a:effectLst/>
                        </a:rPr>
                        <a:t>Historisk museum</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650562"/>
                  </a:ext>
                </a:extLst>
              </a:tr>
              <a:tr h="219704">
                <a:tc>
                  <a:txBody>
                    <a:bodyPr/>
                    <a:lstStyle/>
                    <a:p>
                      <a:pPr rtl="0" fontAlgn="b"/>
                      <a:r>
                        <a:rPr lang="nb-NO" sz="1100" dirty="0">
                          <a:effectLst/>
                        </a:rPr>
                        <a:t>Jugendstilsenteret &amp; KUBE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79892437"/>
                  </a:ext>
                </a:extLst>
              </a:tr>
              <a:tr h="219704">
                <a:tc>
                  <a:txBody>
                    <a:bodyPr/>
                    <a:lstStyle/>
                    <a:p>
                      <a:pPr rtl="0" fontAlgn="b"/>
                      <a:r>
                        <a:rPr lang="nb-NO" sz="1100" dirty="0">
                          <a:effectLst/>
                        </a:rPr>
                        <a:t>Museum Vest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353964"/>
                  </a:ext>
                </a:extLst>
              </a:tr>
              <a:tr h="219704">
                <a:tc>
                  <a:txBody>
                    <a:bodyPr/>
                    <a:lstStyle/>
                    <a:p>
                      <a:pPr rtl="0" fontAlgn="b"/>
                      <a:r>
                        <a:rPr lang="nb-NO" sz="1100" dirty="0">
                          <a:effectLst/>
                        </a:rPr>
                        <a:t>Naturhistorisk museum</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758359"/>
                  </a:ext>
                </a:extLst>
              </a:tr>
              <a:tr h="219704">
                <a:tc>
                  <a:txBody>
                    <a:bodyPr/>
                    <a:lstStyle/>
                    <a:p>
                      <a:pPr rtl="0" fontAlgn="b"/>
                      <a:r>
                        <a:rPr lang="nb-NO" sz="1100" dirty="0">
                          <a:effectLst/>
                        </a:rPr>
                        <a:t>Vitenskapsmuseet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390325"/>
                  </a:ext>
                </a:extLst>
              </a:tr>
              <a:tr h="219704">
                <a:tc>
                  <a:txBody>
                    <a:bodyPr/>
                    <a:lstStyle/>
                    <a:p>
                      <a:pPr rtl="0" fontAlgn="b"/>
                      <a:r>
                        <a:rPr lang="nb-NO" sz="1100" dirty="0">
                          <a:effectLst/>
                        </a:rPr>
                        <a:t>Romsdalsmuseet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699973"/>
                  </a:ext>
                </a:extLst>
              </a:tr>
              <a:tr h="219704">
                <a:tc>
                  <a:txBody>
                    <a:bodyPr/>
                    <a:lstStyle/>
                    <a:p>
                      <a:pPr rtl="0" fontAlgn="b"/>
                      <a:r>
                        <a:rPr lang="nb-NO" sz="1100" dirty="0">
                          <a:effectLst/>
                        </a:rPr>
                        <a:t>Sunnmøre Museum (Viti)</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763648"/>
                  </a:ext>
                </a:extLst>
              </a:tr>
              <a:tr h="109852">
                <a:tc>
                  <a:txBody>
                    <a:bodyPr/>
                    <a:lstStyle/>
                    <a:p>
                      <a:pPr rtl="0" fontAlgn="b"/>
                      <a:r>
                        <a:rPr lang="nb-NO" sz="1100" dirty="0">
                          <a:effectLst/>
                        </a:rPr>
                        <a:t>Voss Folkemuseum</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598603"/>
                  </a:ext>
                </a:extLst>
              </a:tr>
              <a:tr h="0">
                <a:tc>
                  <a:txBody>
                    <a:bodyPr/>
                    <a:lstStyle/>
                    <a:p>
                      <a:pPr rtl="0" fontAlgn="b"/>
                      <a:r>
                        <a:rPr lang="nb-NO" sz="1100" dirty="0">
                          <a:effectLst/>
                        </a:rPr>
                        <a:t>KODE Kunstmuseer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239195"/>
                  </a:ext>
                </a:extLst>
              </a:tr>
              <a:tr h="219704">
                <a:tc>
                  <a:txBody>
                    <a:bodyPr/>
                    <a:lstStyle/>
                    <a:p>
                      <a:pPr rtl="0" fontAlgn="b"/>
                      <a:r>
                        <a:rPr lang="nb-NO" sz="1100" dirty="0">
                          <a:effectLst/>
                        </a:rPr>
                        <a:t>HVM </a:t>
                      </a:r>
                      <a:r>
                        <a:rPr lang="nb-NO" sz="1100" dirty="0" err="1">
                          <a:effectLst/>
                        </a:rPr>
                        <a:t>Kabuso</a:t>
                      </a:r>
                      <a:endParaRPr lang="nb-NO" sz="1100" dirty="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658974"/>
                  </a:ext>
                </a:extLst>
              </a:tr>
              <a:tr h="219704">
                <a:tc>
                  <a:txBody>
                    <a:bodyPr/>
                    <a:lstStyle/>
                    <a:p>
                      <a:pPr rtl="0" fontAlgn="b"/>
                      <a:r>
                        <a:rPr lang="nb-NO" sz="1100" dirty="0">
                          <a:effectLst/>
                        </a:rPr>
                        <a:t>Nasjonalmuseet</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771649"/>
                  </a:ext>
                </a:extLst>
              </a:tr>
            </a:tbl>
          </a:graphicData>
        </a:graphic>
      </p:graphicFrame>
      <p:graphicFrame>
        <p:nvGraphicFramePr>
          <p:cNvPr id="11" name="Tabell 10">
            <a:extLst>
              <a:ext uri="{FF2B5EF4-FFF2-40B4-BE49-F238E27FC236}">
                <a16:creationId xmlns:a16="http://schemas.microsoft.com/office/drawing/2014/main" id="{A36E0E7C-A569-A5EB-7884-1862CC185DC3}"/>
              </a:ext>
            </a:extLst>
          </p:cNvPr>
          <p:cNvGraphicFramePr>
            <a:graphicFrameLocks noGrp="1"/>
          </p:cNvGraphicFramePr>
          <p:nvPr>
            <p:extLst>
              <p:ext uri="{D42A27DB-BD31-4B8C-83A1-F6EECF244321}">
                <p14:modId xmlns:p14="http://schemas.microsoft.com/office/powerpoint/2010/main" val="875390169"/>
              </p:ext>
            </p:extLst>
          </p:nvPr>
        </p:nvGraphicFramePr>
        <p:xfrm>
          <a:off x="4378779" y="1382330"/>
          <a:ext cx="1830432" cy="2576134"/>
        </p:xfrm>
        <a:graphic>
          <a:graphicData uri="http://schemas.openxmlformats.org/drawingml/2006/table">
            <a:tbl>
              <a:tblPr/>
              <a:tblGrid>
                <a:gridCol w="1830432">
                  <a:extLst>
                    <a:ext uri="{9D8B030D-6E8A-4147-A177-3AD203B41FA5}">
                      <a16:colId xmlns:a16="http://schemas.microsoft.com/office/drawing/2014/main" val="3280912996"/>
                    </a:ext>
                  </a:extLst>
                </a:gridCol>
              </a:tblGrid>
              <a:tr h="208038">
                <a:tc>
                  <a:txBody>
                    <a:bodyPr/>
                    <a:lstStyle/>
                    <a:p>
                      <a:pPr rtl="0" fontAlgn="b"/>
                      <a:r>
                        <a:rPr lang="nb-NO" sz="1100" dirty="0">
                          <a:effectLst/>
                        </a:rPr>
                        <a:t>Den </a:t>
                      </a:r>
                      <a:r>
                        <a:rPr lang="nb-NO" sz="1100" dirty="0" err="1">
                          <a:effectLst/>
                        </a:rPr>
                        <a:t>Nationale</a:t>
                      </a:r>
                      <a:r>
                        <a:rPr lang="nb-NO" sz="1100" dirty="0">
                          <a:effectLst/>
                        </a:rPr>
                        <a:t> Scene</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524933"/>
                  </a:ext>
                </a:extLst>
              </a:tr>
              <a:tr h="296012">
                <a:tc>
                  <a:txBody>
                    <a:bodyPr/>
                    <a:lstStyle/>
                    <a:p>
                      <a:pPr rtl="0" fontAlgn="b"/>
                      <a:r>
                        <a:rPr lang="nb-NO" sz="1100" dirty="0">
                          <a:effectLst/>
                        </a:rPr>
                        <a:t>Det Norske Teater</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150150"/>
                  </a:ext>
                </a:extLst>
              </a:tr>
              <a:tr h="296012">
                <a:tc>
                  <a:txBody>
                    <a:bodyPr/>
                    <a:lstStyle/>
                    <a:p>
                      <a:pPr rtl="0" fontAlgn="b"/>
                      <a:r>
                        <a:rPr lang="nb-NO" sz="1100" dirty="0">
                          <a:effectLst/>
                        </a:rPr>
                        <a:t>Hålogaland teater</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936500"/>
                  </a:ext>
                </a:extLst>
              </a:tr>
              <a:tr h="296012">
                <a:tc>
                  <a:txBody>
                    <a:bodyPr/>
                    <a:lstStyle/>
                    <a:p>
                      <a:pPr rtl="0" fontAlgn="b"/>
                      <a:r>
                        <a:rPr lang="nb-NO" sz="1100" dirty="0">
                          <a:effectLst/>
                        </a:rPr>
                        <a:t>Kilden Teater</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56415440"/>
                  </a:ext>
                </a:extLst>
              </a:tr>
              <a:tr h="296012">
                <a:tc>
                  <a:txBody>
                    <a:bodyPr/>
                    <a:lstStyle/>
                    <a:p>
                      <a:pPr rtl="0" fontAlgn="b"/>
                      <a:r>
                        <a:rPr lang="nb-NO" sz="1100" dirty="0">
                          <a:effectLst/>
                        </a:rPr>
                        <a:t>Nationaltheatret</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79159"/>
                  </a:ext>
                </a:extLst>
              </a:tr>
              <a:tr h="296012">
                <a:tc>
                  <a:txBody>
                    <a:bodyPr/>
                    <a:lstStyle/>
                    <a:p>
                      <a:pPr rtl="0" fontAlgn="b"/>
                      <a:r>
                        <a:rPr lang="nb-NO" sz="1100" dirty="0">
                          <a:effectLst/>
                        </a:rPr>
                        <a:t>Oslo Nye teater</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432394"/>
                  </a:ext>
                </a:extLst>
              </a:tr>
              <a:tr h="296012">
                <a:tc>
                  <a:txBody>
                    <a:bodyPr/>
                    <a:lstStyle/>
                    <a:p>
                      <a:pPr rtl="0" fontAlgn="b"/>
                      <a:r>
                        <a:rPr lang="nb-NO" sz="1100" dirty="0">
                          <a:effectLst/>
                        </a:rPr>
                        <a:t>Peer Gynt</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4772880"/>
                  </a:ext>
                </a:extLst>
              </a:tr>
              <a:tr h="296012">
                <a:tc>
                  <a:txBody>
                    <a:bodyPr/>
                    <a:lstStyle/>
                    <a:p>
                      <a:pPr rtl="0" fontAlgn="b"/>
                      <a:r>
                        <a:rPr lang="nb-NO" sz="1100" dirty="0">
                          <a:effectLst/>
                        </a:rPr>
                        <a:t>Rogaland teater</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2533"/>
                  </a:ext>
                </a:extLst>
              </a:tr>
              <a:tr h="296012">
                <a:tc>
                  <a:txBody>
                    <a:bodyPr/>
                    <a:lstStyle/>
                    <a:p>
                      <a:pPr rtl="0" fontAlgn="b"/>
                      <a:r>
                        <a:rPr lang="nb-NO" sz="1100" dirty="0">
                          <a:effectLst/>
                        </a:rPr>
                        <a:t>Rosendal Teater</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11909745"/>
                  </a:ext>
                </a:extLst>
              </a:tr>
            </a:tbl>
          </a:graphicData>
        </a:graphic>
      </p:graphicFrame>
      <p:graphicFrame>
        <p:nvGraphicFramePr>
          <p:cNvPr id="13" name="Tabell 12">
            <a:extLst>
              <a:ext uri="{FF2B5EF4-FFF2-40B4-BE49-F238E27FC236}">
                <a16:creationId xmlns:a16="http://schemas.microsoft.com/office/drawing/2014/main" id="{3FAB4C0A-622A-6F05-69E9-64B6E5FB588A}"/>
              </a:ext>
            </a:extLst>
          </p:cNvPr>
          <p:cNvGraphicFramePr>
            <a:graphicFrameLocks noGrp="1"/>
          </p:cNvGraphicFramePr>
          <p:nvPr>
            <p:extLst>
              <p:ext uri="{D42A27DB-BD31-4B8C-83A1-F6EECF244321}">
                <p14:modId xmlns:p14="http://schemas.microsoft.com/office/powerpoint/2010/main" val="3760228790"/>
              </p:ext>
            </p:extLst>
          </p:nvPr>
        </p:nvGraphicFramePr>
        <p:xfrm>
          <a:off x="6522719" y="1377641"/>
          <a:ext cx="1816925" cy="2576131"/>
        </p:xfrm>
        <a:graphic>
          <a:graphicData uri="http://schemas.openxmlformats.org/drawingml/2006/table">
            <a:tbl>
              <a:tblPr/>
              <a:tblGrid>
                <a:gridCol w="1816925">
                  <a:extLst>
                    <a:ext uri="{9D8B030D-6E8A-4147-A177-3AD203B41FA5}">
                      <a16:colId xmlns:a16="http://schemas.microsoft.com/office/drawing/2014/main" val="2352639529"/>
                    </a:ext>
                  </a:extLst>
                </a:gridCol>
              </a:tblGrid>
              <a:tr h="210649">
                <a:tc>
                  <a:txBody>
                    <a:bodyPr/>
                    <a:lstStyle/>
                    <a:p>
                      <a:pPr rtl="0" fontAlgn="b"/>
                      <a:r>
                        <a:rPr lang="nb-NO" sz="1100" dirty="0">
                          <a:effectLst/>
                        </a:rPr>
                        <a:t>Dansens Hus</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967848"/>
                  </a:ext>
                </a:extLst>
              </a:tr>
              <a:tr h="394247">
                <a:tc>
                  <a:txBody>
                    <a:bodyPr/>
                    <a:lstStyle/>
                    <a:p>
                      <a:pPr rtl="0" fontAlgn="b"/>
                      <a:r>
                        <a:rPr lang="nb-NO" sz="1100" dirty="0">
                          <a:effectLst/>
                        </a:rPr>
                        <a:t>Festspillene i Bergen</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817882"/>
                  </a:ext>
                </a:extLst>
              </a:tr>
              <a:tr h="394247">
                <a:tc>
                  <a:txBody>
                    <a:bodyPr/>
                    <a:lstStyle/>
                    <a:p>
                      <a:pPr rtl="0" fontAlgn="b"/>
                      <a:r>
                        <a:rPr lang="nb-NO" sz="1100" dirty="0">
                          <a:effectLst/>
                        </a:rPr>
                        <a:t>Viken-klyngen</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234125"/>
                  </a:ext>
                </a:extLst>
              </a:tr>
              <a:tr h="394247">
                <a:tc>
                  <a:txBody>
                    <a:bodyPr/>
                    <a:lstStyle/>
                    <a:p>
                      <a:pPr rtl="0" fontAlgn="b"/>
                      <a:r>
                        <a:rPr lang="nb-NO" sz="1100" dirty="0">
                          <a:effectLst/>
                        </a:rPr>
                        <a:t>Riksscenen</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629092"/>
                  </a:ext>
                </a:extLst>
              </a:tr>
              <a:tr h="394247">
                <a:tc>
                  <a:txBody>
                    <a:bodyPr/>
                    <a:lstStyle/>
                    <a:p>
                      <a:pPr rtl="0" fontAlgn="b"/>
                      <a:r>
                        <a:rPr lang="nb-NO" sz="1100" dirty="0">
                          <a:effectLst/>
                        </a:rPr>
                        <a:t>Bærum Kulturhus</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791638"/>
                  </a:ext>
                </a:extLst>
              </a:tr>
              <a:tr h="394247">
                <a:tc>
                  <a:txBody>
                    <a:bodyPr/>
                    <a:lstStyle/>
                    <a:p>
                      <a:pPr rtl="0" fontAlgn="b"/>
                      <a:r>
                        <a:rPr lang="nb-NO" sz="1100" dirty="0">
                          <a:effectLst/>
                        </a:rPr>
                        <a:t>Moss Kulturhus</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365425"/>
                  </a:ext>
                </a:extLst>
              </a:tr>
              <a:tr h="394247">
                <a:tc>
                  <a:txBody>
                    <a:bodyPr/>
                    <a:lstStyle/>
                    <a:p>
                      <a:pPr rtl="0" fontAlgn="b"/>
                      <a:r>
                        <a:rPr lang="nb-NO" sz="1100" dirty="0">
                          <a:effectLst/>
                        </a:rPr>
                        <a:t>Vega Scene</a:t>
                      </a:r>
                    </a:p>
                  </a:txBody>
                  <a:tcPr marL="28575" marR="28575" marT="19050" marB="1905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8959775"/>
                  </a:ext>
                </a:extLst>
              </a:tr>
            </a:tbl>
          </a:graphicData>
        </a:graphic>
      </p:graphicFrame>
    </p:spTree>
    <p:extLst>
      <p:ext uri="{BB962C8B-B14F-4D97-AF65-F5344CB8AC3E}">
        <p14:creationId xmlns:p14="http://schemas.microsoft.com/office/powerpoint/2010/main" val="13551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529C4-47BD-BCF9-9E3C-7BA7471999D2}"/>
              </a:ext>
            </a:extLst>
          </p:cNvPr>
          <p:cNvSpPr>
            <a:spLocks noGrp="1"/>
          </p:cNvSpPr>
          <p:nvPr>
            <p:ph type="title"/>
          </p:nvPr>
        </p:nvSpPr>
        <p:spPr/>
        <p:txBody>
          <a:bodyPr>
            <a:normAutofit/>
          </a:bodyPr>
          <a:lstStyle/>
          <a:p>
            <a:r>
              <a:rPr lang="nb-NO" dirty="0"/>
              <a:t>Spørsmålene vi stilte i intervjuet </a:t>
            </a:r>
          </a:p>
        </p:txBody>
      </p:sp>
      <p:sp>
        <p:nvSpPr>
          <p:cNvPr id="3" name="Plassholder for innhold 2">
            <a:extLst>
              <a:ext uri="{FF2B5EF4-FFF2-40B4-BE49-F238E27FC236}">
                <a16:creationId xmlns:a16="http://schemas.microsoft.com/office/drawing/2014/main" id="{52619C79-2E4B-747A-A8D6-2B61B0426F53}"/>
              </a:ext>
            </a:extLst>
          </p:cNvPr>
          <p:cNvSpPr>
            <a:spLocks noGrp="1"/>
          </p:cNvSpPr>
          <p:nvPr>
            <p:ph idx="1"/>
          </p:nvPr>
        </p:nvSpPr>
        <p:spPr/>
        <p:txBody>
          <a:bodyPr>
            <a:normAutofit fontScale="92500" lnSpcReduction="10000"/>
          </a:bodyPr>
          <a:lstStyle/>
          <a:p>
            <a:pPr algn="l" fontAlgn="base">
              <a:buFont typeface="Arial" panose="020B0604020202020204" pitchFamily="34" charset="0"/>
              <a:buChar char="•"/>
            </a:pPr>
            <a:endParaRPr lang="nb-NO" dirty="0"/>
          </a:p>
          <a:p>
            <a:pPr marL="342900" indent="-342900" rtl="0">
              <a:spcBef>
                <a:spcPts val="0"/>
              </a:spcBef>
              <a:spcAft>
                <a:spcPts val="0"/>
              </a:spcAft>
              <a:buFont typeface="+mj-lt"/>
              <a:buAutoNum type="arabicPeriod"/>
            </a:pPr>
            <a:r>
              <a:rPr lang="nb-NO" sz="1800" b="0" i="0" u="none" strike="noStrike" dirty="0">
                <a:solidFill>
                  <a:srgbClr val="000000"/>
                </a:solidFill>
                <a:effectLst/>
                <a:latin typeface="Arial" panose="020B0604020202020204" pitchFamily="34" charset="0"/>
              </a:rPr>
              <a:t>Overordnet, hvordan opplever dere at spørreundersøkelsen har fungert så langt?</a:t>
            </a:r>
            <a:endParaRPr lang="nb-NO" b="0" dirty="0">
              <a:effectLst/>
            </a:endParaRPr>
          </a:p>
          <a:p>
            <a:pPr marL="342900" indent="-342900" rtl="0">
              <a:spcBef>
                <a:spcPts val="0"/>
              </a:spcBef>
              <a:spcAft>
                <a:spcPts val="0"/>
              </a:spcAft>
              <a:buFont typeface="+mj-lt"/>
              <a:buAutoNum type="arabicPeriod"/>
            </a:pPr>
            <a:r>
              <a:rPr lang="nb-NO" sz="1800" b="0" i="0" u="none" strike="noStrike" dirty="0">
                <a:solidFill>
                  <a:srgbClr val="000000"/>
                </a:solidFill>
                <a:effectLst/>
                <a:latin typeface="Arial" panose="020B0604020202020204" pitchFamily="34" charset="0"/>
              </a:rPr>
              <a:t>Hvilke tilbakemeldinger har dere fått fra publikum/respondenter?</a:t>
            </a:r>
            <a:endParaRPr lang="nb-NO" b="0" dirty="0">
              <a:effectLst/>
            </a:endParaRPr>
          </a:p>
          <a:p>
            <a:pPr marL="342900" indent="-342900" rtl="0">
              <a:spcBef>
                <a:spcPts val="0"/>
              </a:spcBef>
              <a:spcAft>
                <a:spcPts val="0"/>
              </a:spcAft>
              <a:buFont typeface="+mj-lt"/>
              <a:buAutoNum type="arabicPeriod"/>
            </a:pPr>
            <a:r>
              <a:rPr lang="nb-NO" sz="1800" b="0" i="0" u="none" strike="noStrike" dirty="0">
                <a:solidFill>
                  <a:srgbClr val="000000"/>
                </a:solidFill>
                <a:effectLst/>
                <a:latin typeface="Arial" panose="020B0604020202020204" pitchFamily="34" charset="0"/>
              </a:rPr>
              <a:t>Hvilke tilbakemeldinger har dere fått internt?</a:t>
            </a:r>
            <a:endParaRPr lang="nb-NO" b="0" dirty="0">
              <a:effectLst/>
            </a:endParaRPr>
          </a:p>
          <a:p>
            <a:pPr marL="342900" indent="-342900" rtl="0">
              <a:spcBef>
                <a:spcPts val="0"/>
              </a:spcBef>
              <a:spcAft>
                <a:spcPts val="0"/>
              </a:spcAft>
              <a:buFont typeface="+mj-lt"/>
              <a:buAutoNum type="arabicPeriod"/>
            </a:pPr>
            <a:r>
              <a:rPr lang="nb-NO" sz="1800" b="0" i="0" u="none" strike="noStrike" dirty="0">
                <a:solidFill>
                  <a:srgbClr val="000000"/>
                </a:solidFill>
                <a:effectLst/>
                <a:latin typeface="Arial" panose="020B0604020202020204" pitchFamily="34" charset="0"/>
              </a:rPr>
              <a:t>Er det spesifikke ting ved oppsettet til spørreundersøkelsen, rekkefølgen eller innholdet i spørsmålene dere ønsker å endre på?</a:t>
            </a:r>
            <a:endParaRPr lang="nb-NO" b="0" dirty="0">
              <a:effectLst/>
            </a:endParaRPr>
          </a:p>
          <a:p>
            <a:pPr lvl="1" fontAlgn="base">
              <a:buFont typeface="Wingdings" pitchFamily="2" charset="2"/>
              <a:buChar char="Ø"/>
            </a:pPr>
            <a:r>
              <a:rPr lang="nb-NO" sz="1629" b="0" i="0" u="none" strike="noStrike" dirty="0">
                <a:solidFill>
                  <a:srgbClr val="000000"/>
                </a:solidFill>
                <a:effectLst/>
                <a:latin typeface="Arial" panose="020B0604020202020204" pitchFamily="34" charset="0"/>
              </a:rPr>
              <a:t>Rekkefølge</a:t>
            </a:r>
          </a:p>
          <a:p>
            <a:pPr lvl="1" fontAlgn="base">
              <a:buFont typeface="Wingdings" pitchFamily="2" charset="2"/>
              <a:buChar char="Ø"/>
            </a:pPr>
            <a:r>
              <a:rPr lang="nb-NO" sz="1629" b="0" i="0" u="none" strike="noStrike" dirty="0">
                <a:solidFill>
                  <a:srgbClr val="000000"/>
                </a:solidFill>
                <a:effectLst/>
                <a:latin typeface="Arial" panose="020B0604020202020204" pitchFamily="34" charset="0"/>
              </a:rPr>
              <a:t>Måten spørsmålene er stilt på</a:t>
            </a:r>
          </a:p>
          <a:p>
            <a:pPr lvl="1" fontAlgn="base">
              <a:buFont typeface="Wingdings" pitchFamily="2" charset="2"/>
              <a:buChar char="Ø"/>
            </a:pPr>
            <a:r>
              <a:rPr lang="nb-NO" sz="1629" b="0" i="0" u="none" strike="noStrike" dirty="0">
                <a:solidFill>
                  <a:srgbClr val="000000"/>
                </a:solidFill>
                <a:effectLst/>
                <a:latin typeface="Arial" panose="020B0604020202020204" pitchFamily="34" charset="0"/>
              </a:rPr>
              <a:t>Svaralternativene</a:t>
            </a:r>
          </a:p>
          <a:p>
            <a:pPr lvl="1" fontAlgn="base">
              <a:buFont typeface="Wingdings" pitchFamily="2" charset="2"/>
              <a:buChar char="Ø"/>
            </a:pPr>
            <a:r>
              <a:rPr lang="nb-NO" sz="1629" b="0" i="0" u="none" strike="noStrike" dirty="0">
                <a:solidFill>
                  <a:srgbClr val="000000"/>
                </a:solidFill>
                <a:effectLst/>
                <a:latin typeface="Arial" panose="020B0604020202020204" pitchFamily="34" charset="0"/>
              </a:rPr>
              <a:t>Andre spørsmål dere vil ha med?</a:t>
            </a:r>
          </a:p>
          <a:p>
            <a:pPr marL="342900" indent="-342900" rtl="0">
              <a:spcBef>
                <a:spcPts val="0"/>
              </a:spcBef>
              <a:spcAft>
                <a:spcPts val="0"/>
              </a:spcAft>
              <a:buFont typeface="+mj-lt"/>
              <a:buAutoNum type="arabicPeriod"/>
            </a:pPr>
            <a:r>
              <a:rPr lang="nb-NO" sz="1800" b="0" i="0" u="none" strike="noStrike" dirty="0">
                <a:solidFill>
                  <a:srgbClr val="000000"/>
                </a:solidFill>
                <a:effectLst/>
                <a:latin typeface="Arial" panose="020B0604020202020204" pitchFamily="34" charset="0"/>
              </a:rPr>
              <a:t>Hvis dere hadde full frihet, er det noen av de obligatoriske spørsmålene dere hadde valgt å ikke stille? Ev. hvorfor?</a:t>
            </a:r>
            <a:br>
              <a:rPr lang="nb-NO" b="0" dirty="0">
                <a:effectLst/>
              </a:rPr>
            </a:br>
            <a:endParaRPr lang="nb-NO" dirty="0"/>
          </a:p>
        </p:txBody>
      </p:sp>
      <p:sp>
        <p:nvSpPr>
          <p:cNvPr id="4" name="Plassholder for lysbildenummer 3">
            <a:extLst>
              <a:ext uri="{FF2B5EF4-FFF2-40B4-BE49-F238E27FC236}">
                <a16:creationId xmlns:a16="http://schemas.microsoft.com/office/drawing/2014/main" id="{C26BFFEC-8698-6910-65CA-E6F53D3AC729}"/>
              </a:ext>
            </a:extLst>
          </p:cNvPr>
          <p:cNvSpPr>
            <a:spLocks noGrp="1"/>
          </p:cNvSpPr>
          <p:nvPr>
            <p:ph type="sldNum" sz="quarter" idx="12"/>
          </p:nvPr>
        </p:nvSpPr>
        <p:spPr/>
        <p:txBody>
          <a:bodyPr/>
          <a:lstStyle/>
          <a:p>
            <a:fld id="{C83DB580-0514-4D1A-BBFA-A50D0028E127}" type="slidenum">
              <a:rPr lang="nb-NO" smtClean="0"/>
              <a:t>6</a:t>
            </a:fld>
            <a:endParaRPr lang="nb-NO"/>
          </a:p>
        </p:txBody>
      </p:sp>
    </p:spTree>
    <p:extLst>
      <p:ext uri="{BB962C8B-B14F-4D97-AF65-F5344CB8AC3E}">
        <p14:creationId xmlns:p14="http://schemas.microsoft.com/office/powerpoint/2010/main" val="410052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41984-A5D1-BF6B-1009-CE89C1C0A382}"/>
              </a:ext>
            </a:extLst>
          </p:cNvPr>
          <p:cNvSpPr>
            <a:spLocks noGrp="1"/>
          </p:cNvSpPr>
          <p:nvPr>
            <p:ph type="title"/>
          </p:nvPr>
        </p:nvSpPr>
        <p:spPr/>
        <p:txBody>
          <a:bodyPr>
            <a:normAutofit fontScale="90000"/>
          </a:bodyPr>
          <a:lstStyle/>
          <a:p>
            <a:r>
              <a:rPr lang="nb-NO" dirty="0"/>
              <a:t> 1. Overordnet, hvordan opplever dere at spørreundersøkelsen har fungert så langt?</a:t>
            </a:r>
            <a:br>
              <a:rPr lang="nb-NO" b="0" dirty="0">
                <a:effectLst/>
              </a:rPr>
            </a:br>
            <a:br>
              <a:rPr lang="nb-NO" dirty="0"/>
            </a:br>
            <a:endParaRPr lang="nb-NO" dirty="0"/>
          </a:p>
        </p:txBody>
      </p:sp>
      <p:sp>
        <p:nvSpPr>
          <p:cNvPr id="3" name="Plassholder for innhold 2">
            <a:extLst>
              <a:ext uri="{FF2B5EF4-FFF2-40B4-BE49-F238E27FC236}">
                <a16:creationId xmlns:a16="http://schemas.microsoft.com/office/drawing/2014/main" id="{DA75E6BD-B0C7-EADD-2AAF-F64D705B4A85}"/>
              </a:ext>
            </a:extLst>
          </p:cNvPr>
          <p:cNvSpPr>
            <a:spLocks noGrp="1"/>
          </p:cNvSpPr>
          <p:nvPr>
            <p:ph idx="1"/>
          </p:nvPr>
        </p:nvSpPr>
        <p:spPr/>
        <p:txBody>
          <a:bodyPr>
            <a:normAutofit/>
          </a:bodyPr>
          <a:lstStyle/>
          <a:p>
            <a:pPr marL="0" indent="0" algn="l" fontAlgn="base">
              <a:buNone/>
            </a:pPr>
            <a:endParaRPr lang="nb-NO" dirty="0"/>
          </a:p>
          <a:p>
            <a:pPr fontAlgn="base"/>
            <a:endParaRPr lang="nb-NO" b="1" dirty="0"/>
          </a:p>
          <a:p>
            <a:pPr fontAlgn="base"/>
            <a:endParaRPr lang="nb-NO" b="1" dirty="0"/>
          </a:p>
          <a:p>
            <a:pPr fontAlgn="base"/>
            <a:r>
              <a:rPr lang="nb-NO" b="1" dirty="0"/>
              <a:t>Ni av ti</a:t>
            </a:r>
            <a:r>
              <a:rPr lang="nb-NO" dirty="0"/>
              <a:t> synes at undersøkelsen har fungert etter intensjonen og er godt fornøyde</a:t>
            </a:r>
          </a:p>
          <a:p>
            <a:pPr fontAlgn="base"/>
            <a:r>
              <a:rPr lang="nb-NO" b="1" dirty="0"/>
              <a:t>En av ti </a:t>
            </a:r>
            <a:r>
              <a:rPr lang="nb-NO" dirty="0"/>
              <a:t>har problemer med å få publikum til å besvare undersøkelsen / synes at de har litt lav </a:t>
            </a:r>
            <a:r>
              <a:rPr lang="nb-NO" dirty="0" err="1"/>
              <a:t>reponsrate</a:t>
            </a:r>
            <a:r>
              <a:rPr lang="nb-NO" dirty="0"/>
              <a:t>  – oftere museer enn andre aktører. </a:t>
            </a:r>
          </a:p>
        </p:txBody>
      </p:sp>
      <p:sp>
        <p:nvSpPr>
          <p:cNvPr id="4" name="Plassholder for lysbildenummer 3">
            <a:extLst>
              <a:ext uri="{FF2B5EF4-FFF2-40B4-BE49-F238E27FC236}">
                <a16:creationId xmlns:a16="http://schemas.microsoft.com/office/drawing/2014/main" id="{F3078FAF-8B13-739D-EFA4-AD8BEC9FE937}"/>
              </a:ext>
            </a:extLst>
          </p:cNvPr>
          <p:cNvSpPr>
            <a:spLocks noGrp="1"/>
          </p:cNvSpPr>
          <p:nvPr>
            <p:ph type="sldNum" sz="quarter" idx="12"/>
          </p:nvPr>
        </p:nvSpPr>
        <p:spPr/>
        <p:txBody>
          <a:bodyPr/>
          <a:lstStyle/>
          <a:p>
            <a:fld id="{C83DB580-0514-4D1A-BBFA-A50D0028E127}" type="slidenum">
              <a:rPr lang="nb-NO" smtClean="0"/>
              <a:t>7</a:t>
            </a:fld>
            <a:endParaRPr lang="nb-NO"/>
          </a:p>
        </p:txBody>
      </p:sp>
    </p:spTree>
    <p:extLst>
      <p:ext uri="{BB962C8B-B14F-4D97-AF65-F5344CB8AC3E}">
        <p14:creationId xmlns:p14="http://schemas.microsoft.com/office/powerpoint/2010/main" val="301800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DB56C8-2235-BB6A-60B7-7F6438A70994}"/>
              </a:ext>
            </a:extLst>
          </p:cNvPr>
          <p:cNvSpPr>
            <a:spLocks noGrp="1"/>
          </p:cNvSpPr>
          <p:nvPr>
            <p:ph type="title"/>
          </p:nvPr>
        </p:nvSpPr>
        <p:spPr/>
        <p:txBody>
          <a:bodyPr>
            <a:normAutofit fontScale="90000"/>
          </a:bodyPr>
          <a:lstStyle/>
          <a:p>
            <a:pPr marL="342900" indent="-342900" rtl="0">
              <a:spcBef>
                <a:spcPts val="0"/>
              </a:spcBef>
              <a:spcAft>
                <a:spcPts val="0"/>
              </a:spcAft>
            </a:pPr>
            <a:r>
              <a:rPr lang="nb-NO" dirty="0"/>
              <a:t>Hvilke tilbakemeldinger har dere fått internt?</a:t>
            </a:r>
            <a:br>
              <a:rPr lang="nb-NO" b="0" dirty="0">
                <a:effectLst/>
              </a:rPr>
            </a:br>
            <a:br>
              <a:rPr lang="nb-NO" b="0" dirty="0">
                <a:effectLst/>
              </a:rPr>
            </a:br>
            <a:endParaRPr lang="nb-NO" dirty="0"/>
          </a:p>
        </p:txBody>
      </p:sp>
      <p:sp>
        <p:nvSpPr>
          <p:cNvPr id="3" name="Plassholder for innhold 2">
            <a:extLst>
              <a:ext uri="{FF2B5EF4-FFF2-40B4-BE49-F238E27FC236}">
                <a16:creationId xmlns:a16="http://schemas.microsoft.com/office/drawing/2014/main" id="{C4A7BBA5-0B6E-275B-DDEB-5CF220E7C754}"/>
              </a:ext>
            </a:extLst>
          </p:cNvPr>
          <p:cNvSpPr>
            <a:spLocks noGrp="1"/>
          </p:cNvSpPr>
          <p:nvPr>
            <p:ph idx="1"/>
          </p:nvPr>
        </p:nvSpPr>
        <p:spPr/>
        <p:txBody>
          <a:bodyPr/>
          <a:lstStyle/>
          <a:p>
            <a:pPr fontAlgn="base"/>
            <a:r>
              <a:rPr lang="nb-NO" dirty="0"/>
              <a:t>De som svarer på dette spørsmålet er de som har opplevd problemer med datainnsamlingen</a:t>
            </a:r>
          </a:p>
          <a:p>
            <a:pPr fontAlgn="base"/>
            <a:r>
              <a:rPr lang="nb-NO" dirty="0"/>
              <a:t>De oppgir hovedsakelig disse grunnene: </a:t>
            </a:r>
            <a:br>
              <a:rPr lang="nb-NO" dirty="0"/>
            </a:br>
            <a:endParaRPr lang="nb-NO" dirty="0"/>
          </a:p>
          <a:p>
            <a:pPr marL="408265" lvl="1" indent="-285750" fontAlgn="base">
              <a:buFont typeface="Wingdings" pitchFamily="2" charset="2"/>
              <a:buChar char="Ø"/>
            </a:pPr>
            <a:r>
              <a:rPr lang="nb-NO" dirty="0"/>
              <a:t>Ikke ressurser til å oppsøke de besøkende med undersøkelsen </a:t>
            </a:r>
            <a:br>
              <a:rPr lang="nb-NO" dirty="0"/>
            </a:br>
            <a:endParaRPr lang="nb-NO" dirty="0"/>
          </a:p>
          <a:p>
            <a:pPr marL="408265" lvl="1" indent="-285750" fontAlgn="base">
              <a:buFont typeface="Wingdings" pitchFamily="2" charset="2"/>
              <a:buChar char="Ø"/>
            </a:pPr>
            <a:r>
              <a:rPr lang="nb-NO" dirty="0"/>
              <a:t>Liten eller ingen kundedata-base å sende undersøkelsen til</a:t>
            </a:r>
            <a:br>
              <a:rPr lang="nb-NO" dirty="0"/>
            </a:br>
            <a:endParaRPr lang="nb-NO" dirty="0"/>
          </a:p>
          <a:p>
            <a:pPr marL="408265" lvl="1" indent="-285750" fontAlgn="base">
              <a:buFont typeface="Wingdings" pitchFamily="2" charset="2"/>
              <a:buChar char="Ø"/>
            </a:pPr>
            <a:r>
              <a:rPr lang="nb-NO" dirty="0"/>
              <a:t>Vertene reagerer på enkelte av spørsmålene – forstår ikke hvorfor de skal stilles – synes det er vanskelig å svare publikum på hvorfor det er viktig at de skal besvares. ( se neste slide) </a:t>
            </a:r>
          </a:p>
          <a:p>
            <a:endParaRPr lang="nb-NO" dirty="0"/>
          </a:p>
        </p:txBody>
      </p:sp>
      <p:sp>
        <p:nvSpPr>
          <p:cNvPr id="4" name="Plassholder for lysbildenummer 3">
            <a:extLst>
              <a:ext uri="{FF2B5EF4-FFF2-40B4-BE49-F238E27FC236}">
                <a16:creationId xmlns:a16="http://schemas.microsoft.com/office/drawing/2014/main" id="{6B7B87A8-1107-DD43-C357-B0602EA17E63}"/>
              </a:ext>
            </a:extLst>
          </p:cNvPr>
          <p:cNvSpPr>
            <a:spLocks noGrp="1"/>
          </p:cNvSpPr>
          <p:nvPr>
            <p:ph type="sldNum" sz="quarter" idx="12"/>
          </p:nvPr>
        </p:nvSpPr>
        <p:spPr/>
        <p:txBody>
          <a:bodyPr/>
          <a:lstStyle/>
          <a:p>
            <a:fld id="{C83DB580-0514-4D1A-BBFA-A50D0028E127}" type="slidenum">
              <a:rPr lang="nb-NO" smtClean="0"/>
              <a:t>8</a:t>
            </a:fld>
            <a:endParaRPr lang="nb-NO"/>
          </a:p>
        </p:txBody>
      </p:sp>
    </p:spTree>
    <p:extLst>
      <p:ext uri="{BB962C8B-B14F-4D97-AF65-F5344CB8AC3E}">
        <p14:creationId xmlns:p14="http://schemas.microsoft.com/office/powerpoint/2010/main" val="228172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350FDD-3944-2BCC-8B8E-CBFF32A606B2}"/>
              </a:ext>
            </a:extLst>
          </p:cNvPr>
          <p:cNvSpPr>
            <a:spLocks noGrp="1"/>
          </p:cNvSpPr>
          <p:nvPr>
            <p:ph type="title"/>
          </p:nvPr>
        </p:nvSpPr>
        <p:spPr/>
        <p:txBody>
          <a:bodyPr>
            <a:normAutofit fontScale="90000"/>
          </a:bodyPr>
          <a:lstStyle/>
          <a:p>
            <a:r>
              <a:rPr lang="nb-NO" dirty="0"/>
              <a:t>Hvilke tilbakemeldinger har dere fått fra publikum/respondenter?</a:t>
            </a:r>
            <a:br>
              <a:rPr lang="nb-NO" b="0" dirty="0">
                <a:effectLst/>
              </a:rPr>
            </a:br>
            <a:endParaRPr lang="nb-NO" dirty="0"/>
          </a:p>
        </p:txBody>
      </p:sp>
      <p:sp>
        <p:nvSpPr>
          <p:cNvPr id="3" name="Plassholder for innhold 2">
            <a:extLst>
              <a:ext uri="{FF2B5EF4-FFF2-40B4-BE49-F238E27FC236}">
                <a16:creationId xmlns:a16="http://schemas.microsoft.com/office/drawing/2014/main" id="{EE294781-FC02-0F4F-51A1-A62CEDAD947F}"/>
              </a:ext>
            </a:extLst>
          </p:cNvPr>
          <p:cNvSpPr>
            <a:spLocks noGrp="1"/>
          </p:cNvSpPr>
          <p:nvPr>
            <p:ph idx="1"/>
          </p:nvPr>
        </p:nvSpPr>
        <p:spPr/>
        <p:txBody>
          <a:bodyPr/>
          <a:lstStyle/>
          <a:p>
            <a:endParaRPr lang="nb-NO" dirty="0"/>
          </a:p>
          <a:p>
            <a:endParaRPr lang="nb-NO" dirty="0"/>
          </a:p>
          <a:p>
            <a:r>
              <a:rPr lang="nb-NO" dirty="0"/>
              <a:t>De som har valgt </a:t>
            </a:r>
            <a:r>
              <a:rPr lang="nb-NO" dirty="0" err="1"/>
              <a:t>Culture</a:t>
            </a:r>
            <a:r>
              <a:rPr lang="nb-NO" dirty="0"/>
              <a:t> Segments spørsmålsbatteriet har opplevd å få reaksjoner fra publikum på bruken av ordet «åndelig» i den første påstanden «</a:t>
            </a:r>
            <a:r>
              <a:rPr lang="nb-NO" b="1" i="1" dirty="0"/>
              <a:t>jeg betrakter meg selv som en åndelig person</a:t>
            </a:r>
            <a:r>
              <a:rPr lang="nb-NO" dirty="0"/>
              <a:t>»</a:t>
            </a:r>
          </a:p>
          <a:p>
            <a:endParaRPr lang="nb-NO" dirty="0"/>
          </a:p>
          <a:p>
            <a:r>
              <a:rPr lang="nb-NO" dirty="0"/>
              <a:t>Noen har fått kommentarer fra publikum som har reagert på formuleringen av spørsmålet om kjønnsidentitet: «</a:t>
            </a:r>
            <a:r>
              <a:rPr lang="nb-NO" b="1" i="1" dirty="0"/>
              <a:t>Hvordan vil du beskrive deg selv</a:t>
            </a:r>
            <a:r>
              <a:rPr lang="nb-NO" dirty="0"/>
              <a:t>» Mann/Kvinne/Ikke-binær/annet/foretrekker ikke. svare. </a:t>
            </a:r>
          </a:p>
        </p:txBody>
      </p:sp>
      <p:sp>
        <p:nvSpPr>
          <p:cNvPr id="4" name="Plassholder for lysbildenummer 3">
            <a:extLst>
              <a:ext uri="{FF2B5EF4-FFF2-40B4-BE49-F238E27FC236}">
                <a16:creationId xmlns:a16="http://schemas.microsoft.com/office/drawing/2014/main" id="{7F4FC7A7-A68D-85F8-B49A-EEF79A56D870}"/>
              </a:ext>
            </a:extLst>
          </p:cNvPr>
          <p:cNvSpPr>
            <a:spLocks noGrp="1"/>
          </p:cNvSpPr>
          <p:nvPr>
            <p:ph type="sldNum" sz="quarter" idx="12"/>
          </p:nvPr>
        </p:nvSpPr>
        <p:spPr/>
        <p:txBody>
          <a:bodyPr/>
          <a:lstStyle/>
          <a:p>
            <a:fld id="{C83DB580-0514-4D1A-BBFA-A50D0028E127}" type="slidenum">
              <a:rPr lang="nb-NO" smtClean="0"/>
              <a:t>9</a:t>
            </a:fld>
            <a:endParaRPr lang="nb-NO"/>
          </a:p>
        </p:txBody>
      </p:sp>
    </p:spTree>
    <p:extLst>
      <p:ext uri="{BB962C8B-B14F-4D97-AF65-F5344CB8AC3E}">
        <p14:creationId xmlns:p14="http://schemas.microsoft.com/office/powerpoint/2010/main" val="2486244024"/>
      </p:ext>
    </p:extLst>
  </p:cSld>
  <p:clrMapOvr>
    <a:masterClrMapping/>
  </p:clrMapOvr>
</p:sld>
</file>

<file path=ppt/theme/theme1.xml><?xml version="1.0" encoding="utf-8"?>
<a:theme xmlns:a="http://schemas.openxmlformats.org/drawingml/2006/main" name="2016_11_10_NPU_PPT-mal">
  <a:themeElements>
    <a:clrScheme name="Egendefinert NPU">
      <a:dk1>
        <a:sysClr val="windowText" lastClr="000000"/>
      </a:dk1>
      <a:lt1>
        <a:sysClr val="window" lastClr="FFFFFF"/>
      </a:lt1>
      <a:dk2>
        <a:srgbClr val="800080"/>
      </a:dk2>
      <a:lt2>
        <a:srgbClr val="EEECE1"/>
      </a:lt2>
      <a:accent1>
        <a:srgbClr val="800080"/>
      </a:accent1>
      <a:accent2>
        <a:srgbClr val="9BBB59"/>
      </a:accent2>
      <a:accent3>
        <a:srgbClr val="E36C09"/>
      </a:accent3>
      <a:accent4>
        <a:srgbClr val="4BACC6"/>
      </a:accent4>
      <a:accent5>
        <a:srgbClr val="8064A2"/>
      </a:accent5>
      <a:accent6>
        <a:srgbClr val="4F81BD"/>
      </a:accent6>
      <a:hlink>
        <a:srgbClr val="3F0040"/>
      </a:hlink>
      <a:folHlink>
        <a:srgbClr val="B2A1C7"/>
      </a:folHlink>
    </a:clrScheme>
    <a:fontScheme name="npu">
      <a:majorFont>
        <a:latin typeface="Atlas Grotesk Medium"/>
        <a:ea typeface=""/>
        <a:cs typeface=""/>
      </a:majorFont>
      <a:minorFont>
        <a:latin typeface="Atlas Grotesk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spc="60" baseline="0" dirty="0" err="1" smtClean="0">
            <a:latin typeface="Atlas Typewriter Light" panose="02000000000000000000" pitchFamily="50" charset="0"/>
          </a:defRPr>
        </a:defPPr>
      </a:lstStyle>
    </a:txDef>
  </a:objectDefaults>
  <a:extraClrSchemeLst/>
  <a:extLst>
    <a:ext uri="{05A4C25C-085E-4340-85A3-A5531E510DB2}">
      <thm15:themeFamily xmlns:thm15="http://schemas.microsoft.com/office/thememl/2012/main" name="NPU_PPT.potx" id="{2B50D201-F682-4043-A4F7-28412E3D81CC}" vid="{56407C78-C8F8-4ECC-AC2C-7239B8369C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Opinionmal_høy.potx</Template>
  <TotalTime>38054</TotalTime>
  <Words>2181</Words>
  <Application>Microsoft Macintosh PowerPoint</Application>
  <PresentationFormat>Skjermfremvisning (16:9)</PresentationFormat>
  <Paragraphs>230</Paragraphs>
  <Slides>28</Slides>
  <Notes>0</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28</vt:i4>
      </vt:variant>
    </vt:vector>
  </HeadingPairs>
  <TitlesOfParts>
    <vt:vector size="38" baseType="lpstr">
      <vt:lpstr>Arial</vt:lpstr>
      <vt:lpstr>Atlas Grotesk Light</vt:lpstr>
      <vt:lpstr>Atlas Grotesk Medium</vt:lpstr>
      <vt:lpstr>Atlas Grotesk Regular</vt:lpstr>
      <vt:lpstr>Atlas Typewriter Light</vt:lpstr>
      <vt:lpstr>Calibri</vt:lpstr>
      <vt:lpstr>GT-Pressura-Mono-Regular</vt:lpstr>
      <vt:lpstr>Helvetica Neue</vt:lpstr>
      <vt:lpstr>Wingdings</vt:lpstr>
      <vt:lpstr>2016_11_10_NPU_PPT-mal</vt:lpstr>
      <vt:lpstr>Nettverksmøte 4-23 26. oktober 13:00-15:00</vt:lpstr>
      <vt:lpstr>Dagens program</vt:lpstr>
      <vt:lpstr>Del 1. Publikumsundersøkelsen</vt:lpstr>
      <vt:lpstr>Evaluering av NPU Monitor skjema</vt:lpstr>
      <vt:lpstr>De som har deltatt i kartleggingen</vt:lpstr>
      <vt:lpstr>Spørsmålene vi stilte i intervjuet </vt:lpstr>
      <vt:lpstr> 1. Overordnet, hvordan opplever dere at spørreundersøkelsen har fungert så langt?  </vt:lpstr>
      <vt:lpstr>Hvilke tilbakemeldinger har dere fått internt?  </vt:lpstr>
      <vt:lpstr>Hvilke tilbakemeldinger har dere fått fra publikum/respondenter? </vt:lpstr>
      <vt:lpstr>Hvis dere hadde full frihet, er det noen av de obligatoriske spørsmålene dere hadde valgt å ikke stille? Ev. hvorfor?</vt:lpstr>
      <vt:lpstr>De obligatoriske representativitet-spørsmålene Q4-Q11</vt:lpstr>
      <vt:lpstr>Syn på mangfolds-spørsmålene – obligatoriske eller ikke?</vt:lpstr>
      <vt:lpstr>Argumenter for å endre / ta bort andre obligatoriske spørsmål</vt:lpstr>
      <vt:lpstr>Er det spesifikke ting ved oppsettet til spørreundersøkelsen, rekkefølgen eller innholdet i spørsmålene dere ønsker å endre på?</vt:lpstr>
      <vt:lpstr>Rekkefølge - og forklaring på hvorfor vi stiller CS-spørsmål </vt:lpstr>
      <vt:lpstr>Nye spørsmål</vt:lpstr>
      <vt:lpstr>Formulering av spørsmål og svaralternativ</vt:lpstr>
      <vt:lpstr>Spørsmål som kan gå ut</vt:lpstr>
      <vt:lpstr>Nasjonal arbeidsgruppe</vt:lpstr>
      <vt:lpstr>Arbeidsgruppen representerer seg selv og sin bransje </vt:lpstr>
      <vt:lpstr>Framdrift arbeidsgruppe</vt:lpstr>
      <vt:lpstr>Del 2 Fra kongstanke til daglig drift –servicenivå og medlemsavgifter 2024</vt:lpstr>
      <vt:lpstr>NPU Monitor drift og utvikling 2023</vt:lpstr>
      <vt:lpstr>Økt verdi 2024</vt:lpstr>
      <vt:lpstr>Hva inngår i medlemskapet? </vt:lpstr>
      <vt:lpstr>Kun for de som deltar med egne publikumsundersøkelser </vt:lpstr>
      <vt:lpstr>Pause og Breakouts</vt:lpstr>
      <vt:lpstr>PowerPoint-presentasjon</vt:lpstr>
    </vt:vector>
  </TitlesOfParts>
  <Company>OnLive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Nora Clausen</dc:creator>
  <cp:lastModifiedBy>Ingrid Elisabeth Handeland</cp:lastModifiedBy>
  <cp:revision>1245</cp:revision>
  <cp:lastPrinted>2019-08-28T13:09:05Z</cp:lastPrinted>
  <dcterms:created xsi:type="dcterms:W3CDTF">2014-03-04T00:57:17Z</dcterms:created>
  <dcterms:modified xsi:type="dcterms:W3CDTF">2023-10-26T15:28:11Z</dcterms:modified>
</cp:coreProperties>
</file>